
<file path=[Content_Types].xml><?xml version="1.0" encoding="utf-8"?>
<Types xmlns="http://schemas.openxmlformats.org/package/2006/content-types">
  <Default Extension="rels" ContentType="application/vnd.openxmlformats-package.relationships+xml"/>
  <Override PartName="/ppt/slideLayouts/slideLayout1.xml" ContentType="application/vnd.openxmlformats-officedocument.presentationml.slideLayout+xml"/>
  <Default Extension="png" ContentType="image/png"/>
  <Override PartName="/ppt/slides/slide11.xml" ContentType="application/vnd.openxmlformats-officedocument.presentationml.slide+xml"/>
  <Default Extension="xml" ContentType="application/xml"/>
  <Override PartName="/ppt/slides/slide9.xml" ContentType="application/vnd.openxmlformats-officedocument.presentationml.slide+xml"/>
  <Default Extension="jpeg" ContentType="image/jpeg"/>
  <Override PartName="/ppt/tableStyles.xml" ContentType="application/vnd.openxmlformats-officedocument.presentationml.tableStyles+xml"/>
  <Override PartName="/ppt/slideLayouts/slideLayout8.xml" ContentType="application/vnd.openxmlformats-officedocument.presentationml.slideLayout+xml"/>
  <Override PartName="/ppt/slides/slide7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5.xml" ContentType="application/vnd.openxmlformats-officedocument.presentationml.slide+xml"/>
  <Override PartName="/ppt/slides/slide16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slides/slide3.xml" ContentType="application/vnd.openxmlformats-officedocument.presentationml.slide+xml"/>
  <Override PartName="/ppt/slideLayouts/slideLayout10.xml" ContentType="application/vnd.openxmlformats-officedocument.presentationml.slideLayout+xml"/>
  <Override PartName="/ppt/slides/slide14.xml" ContentType="application/vnd.openxmlformats-officedocument.presentationml.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Layouts/slideLayout2.xml" ContentType="application/vnd.openxmlformats-officedocument.presentationml.slideLayout+xml"/>
  <Override PartName="/ppt/slides/slide1.xml" ContentType="application/vnd.openxmlformats-officedocument.presentationml.slide+xml"/>
  <Override PartName="/ppt/slides/slide12.xml" ContentType="application/vnd.openxmlformats-officedocument.presentationml.slide+xml"/>
  <Default Extension="bin" ContentType="application/vnd.openxmlformats-officedocument.presentationml.printerSettings"/>
  <Override PartName="/ppt/slides/slide10.xml" ContentType="application/vnd.openxmlformats-officedocument.presentationml.slide+xml"/>
  <Override PartName="/ppt/viewProps.xml" ContentType="application/vnd.openxmlformats-officedocument.presentationml.viewProps+xml"/>
  <Override PartName="/ppt/slides/slide8.xml" ContentType="application/vnd.openxmlformats-officedocument.presentationml.slide+xml"/>
  <Override PartName="/ppt/presentation.xml" ContentType="application/vnd.openxmlformats-officedocument.presentationml.presentation.main+xml"/>
  <Override PartName="/ppt/slideLayouts/slideLayout9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s/slide6.xml" ContentType="application/vnd.openxmlformats-officedocument.presentationml.slide+xml"/>
  <Override PartName="/ppt/slides/slide17.xml" ContentType="application/vnd.openxmlformats-officedocument.presentationml.slide+xml"/>
  <Override PartName="/ppt/slideLayouts/slideLayout5.xml" ContentType="application/vnd.openxmlformats-officedocument.presentationml.slideLayout+xml"/>
  <Override PartName="/ppt/slides/slide4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slideLayouts/slideLayout3.xml" ContentType="application/vnd.openxmlformats-officedocument.presentationml.slideLayout+xml"/>
  <Override PartName="/ppt/slides/slide2.xml" ContentType="application/vnd.openxmlformats-officedocument.presentationml.slide+xml"/>
  <Override PartName="/ppt/slides/slide13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id="2147483648" r:id="rId1"/>
  </p:sldMasterIdLst>
  <p:sldIdLst>
    <p:sldId id="256" r:id="rId2"/>
    <p:sldId id="270" r:id="rId3"/>
    <p:sldId id="271" r:id="rId4"/>
    <p:sldId id="272" r:id="rId5"/>
    <p:sldId id="261" r:id="rId6"/>
    <p:sldId id="262" r:id="rId7"/>
    <p:sldId id="263" r:id="rId8"/>
    <p:sldId id="264" r:id="rId9"/>
    <p:sldId id="265" r:id="rId10"/>
    <p:sldId id="260" r:id="rId11"/>
    <p:sldId id="257" r:id="rId12"/>
    <p:sldId id="258" r:id="rId13"/>
    <p:sldId id="259" r:id="rId14"/>
    <p:sldId id="266" r:id="rId15"/>
    <p:sldId id="267" r:id="rId16"/>
    <p:sldId id="268" r:id="rId17"/>
    <p:sldId id="269" r:id="rId1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lastView="sldThumbnailView">
  <p:normalViewPr>
    <p:restoredLeft sz="15620"/>
    <p:restoredTop sz="94660"/>
  </p:normalViewPr>
  <p:slideViewPr>
    <p:cSldViewPr snapToGrid="0" snapToObjects="1">
      <p:cViewPr varScale="1">
        <p:scale>
          <a:sx n="71" d="100"/>
          <a:sy n="71" d="100"/>
        </p:scale>
        <p:origin x="-1320" y="-12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presProps" Target="presProps.xml"/><Relationship Id="rId21" Type="http://schemas.openxmlformats.org/officeDocument/2006/relationships/viewProps" Target="viewProps.xml"/><Relationship Id="rId22" Type="http://schemas.openxmlformats.org/officeDocument/2006/relationships/theme" Target="theme/theme1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printerSettings" Target="printerSettings/printerSettings1.bin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7DAD38-90DC-C34E-8589-FC407260B2A4}" type="datetimeFigureOut">
              <a:rPr lang="en-US" smtClean="0"/>
              <a:t>3/7/17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A490FE-900B-1343-B400-099F53EA30D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7DAD38-90DC-C34E-8589-FC407260B2A4}" type="datetimeFigureOut">
              <a:rPr lang="en-US" smtClean="0"/>
              <a:t>3/7/17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A490FE-900B-1343-B400-099F53EA30D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7DAD38-90DC-C34E-8589-FC407260B2A4}" type="datetimeFigureOut">
              <a:rPr lang="en-US" smtClean="0"/>
              <a:t>3/7/17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A490FE-900B-1343-B400-099F53EA30D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7DAD38-90DC-C34E-8589-FC407260B2A4}" type="datetimeFigureOut">
              <a:rPr lang="en-US" smtClean="0"/>
              <a:t>3/7/17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A490FE-900B-1343-B400-099F53EA30D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7DAD38-90DC-C34E-8589-FC407260B2A4}" type="datetimeFigureOut">
              <a:rPr lang="en-US" smtClean="0"/>
              <a:t>3/7/17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A490FE-900B-1343-B400-099F53EA30D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7DAD38-90DC-C34E-8589-FC407260B2A4}" type="datetimeFigureOut">
              <a:rPr lang="en-US" smtClean="0"/>
              <a:t>3/7/17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A490FE-900B-1343-B400-099F53EA30D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7DAD38-90DC-C34E-8589-FC407260B2A4}" type="datetimeFigureOut">
              <a:rPr lang="en-US" smtClean="0"/>
              <a:t>3/7/17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A490FE-900B-1343-B400-099F53EA30D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7DAD38-90DC-C34E-8589-FC407260B2A4}" type="datetimeFigureOut">
              <a:rPr lang="en-US" smtClean="0"/>
              <a:t>3/7/17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A490FE-900B-1343-B400-099F53EA30D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7DAD38-90DC-C34E-8589-FC407260B2A4}" type="datetimeFigureOut">
              <a:rPr lang="en-US" smtClean="0"/>
              <a:t>3/7/17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A490FE-900B-1343-B400-099F53EA30D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7DAD38-90DC-C34E-8589-FC407260B2A4}" type="datetimeFigureOut">
              <a:rPr lang="en-US" smtClean="0"/>
              <a:t>3/7/17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A490FE-900B-1343-B400-099F53EA30D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7DAD38-90DC-C34E-8589-FC407260B2A4}" type="datetimeFigureOut">
              <a:rPr lang="en-US" smtClean="0"/>
              <a:t>3/7/17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A490FE-900B-1343-B400-099F53EA30D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7DAD38-90DC-C34E-8589-FC407260B2A4}" type="datetimeFigureOut">
              <a:rPr lang="en-US" smtClean="0"/>
              <a:t>3/7/17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A490FE-900B-1343-B400-099F53EA30D5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4" Type="http://schemas.openxmlformats.org/officeDocument/2006/relationships/image" Target="../media/image13.png"/><Relationship Id="rId5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260220"/>
            <a:ext cx="9144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/>
              <a:t>Planck </a:t>
            </a:r>
          </a:p>
          <a:p>
            <a:pPr algn="ctr"/>
            <a:r>
              <a:rPr lang="en-US" sz="3600" dirty="0" smtClean="0"/>
              <a:t>mission</a:t>
            </a:r>
            <a:endParaRPr lang="en-US" sz="3600" dirty="0"/>
          </a:p>
        </p:txBody>
      </p:sp>
      <p:sp>
        <p:nvSpPr>
          <p:cNvPr id="5" name="TextBox 4"/>
          <p:cNvSpPr txBox="1"/>
          <p:nvPr/>
        </p:nvSpPr>
        <p:spPr>
          <a:xfrm>
            <a:off x="0" y="3049069"/>
            <a:ext cx="91439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All information and images in these slides can be found browsing through</a:t>
            </a:r>
          </a:p>
          <a:p>
            <a:pPr algn="ctr"/>
            <a:r>
              <a:rPr lang="en-US" dirty="0" smtClean="0"/>
              <a:t>http://sci.esa.int/planck/33333-summary/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47065" y="4711700"/>
            <a:ext cx="3784600" cy="21463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4718" y="0"/>
            <a:ext cx="6974787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3370" y="0"/>
            <a:ext cx="6961615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1685" y="0"/>
            <a:ext cx="6974237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76943" y="2951946"/>
            <a:ext cx="7790114" cy="58477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3200" b="1" dirty="0" smtClean="0"/>
              <a:t>A portrait of the cosmos as a young Universe</a:t>
            </a:r>
            <a:endParaRPr lang="en-US" sz="32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3447"/>
            <a:ext cx="9144000" cy="5146534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2056841" y="5438101"/>
            <a:ext cx="531201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 smtClean="0"/>
              <a:t>The Cosmic Microwave Background - as seen by Planck. Credit: ESA and the Planck Collaboration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368870" cy="685800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6368870" y="1234306"/>
            <a:ext cx="2775130" cy="17543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 smtClean="0">
                <a:solidFill>
                  <a:srgbClr val="FFFFFF"/>
                </a:solidFill>
              </a:rPr>
              <a:t>The Cosmic Microwave Background - as seen by Planck and WMAP. </a:t>
            </a:r>
          </a:p>
          <a:p>
            <a:pPr algn="ctr"/>
            <a:r>
              <a:rPr lang="en-US" dirty="0" smtClean="0">
                <a:solidFill>
                  <a:srgbClr val="FFFFFF"/>
                </a:solidFill>
              </a:rPr>
              <a:t>Credit: ESA and the Planck Collaboration; NASA / WMAP Science Team</a:t>
            </a:r>
            <a:endParaRPr lang="en-US" dirty="0">
              <a:solidFill>
                <a:srgbClr val="FFFF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69874"/>
            <a:ext cx="9144000" cy="5062118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0"/>
            <a:ext cx="9144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dirty="0" smtClean="0"/>
              <a:t>Planck's power spectrum of temperature fluctuations in the CMB</a:t>
            </a:r>
            <a:endParaRPr lang="en-US" sz="2400" dirty="0"/>
          </a:p>
        </p:txBody>
      </p:sp>
      <p:sp>
        <p:nvSpPr>
          <p:cNvPr id="4" name="Rectangle 3"/>
          <p:cNvSpPr/>
          <p:nvPr/>
        </p:nvSpPr>
        <p:spPr>
          <a:xfrm>
            <a:off x="3578859" y="604769"/>
            <a:ext cx="21489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Date: 21 March 2013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3916" y="937818"/>
            <a:ext cx="9167916" cy="4592071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1198331" y="5821376"/>
            <a:ext cx="697537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 smtClean="0">
                <a:solidFill>
                  <a:srgbClr val="FFFFFF"/>
                </a:solidFill>
              </a:rPr>
              <a:t>Planck’s anomalous sky: the hemispheric asymmetry and the cold spot. </a:t>
            </a:r>
          </a:p>
          <a:p>
            <a:pPr algn="ctr"/>
            <a:r>
              <a:rPr lang="en-US" dirty="0" smtClean="0">
                <a:solidFill>
                  <a:srgbClr val="FFFFFF"/>
                </a:solidFill>
              </a:rPr>
              <a:t>Credit: ESA and the Planck Collaboration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-23916" y="0"/>
            <a:ext cx="916791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dirty="0" smtClean="0">
                <a:solidFill>
                  <a:srgbClr val="FFFFFF"/>
                </a:solidFill>
              </a:rPr>
              <a:t>Hemispheric asymmetry and cold spot in the CMB</a:t>
            </a:r>
            <a:endParaRPr lang="en-US" sz="2400" dirty="0">
              <a:solidFill>
                <a:srgbClr val="FFFF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286000" y="2321005"/>
            <a:ext cx="4572000" cy="156966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sz="3200" b="1" dirty="0" smtClean="0"/>
              <a:t>Planck's exploration of the origin and growth of cosmic structure</a:t>
            </a:r>
            <a:endParaRPr lang="en-US" sz="32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4877" y="0"/>
            <a:ext cx="9198877" cy="5151371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1967413" y="5242172"/>
            <a:ext cx="532990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 smtClean="0"/>
              <a:t>All-sky map of dark matter distribution in the Universe. Credit: ESA/Planck Collaboration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830678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6367264" y="1037532"/>
            <a:ext cx="2776735" cy="17543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 smtClean="0">
                <a:solidFill>
                  <a:srgbClr val="FFFFFF"/>
                </a:solidFill>
              </a:rPr>
              <a:t>A bridge of hot gas between galaxy clusters </a:t>
            </a:r>
            <a:r>
              <a:rPr lang="en-US" dirty="0" err="1" smtClean="0">
                <a:solidFill>
                  <a:srgbClr val="FFFFFF"/>
                </a:solidFill>
              </a:rPr>
              <a:t>Abell</a:t>
            </a:r>
            <a:r>
              <a:rPr lang="en-US" dirty="0" smtClean="0">
                <a:solidFill>
                  <a:srgbClr val="FFFFFF"/>
                </a:solidFill>
              </a:rPr>
              <a:t> 399 and </a:t>
            </a:r>
            <a:r>
              <a:rPr lang="en-US" dirty="0" err="1" smtClean="0">
                <a:solidFill>
                  <a:srgbClr val="FFFFFF"/>
                </a:solidFill>
              </a:rPr>
              <a:t>Abell</a:t>
            </a:r>
            <a:r>
              <a:rPr lang="en-US" dirty="0" smtClean="0">
                <a:solidFill>
                  <a:srgbClr val="FFFFFF"/>
                </a:solidFill>
              </a:rPr>
              <a:t> 401. Credit: ESA &amp; Planck Collaboration/ </a:t>
            </a:r>
            <a:r>
              <a:rPr lang="en-US" dirty="0" err="1" smtClean="0">
                <a:solidFill>
                  <a:srgbClr val="FFFFFF"/>
                </a:solidFill>
              </a:rPr>
              <a:t>STScI</a:t>
            </a:r>
            <a:r>
              <a:rPr lang="en-US" dirty="0" smtClean="0">
                <a:solidFill>
                  <a:srgbClr val="FFFFFF"/>
                </a:solidFill>
              </a:rPr>
              <a:t> Digitized Sky Survey</a:t>
            </a:r>
            <a:endParaRPr lang="en-US" dirty="0">
              <a:solidFill>
                <a:srgbClr val="FFFF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23413" y="11180"/>
            <a:ext cx="3423411" cy="3423411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" y="3434589"/>
            <a:ext cx="3423411" cy="3423411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1179"/>
            <a:ext cx="3423411" cy="342341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23411" y="3434590"/>
            <a:ext cx="3423411" cy="3423411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6846824" y="2044005"/>
            <a:ext cx="2285998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 smtClean="0">
                <a:solidFill>
                  <a:srgbClr val="FFFFFF"/>
                </a:solidFill>
              </a:rPr>
              <a:t>Cosmic Infrared Background fluctuations observed by Planck at various frequencies. </a:t>
            </a:r>
          </a:p>
          <a:p>
            <a:pPr algn="ctr"/>
            <a:r>
              <a:rPr lang="en-US" dirty="0" smtClean="0">
                <a:solidFill>
                  <a:srgbClr val="FFFFFF"/>
                </a:solidFill>
              </a:rPr>
              <a:t>Credit: ESA/Planck Collaboration</a:t>
            </a:r>
            <a:endParaRPr lang="en-US" dirty="0">
              <a:solidFill>
                <a:srgbClr val="FFFF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810494" y="2856326"/>
            <a:ext cx="7523013" cy="58477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3200" b="1" dirty="0" smtClean="0"/>
              <a:t>Delving through the Milky Way with Planck</a:t>
            </a:r>
            <a:endParaRPr lang="en-US" sz="32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" y="765769"/>
            <a:ext cx="9143881" cy="4447584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119" y="0"/>
            <a:ext cx="914388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dirty="0" smtClean="0">
                <a:solidFill>
                  <a:srgbClr val="FFFFFF"/>
                </a:solidFill>
              </a:rPr>
              <a:t>All-sky distribution of cold cores</a:t>
            </a:r>
            <a:endParaRPr lang="en-US" sz="2400" dirty="0">
              <a:solidFill>
                <a:srgbClr val="FFFFFF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873039" y="5536518"/>
            <a:ext cx="731855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 smtClean="0">
                <a:solidFill>
                  <a:srgbClr val="FFFFFF"/>
                </a:solidFill>
              </a:rPr>
              <a:t>All-sky image showing density of cold cores present in the Cold Core Catalogue of Planck Objects (C3PO)</a:t>
            </a:r>
            <a:endParaRPr lang="en-US" dirty="0">
              <a:solidFill>
                <a:srgbClr val="FFFF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63347"/>
            <a:ext cx="9144000" cy="4886554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0"/>
            <a:ext cx="9144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dirty="0" smtClean="0">
                <a:solidFill>
                  <a:srgbClr val="FFFFFF"/>
                </a:solidFill>
              </a:rPr>
              <a:t>All-sky image of molecular gas seen by Planck</a:t>
            </a:r>
            <a:endParaRPr lang="en-US" sz="2400" dirty="0">
              <a:solidFill>
                <a:srgbClr val="FFFF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3250" y="707632"/>
            <a:ext cx="7937500" cy="59436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0"/>
            <a:ext cx="9144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dirty="0" smtClean="0"/>
              <a:t>Anomalous dust emission in the </a:t>
            </a:r>
            <a:r>
              <a:rPr lang="en-US" sz="2400" dirty="0" err="1" smtClean="0"/>
              <a:t>Perseus</a:t>
            </a:r>
            <a:r>
              <a:rPr lang="en-US" sz="2400" dirty="0" smtClean="0"/>
              <a:t> molecular cloud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1927</TotalTime>
  <Words>241</Words>
  <Application>Microsoft Macintosh PowerPoint</Application>
  <PresentationFormat>On-screen Show (4:3)</PresentationFormat>
  <Paragraphs>23</Paragraphs>
  <Slides>17</Slides>
  <Notes>0</Notes>
  <HiddenSlides>0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</vt:vector>
  </TitlesOfParts>
  <Company>UL, FMF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andreja</dc:creator>
  <cp:lastModifiedBy>andreja</cp:lastModifiedBy>
  <cp:revision>13</cp:revision>
  <dcterms:created xsi:type="dcterms:W3CDTF">2017-03-07T11:23:22Z</dcterms:created>
  <dcterms:modified xsi:type="dcterms:W3CDTF">2017-03-08T19:31:17Z</dcterms:modified>
</cp:coreProperties>
</file>