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319" r:id="rId3"/>
    <p:sldId id="560" r:id="rId4"/>
    <p:sldId id="500" r:id="rId5"/>
    <p:sldId id="553" r:id="rId6"/>
    <p:sldId id="561" r:id="rId7"/>
    <p:sldId id="566" r:id="rId8"/>
    <p:sldId id="567" r:id="rId9"/>
    <p:sldId id="573" r:id="rId10"/>
    <p:sldId id="583" r:id="rId11"/>
    <p:sldId id="580" r:id="rId12"/>
    <p:sldId id="575" r:id="rId13"/>
    <p:sldId id="579" r:id="rId14"/>
    <p:sldId id="576" r:id="rId15"/>
    <p:sldId id="581" r:id="rId16"/>
    <p:sldId id="565" r:id="rId17"/>
    <p:sldId id="568" r:id="rId18"/>
    <p:sldId id="582" r:id="rId19"/>
    <p:sldId id="584" r:id="rId20"/>
    <p:sldId id="572" r:id="rId21"/>
    <p:sldId id="577" r:id="rId22"/>
    <p:sldId id="578" r:id="rId23"/>
    <p:sldId id="585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9CCA"/>
    <a:srgbClr val="E081E1"/>
    <a:srgbClr val="565AA4"/>
    <a:srgbClr val="FFF7FD"/>
    <a:srgbClr val="C7C2CC"/>
    <a:srgbClr val="DD0EFF"/>
    <a:srgbClr val="E8E8E8"/>
    <a:srgbClr val="CC0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4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D8CC32-113D-8E44-B211-FD670A289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18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877D7A-FE68-0B4D-BEB7-0F73D69AA39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1741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FB0E190-6F7D-F34B-8818-BA6E6E4D4A34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1946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CE7F3-79D8-D146-B63E-58199D41A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6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3D7B3-7511-FF46-AAE1-84B073381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88A5E-2EED-AF41-92B0-4F901631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582B9-90CF-8C47-9919-79000B8DD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9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F6E54-CC90-5741-8BE0-923033C6A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9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591C0-DD67-C34D-8A36-3768FE399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0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F2E1-4110-C848-80C3-EE1148A94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1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16985-3821-874E-9185-33E35AB28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5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6DFA6-7E8E-CB44-AAA9-3349A9552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1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8FC8-7BC7-B445-8C40-729A28E9B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27DFB-3206-0742-83BA-633F5034E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5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0460-E8F3-4143-92A3-F2186BF39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4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9DC025-ABF3-FA44-9ABB-BD11EC720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D66EB5-148D-D14C-AA2D-EFB120188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28600"/>
            <a:ext cx="868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</a:rPr>
              <a:t>Black Hole Binaries in Quiescence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-76200" y="990600"/>
            <a:ext cx="899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Charles Bailyn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Yale University, Yale-NUS College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79618"/>
            <a:ext cx="8153400" cy="39624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“Tip of the Iceberg”</a:t>
            </a:r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Demographics of XRBs</a:t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 flipH="1">
            <a:off x="1066800" y="1600200"/>
            <a:ext cx="7239000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XRBs are a key precursor class for gravitational wave sources – empirical demographics are key for use of LIGO as an </a:t>
            </a:r>
            <a:r>
              <a:rPr lang="en-US" sz="2400" i="1" dirty="0" smtClean="0">
                <a:solidFill>
                  <a:srgbClr val="CCFFCC"/>
                </a:solidFill>
              </a:rPr>
              <a:t>astronomical </a:t>
            </a:r>
            <a:r>
              <a:rPr lang="en-US" sz="2400" dirty="0" smtClean="0">
                <a:solidFill>
                  <a:srgbClr val="CCFFCC"/>
                </a:solidFill>
              </a:rPr>
              <a:t>facility</a:t>
            </a:r>
            <a:endParaRPr lang="en-US" sz="2400" dirty="0">
              <a:solidFill>
                <a:srgbClr val="CCFFCC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Transients with duty cycle &gt;50 years recurrence time unavailable, so total numbers cannot be inferred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A0620 is an exception: archival optical data shows outburst in 1912</a:t>
            </a:r>
            <a:endParaRPr lang="en-US" sz="2400" dirty="0">
              <a:solidFill>
                <a:srgbClr val="CCFFCC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DIM mechanism </a:t>
            </a:r>
            <a:r>
              <a:rPr lang="en-US" sz="2400" dirty="0" smtClean="0">
                <a:solidFill>
                  <a:srgbClr val="CCFFCC"/>
                </a:solidFill>
              </a:rPr>
              <a:t>predicts </a:t>
            </a:r>
            <a:r>
              <a:rPr lang="en-US" sz="2400" dirty="0" smtClean="0">
                <a:solidFill>
                  <a:srgbClr val="CCFFCC"/>
                </a:solidFill>
              </a:rPr>
              <a:t>changes in accretion luminosity during quiescence.  Can one infer recurrence </a:t>
            </a:r>
            <a:r>
              <a:rPr lang="en-US" sz="2400" dirty="0" smtClean="0">
                <a:solidFill>
                  <a:srgbClr val="CCFFCC"/>
                </a:solidFill>
              </a:rPr>
              <a:t>time without awaiting another outburst?</a:t>
            </a:r>
            <a:endParaRPr lang="en-US" sz="2400" dirty="0">
              <a:solidFill>
                <a:srgbClr val="CCFFCC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endParaRPr lang="en-US" sz="24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0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1905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“Tip of the Iceberg”</a:t>
            </a:r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Demographics of XRBs</a:t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 descr="musca-slo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591300" cy="49999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 flipV="1">
            <a:off x="1143000" y="1366768"/>
            <a:ext cx="6615336" cy="309632"/>
          </a:xfrm>
          <a:prstGeom prst="rect">
            <a:avLst/>
          </a:prstGeom>
          <a:solidFill>
            <a:srgbClr val="FFF7FD"/>
          </a:solidFill>
          <a:ln w="9525" cap="flat" cmpd="sng" algn="ctr">
            <a:solidFill>
              <a:srgbClr val="FFF7F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1281289"/>
            <a:ext cx="458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SMARTS data of Nova </a:t>
            </a:r>
            <a:r>
              <a:rPr lang="en-US" sz="1800" dirty="0" err="1" smtClean="0"/>
              <a:t>Muscae</a:t>
            </a:r>
            <a:r>
              <a:rPr lang="en-US" sz="1800" dirty="0" smtClean="0"/>
              <a:t>: Wu et al.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48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1905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“Tip of the Iceberg”</a:t>
            </a:r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Demographics of XRBs</a:t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A0620_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4" b="24912"/>
          <a:stretch/>
        </p:blipFill>
        <p:spPr>
          <a:xfrm>
            <a:off x="1066800" y="1371600"/>
            <a:ext cx="7006541" cy="4800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324600" y="3048000"/>
            <a:ext cx="838200" cy="1828800"/>
          </a:xfrm>
          <a:prstGeom prst="rect">
            <a:avLst/>
          </a:prstGeom>
          <a:solidFill>
            <a:srgbClr val="FFF7FD"/>
          </a:solidFill>
          <a:ln w="9525" cap="flat" cmpd="sng" algn="ctr">
            <a:solidFill>
              <a:srgbClr val="FFF7F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286000" y="3810000"/>
            <a:ext cx="4343400" cy="685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 flipH="1" flipV="1">
            <a:off x="4038600" y="2819400"/>
            <a:ext cx="228600" cy="228599"/>
          </a:xfrm>
          <a:prstGeom prst="rect">
            <a:avLst/>
          </a:prstGeom>
          <a:solidFill>
            <a:srgbClr val="FFF7FD"/>
          </a:solidFill>
          <a:ln w="9525" cap="flat" cmpd="sng" algn="ctr">
            <a:solidFill>
              <a:srgbClr val="FFF7F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0693" y="2514600"/>
            <a:ext cx="2862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A0620</a:t>
            </a:r>
          </a:p>
          <a:p>
            <a:pPr algn="l"/>
            <a:r>
              <a:rPr lang="en-US" sz="2000" dirty="0" smtClean="0"/>
              <a:t>SMARTS data 2003-2014</a:t>
            </a:r>
          </a:p>
        </p:txBody>
      </p:sp>
    </p:spTree>
    <p:extLst>
      <p:ext uri="{BB962C8B-B14F-4D97-AF65-F5344CB8AC3E}">
        <p14:creationId xmlns:p14="http://schemas.microsoft.com/office/powerpoint/2010/main" val="98673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1905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“Tip of the Iceberg”</a:t>
            </a:r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Demographics of XRBs</a:t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A0620_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4" b="24912"/>
          <a:stretch/>
        </p:blipFill>
        <p:spPr>
          <a:xfrm>
            <a:off x="1066800" y="1371600"/>
            <a:ext cx="7006541" cy="48005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438400" y="4191000"/>
            <a:ext cx="46482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 flipH="1" flipV="1">
            <a:off x="4038600" y="2819400"/>
            <a:ext cx="228600" cy="228599"/>
          </a:xfrm>
          <a:prstGeom prst="rect">
            <a:avLst/>
          </a:prstGeom>
          <a:solidFill>
            <a:srgbClr val="FFF7FD"/>
          </a:solidFill>
          <a:ln w="9525" cap="flat" cmpd="sng" algn="ctr">
            <a:solidFill>
              <a:srgbClr val="FFF7F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0693" y="2514600"/>
            <a:ext cx="2862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A0620</a:t>
            </a:r>
          </a:p>
          <a:p>
            <a:pPr algn="l"/>
            <a:r>
              <a:rPr lang="en-US" sz="2000" dirty="0" smtClean="0"/>
              <a:t>SMARTS data 2003-2016</a:t>
            </a:r>
          </a:p>
        </p:txBody>
      </p:sp>
    </p:spTree>
    <p:extLst>
      <p:ext uri="{BB962C8B-B14F-4D97-AF65-F5344CB8AC3E}">
        <p14:creationId xmlns:p14="http://schemas.microsoft.com/office/powerpoint/2010/main" val="310105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79618"/>
            <a:ext cx="8153400" cy="39624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“Tip of the Iceberg”</a:t>
            </a:r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Demographics of XRBs</a:t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 flipH="1">
            <a:off x="1066800" y="1600200"/>
            <a:ext cx="7239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l" eaLnBrk="1" hangingPunct="1"/>
            <a:r>
              <a:rPr lang="en-US" sz="2400" dirty="0" smtClean="0">
                <a:solidFill>
                  <a:srgbClr val="CCFFCC"/>
                </a:solidFill>
              </a:rPr>
              <a:t>Searching for XRBs in quiescence:</a:t>
            </a:r>
          </a:p>
          <a:p>
            <a:pPr marL="0" indent="0" algn="l" eaLnBrk="1" hangingPunct="1"/>
            <a:endParaRPr lang="en-US" sz="2400" dirty="0" smtClean="0">
              <a:solidFill>
                <a:srgbClr val="CCFFCC"/>
              </a:solidFill>
            </a:endParaRPr>
          </a:p>
          <a:p>
            <a:pPr lvl="1"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Faint in all </a:t>
            </a:r>
            <a:r>
              <a:rPr lang="en-US" sz="2400" dirty="0" err="1" smtClean="0">
                <a:solidFill>
                  <a:srgbClr val="CCFFCC"/>
                </a:solidFill>
              </a:rPr>
              <a:t>bandpasses</a:t>
            </a:r>
            <a:r>
              <a:rPr lang="en-US" sz="2400" dirty="0">
                <a:solidFill>
                  <a:srgbClr val="CCFFCC"/>
                </a:solidFill>
              </a:rPr>
              <a:t> </a:t>
            </a:r>
            <a:r>
              <a:rPr lang="en-US" sz="2400" dirty="0" smtClean="0">
                <a:solidFill>
                  <a:srgbClr val="CCFFCC"/>
                </a:solidFill>
              </a:rPr>
              <a:t>– optical may be most promising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Ellipsoidal </a:t>
            </a:r>
            <a:r>
              <a:rPr lang="en-US" sz="2400" dirty="0" err="1" smtClean="0">
                <a:solidFill>
                  <a:srgbClr val="CCFFCC"/>
                </a:solidFill>
              </a:rPr>
              <a:t>lightcurve</a:t>
            </a:r>
            <a:r>
              <a:rPr lang="en-US" sz="2400" dirty="0" smtClean="0">
                <a:solidFill>
                  <a:srgbClr val="CCFFCC"/>
                </a:solidFill>
              </a:rPr>
              <a:t> plus variable accretion component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H</a:t>
            </a:r>
            <a:r>
              <a:rPr lang="en-US" sz="2400" dirty="0" smtClean="0">
                <a:solidFill>
                  <a:srgbClr val="CCFFCC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rgbClr val="CCFFCC"/>
                </a:solidFill>
                <a:latin typeface="+mn-lt"/>
                <a:cs typeface="Symbol" charset="2"/>
              </a:rPr>
              <a:t> emission; faint X-ray and radio counterpart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  <a:latin typeface="+mn-lt"/>
                <a:cs typeface="Symbol" charset="2"/>
              </a:rPr>
              <a:t>Radial velocity curve indicates high mass (compact) companion</a:t>
            </a:r>
          </a:p>
          <a:p>
            <a:pPr lvl="1" algn="l" eaLnBrk="1" hangingPunct="1">
              <a:buFont typeface="Arial" charset="0"/>
              <a:buChar char="•"/>
            </a:pPr>
            <a:endParaRPr lang="en-US" sz="2400" dirty="0">
              <a:solidFill>
                <a:srgbClr val="CCFFCC"/>
              </a:solidFill>
              <a:latin typeface="+mn-lt"/>
              <a:cs typeface="Symbol" charset="2"/>
            </a:endParaRPr>
          </a:p>
          <a:p>
            <a:pPr marL="0" indent="0" algn="l" eaLnBrk="1" hangingPunct="1"/>
            <a:r>
              <a:rPr lang="en-US" sz="2400" b="1" i="1" dirty="0" smtClean="0">
                <a:solidFill>
                  <a:srgbClr val="CCFFCC"/>
                </a:solidFill>
                <a:latin typeface="+mn-lt"/>
                <a:cs typeface="Symbol" charset="2"/>
              </a:rPr>
              <a:t>Won’t be easy!</a:t>
            </a:r>
            <a:endParaRPr lang="en-US" sz="2400" b="1" i="1" dirty="0">
              <a:solidFill>
                <a:srgbClr val="CCFFCC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endParaRPr lang="en-US" sz="24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1295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Outburst Cycles: XRB </a:t>
            </a:r>
            <a:r>
              <a:rPr lang="en-US" sz="4000" dirty="0" err="1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vs</a:t>
            </a:r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AGN</a:t>
            </a: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XRB: assume that </a:t>
            </a:r>
            <a:r>
              <a:rPr lang="en-US" i="1" dirty="0" smtClean="0">
                <a:solidFill>
                  <a:srgbClr val="CCFFCC"/>
                </a:solidFill>
              </a:rPr>
              <a:t>supply </a:t>
            </a:r>
            <a:r>
              <a:rPr lang="en-US" dirty="0" smtClean="0">
                <a:solidFill>
                  <a:srgbClr val="CCFFCC"/>
                </a:solidFill>
              </a:rPr>
              <a:t>of mass is constant, and that variability is due to accretion flow instabilities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rgbClr val="CCFFCC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AGN: assume significant changes in mass supply (tidal disruption </a:t>
            </a:r>
            <a:r>
              <a:rPr lang="en-US" dirty="0" err="1" smtClean="0">
                <a:solidFill>
                  <a:srgbClr val="CCFFCC"/>
                </a:solidFill>
              </a:rPr>
              <a:t>etc</a:t>
            </a:r>
            <a:r>
              <a:rPr lang="en-US" dirty="0" smtClean="0">
                <a:solidFill>
                  <a:srgbClr val="CCFFCC"/>
                </a:solidFill>
              </a:rPr>
              <a:t>)</a:t>
            </a:r>
            <a:endParaRPr lang="en-US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1295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Outburst Cycles: XRB </a:t>
            </a:r>
            <a:r>
              <a:rPr lang="en-US" sz="4000" dirty="0" err="1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vs</a:t>
            </a:r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AGN</a:t>
            </a: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7010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XRB: could mass supply vary? 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magnetic fields changing effective size of star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3</a:t>
            </a:r>
            <a:r>
              <a:rPr lang="en-US" sz="2400" baseline="30000" dirty="0" smtClean="0">
                <a:solidFill>
                  <a:srgbClr val="CCFFCC"/>
                </a:solidFill>
              </a:rPr>
              <a:t>rd</a:t>
            </a:r>
            <a:r>
              <a:rPr lang="en-US" sz="2400" dirty="0" smtClean="0">
                <a:solidFill>
                  <a:srgbClr val="CCFFCC"/>
                </a:solidFill>
              </a:rPr>
              <a:t> body 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rgbClr val="CCFFCC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AGN: accretion flow instabilities and state changes (could dramatically affect </a:t>
            </a:r>
            <a:r>
              <a:rPr lang="en-US" dirty="0" err="1" smtClean="0">
                <a:solidFill>
                  <a:srgbClr val="CCFFCC"/>
                </a:solidFill>
              </a:rPr>
              <a:t>demongraphics</a:t>
            </a:r>
            <a:r>
              <a:rPr lang="en-US" dirty="0" smtClean="0">
                <a:solidFill>
                  <a:srgbClr val="CCFFCC"/>
                </a:solidFill>
              </a:rPr>
              <a:t>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9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153400" cy="1295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Questions?</a:t>
            </a:r>
            <a:b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or</a:t>
            </a:r>
            <a:b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Lunch</a:t>
            </a: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6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89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0"/>
            <a:ext cx="8153400" cy="39624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“Rosetta Stone”:</a:t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Accretion/Outflow Connection</a:t>
            </a: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 flipH="1">
            <a:off x="1066800" y="1524000"/>
            <a:ext cx="7239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Outburst accretion states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High/soft/thermal – disk dominated, little/no jet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Low/hard/jet – X-ray </a:t>
            </a:r>
            <a:r>
              <a:rPr lang="en-US" sz="2400" dirty="0" err="1" smtClean="0">
                <a:solidFill>
                  <a:srgbClr val="CCFFCC"/>
                </a:solidFill>
              </a:rPr>
              <a:t>powerlaw</a:t>
            </a:r>
            <a:r>
              <a:rPr lang="en-US" sz="2400" dirty="0" smtClean="0">
                <a:solidFill>
                  <a:srgbClr val="CCFFCC"/>
                </a:solidFill>
              </a:rPr>
              <a:t>, significant radio</a:t>
            </a:r>
          </a:p>
          <a:p>
            <a:pPr lvl="1" algn="l" eaLnBrk="1" hangingPunct="1">
              <a:buFont typeface="Arial" charset="0"/>
              <a:buChar char="•"/>
            </a:pPr>
            <a:endParaRPr lang="en-US" sz="2400" dirty="0" smtClean="0">
              <a:solidFill>
                <a:srgbClr val="CCFFCC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Is quiescence a very low hard state?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X-rays can be fit by hard power law (but low count rates)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There is radio (but perhaps other explanations)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Narayan test for event horizons: lack of boundary layer leads to low L</a:t>
            </a:r>
            <a:r>
              <a:rPr lang="en-US" sz="2400" baseline="-25000" dirty="0" smtClean="0">
                <a:solidFill>
                  <a:srgbClr val="CCFFCC"/>
                </a:solidFill>
              </a:rPr>
              <a:t>X</a:t>
            </a:r>
            <a:r>
              <a:rPr lang="en-US" sz="2400" dirty="0" smtClean="0">
                <a:solidFill>
                  <a:srgbClr val="CCFFCC"/>
                </a:solidFill>
              </a:rPr>
              <a:t> relative to neutron stars             </a:t>
            </a:r>
            <a:r>
              <a:rPr lang="en-US" sz="2400" i="1" dirty="0" smtClean="0">
                <a:solidFill>
                  <a:srgbClr val="CCFFCC"/>
                </a:solidFill>
              </a:rPr>
              <a:t>Most effective at low luminosity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Side note: L/</a:t>
            </a:r>
            <a:r>
              <a:rPr lang="en-US" sz="2400" dirty="0" err="1" smtClean="0">
                <a:solidFill>
                  <a:srgbClr val="CCFFCC"/>
                </a:solidFill>
              </a:rPr>
              <a:t>L</a:t>
            </a:r>
            <a:r>
              <a:rPr lang="en-US" sz="2400" baseline="-25000" dirty="0" err="1" smtClean="0">
                <a:solidFill>
                  <a:srgbClr val="CCFFCC"/>
                </a:solidFill>
              </a:rPr>
              <a:t>edd</a:t>
            </a:r>
            <a:r>
              <a:rPr lang="en-US" sz="2400" dirty="0" smtClean="0">
                <a:solidFill>
                  <a:srgbClr val="CCFFCC"/>
                </a:solidFill>
              </a:rPr>
              <a:t> for </a:t>
            </a:r>
            <a:r>
              <a:rPr lang="en-US" sz="2400" dirty="0" err="1" smtClean="0">
                <a:solidFill>
                  <a:srgbClr val="CCFFCC"/>
                </a:solidFill>
              </a:rPr>
              <a:t>Sgr</a:t>
            </a:r>
            <a:r>
              <a:rPr lang="en-US" sz="2400" dirty="0" smtClean="0">
                <a:solidFill>
                  <a:srgbClr val="CCFFCC"/>
                </a:solidFill>
              </a:rPr>
              <a:t> A* similar to A0620-00</a:t>
            </a:r>
          </a:p>
          <a:p>
            <a:pPr lvl="1" algn="l" eaLnBrk="1" hangingPunct="1">
              <a:buFont typeface="Arial" charset="0"/>
              <a:buChar char="•"/>
            </a:pPr>
            <a:endParaRPr lang="en-US" sz="24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7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-152400" y="685800"/>
            <a:ext cx="9448800" cy="640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981200" y="1219200"/>
            <a:ext cx="6248400" cy="4876800"/>
          </a:xfrm>
          <a:prstGeom prst="rect">
            <a:avLst/>
          </a:prstGeom>
          <a:solidFill>
            <a:srgbClr val="FFF7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228600"/>
            <a:ext cx="868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Transient X-ray Binaries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1600200" y="2133600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" name="Picture 1" descr="A0620-outbur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6215621" cy="4356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8882" y="2202359"/>
            <a:ext cx="3068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A0620-00</a:t>
            </a:r>
          </a:p>
          <a:p>
            <a:pPr algn="l"/>
            <a:r>
              <a:rPr lang="en-US" sz="2000" dirty="0" smtClean="0"/>
              <a:t>Coronado &amp; Mendoza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1880" y="4038600"/>
            <a:ext cx="1654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Quiescence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(decades)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5029200"/>
            <a:ext cx="14478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1905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“Tip of the Iceberg”</a:t>
            </a:r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Demographics of XRBs</a:t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A0620_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4" b="24912"/>
          <a:stretch/>
        </p:blipFill>
        <p:spPr>
          <a:xfrm>
            <a:off x="1066800" y="1371600"/>
            <a:ext cx="7006541" cy="4800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324600" y="3048000"/>
            <a:ext cx="838200" cy="1828800"/>
          </a:xfrm>
          <a:prstGeom prst="rect">
            <a:avLst/>
          </a:prstGeom>
          <a:solidFill>
            <a:srgbClr val="FFF7FD"/>
          </a:solidFill>
          <a:ln w="9525" cap="flat" cmpd="sng" algn="ctr">
            <a:solidFill>
              <a:srgbClr val="FFF7F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286000" y="3810000"/>
            <a:ext cx="4343400" cy="685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 flipH="1" flipV="1">
            <a:off x="4038600" y="2819400"/>
            <a:ext cx="228600" cy="228599"/>
          </a:xfrm>
          <a:prstGeom prst="rect">
            <a:avLst/>
          </a:prstGeom>
          <a:solidFill>
            <a:srgbClr val="FFF7FD"/>
          </a:solidFill>
          <a:ln w="9525" cap="flat" cmpd="sng" algn="ctr">
            <a:solidFill>
              <a:srgbClr val="FFF7F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0693" y="2514600"/>
            <a:ext cx="2862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A0620</a:t>
            </a:r>
          </a:p>
          <a:p>
            <a:pPr algn="l"/>
            <a:r>
              <a:rPr lang="en-US" sz="2000" dirty="0" smtClean="0"/>
              <a:t>SMARTS data 2003-2014</a:t>
            </a:r>
          </a:p>
        </p:txBody>
      </p:sp>
    </p:spTree>
    <p:extLst>
      <p:ext uri="{BB962C8B-B14F-4D97-AF65-F5344CB8AC3E}">
        <p14:creationId xmlns:p14="http://schemas.microsoft.com/office/powerpoint/2010/main" val="47652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1905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“Tip of the Iceberg”</a:t>
            </a:r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Demographics of XRBs</a:t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A0620_phase_totalflu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772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552222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A0620: Phased 6-band data with stellar light indicated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212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0"/>
            <a:ext cx="8153400" cy="39624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“Rosetta Stone”:</a:t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Accretion/Outflow Connection</a:t>
            </a: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 flipH="1">
            <a:off x="1066800" y="1524000"/>
            <a:ext cx="7239000" cy="310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Radio/X-ray correlation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CCFFCC"/>
                </a:solidFill>
              </a:rPr>
              <a:t>Originally thought to be “universal” – a key to disk/jet connection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CCFFCC"/>
                </a:solidFill>
              </a:rPr>
              <a:t>Then </a:t>
            </a:r>
            <a:r>
              <a:rPr lang="en-US" sz="2000" dirty="0" err="1" smtClean="0">
                <a:solidFill>
                  <a:srgbClr val="CCFFCC"/>
                </a:solidFill>
              </a:rPr>
              <a:t>multitracked</a:t>
            </a:r>
            <a:r>
              <a:rPr lang="en-US" sz="2000" dirty="0" smtClean="0">
                <a:solidFill>
                  <a:srgbClr val="CCFFCC"/>
                </a:solidFill>
              </a:rPr>
              <a:t> and complicated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CCFFCC"/>
                </a:solidFill>
              </a:rPr>
              <a:t>Most points from two sources repeatedly observed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CCFFCC"/>
                </a:solidFill>
              </a:rPr>
              <a:t>Very few low luminosity detections – not all simultaneous</a:t>
            </a:r>
          </a:p>
          <a:p>
            <a:pPr lvl="1" algn="l" eaLnBrk="1" hangingPunct="1">
              <a:buFont typeface="Arial" charset="0"/>
              <a:buChar char="•"/>
            </a:pPr>
            <a:endParaRPr lang="en-US" sz="2400" dirty="0" smtClean="0">
              <a:solidFill>
                <a:srgbClr val="CCFFCC"/>
              </a:solidFill>
            </a:endParaRPr>
          </a:p>
          <a:p>
            <a:pPr lvl="1" algn="l" eaLnBrk="1" hangingPunct="1">
              <a:buFont typeface="Arial" charset="0"/>
              <a:buChar char="•"/>
            </a:pPr>
            <a:endParaRPr lang="en-US" sz="2400" dirty="0" smtClean="0">
              <a:solidFill>
                <a:srgbClr val="CCFFCC"/>
              </a:solidFill>
            </a:endParaRPr>
          </a:p>
          <a:p>
            <a:pPr lvl="1" algn="l" eaLnBrk="1" hangingPunct="1">
              <a:buFont typeface="Arial" charset="0"/>
              <a:buChar char="•"/>
            </a:pPr>
            <a:endParaRPr lang="en-US" sz="2400" dirty="0">
              <a:solidFill>
                <a:srgbClr val="CCFFCC"/>
              </a:solidFill>
            </a:endParaRPr>
          </a:p>
        </p:txBody>
      </p:sp>
      <p:pic>
        <p:nvPicPr>
          <p:cNvPr id="3" name="Picture 2" descr="A0620_2013S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05200"/>
            <a:ext cx="5257800" cy="3235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4953000"/>
            <a:ext cx="1164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synchrotron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4419600"/>
            <a:ext cx="949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ccretion</a:t>
            </a:r>
          </a:p>
          <a:p>
            <a:r>
              <a:rPr lang="en-US" sz="1600" dirty="0" smtClean="0"/>
              <a:t>jet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5452646"/>
            <a:ext cx="118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dirty="0" smtClean="0"/>
              <a:t>on-thermal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59808" y="3962400"/>
            <a:ext cx="389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347144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A0620 simultaneous SED: </a:t>
            </a:r>
            <a:r>
              <a:rPr lang="en-US" sz="1600" dirty="0" err="1" smtClean="0"/>
              <a:t>Dincer</a:t>
            </a:r>
            <a:r>
              <a:rPr lang="en-US" sz="1600" dirty="0" smtClean="0"/>
              <a:t> et al. in prep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65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609600"/>
            <a:ext cx="8153400" cy="39624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Three Great Metaphors of </a:t>
            </a:r>
            <a:r>
              <a:rPr lang="en-US" sz="4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Observational Astrophysics</a:t>
            </a:r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2" name="Picture 1" descr="iceberg-t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603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smoking_gu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2514600"/>
            <a:ext cx="23733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rosettastone-detai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8225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762000" y="1600200"/>
            <a:ext cx="7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E081E1"/>
                </a:solidFill>
              </a:rPr>
              <a:t>Tip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6400800" y="1733550"/>
            <a:ext cx="2233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FFCC"/>
                </a:solidFill>
              </a:rPr>
              <a:t>“Tip of the Iceberg”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3581400" y="1752600"/>
            <a:ext cx="182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FFCC"/>
                </a:solidFill>
              </a:rPr>
              <a:t>“Rosetta Stone”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457200" y="1809750"/>
            <a:ext cx="183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FFCC"/>
                </a:solidFill>
              </a:rPr>
              <a:t>“Smoking Gun”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0"/>
            <a:ext cx="8153400" cy="39624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“Smoking Gun”:</a:t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Dynamically Confirmed Black Hole Candidates</a:t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6" name="Picture 31" descr="tempA06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24075"/>
            <a:ext cx="55626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505200" y="2514600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A0620-00</a:t>
            </a:r>
          </a:p>
        </p:txBody>
      </p:sp>
      <p:sp>
        <p:nvSpPr>
          <p:cNvPr id="21508" name="TextBox 42"/>
          <p:cNvSpPr txBox="1">
            <a:spLocks noChangeArrowheads="1"/>
          </p:cNvSpPr>
          <p:nvPr/>
        </p:nvSpPr>
        <p:spPr bwMode="auto">
          <a:xfrm>
            <a:off x="2590800" y="2025650"/>
            <a:ext cx="3903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Garamond" charset="0"/>
                <a:cs typeface="Garamond" charset="0"/>
              </a:rPr>
              <a:t>Neilsen, Steeghs &amp; Vrtilek 2008: f=3.10</a:t>
            </a:r>
            <a:r>
              <a:rPr lang="en-US" sz="18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±</a:t>
            </a:r>
            <a:r>
              <a:rPr lang="en-US" sz="1600">
                <a:latin typeface="Garamond" charset="0"/>
                <a:cs typeface="Garamond" charset="0"/>
              </a:rPr>
              <a:t> 0.04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0"/>
            <a:ext cx="8153400" cy="39624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“Smoking Gun”:</a:t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Dynamically Confirmed Black Hole Candidates</a:t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0" name="Picture 4" descr="jerry_argosx_fig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8"/>
          <a:stretch>
            <a:fillRect/>
          </a:stretch>
        </p:blipFill>
        <p:spPr>
          <a:xfrm>
            <a:off x="2286000" y="1569529"/>
            <a:ext cx="4343400" cy="4593147"/>
          </a:xfrm>
        </p:spPr>
      </p:pic>
      <p:sp>
        <p:nvSpPr>
          <p:cNvPr id="2" name="TextBox 1"/>
          <p:cNvSpPr txBox="1"/>
          <p:nvPr/>
        </p:nvSpPr>
        <p:spPr>
          <a:xfrm>
            <a:off x="5442424" y="2133600"/>
            <a:ext cx="1110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Courtesy</a:t>
            </a:r>
          </a:p>
          <a:p>
            <a:pPr algn="l"/>
            <a:r>
              <a:rPr lang="en-US" sz="2000" dirty="0" smtClean="0"/>
              <a:t>J. </a:t>
            </a:r>
            <a:r>
              <a:rPr lang="en-US" sz="2000" dirty="0" err="1" smtClean="0"/>
              <a:t>Orosz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995798" y="2743200"/>
            <a:ext cx="5029200" cy="533400"/>
          </a:xfrm>
          <a:prstGeom prst="rect">
            <a:avLst/>
          </a:prstGeom>
          <a:solidFill>
            <a:srgbClr val="FFF7FD"/>
          </a:solidFill>
          <a:ln w="9525" cap="flat" cmpd="sng" algn="ctr">
            <a:solidFill>
              <a:srgbClr val="FFF7F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0"/>
            <a:ext cx="8153400" cy="39624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“Smoking Gun”:</a:t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Dynamically Confirmed Black Hole Candidates</a:t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964488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CCFFCC"/>
                </a:solidFill>
              </a:rPr>
              <a:t>Some Dangers</a:t>
            </a:r>
            <a:r>
              <a:rPr lang="en-US" dirty="0" smtClean="0">
                <a:solidFill>
                  <a:srgbClr val="CCFFCC"/>
                </a:solidFill>
              </a:rPr>
              <a:t>:</a:t>
            </a:r>
            <a:endParaRPr lang="en-US" dirty="0">
              <a:solidFill>
                <a:srgbClr val="CCFFCC"/>
              </a:solidFill>
            </a:endParaRPr>
          </a:p>
          <a:p>
            <a:pPr marL="457200" indent="-457200" algn="l">
              <a:buFont typeface="Arial"/>
              <a:buChar char="•"/>
              <a:defRPr/>
            </a:pPr>
            <a:r>
              <a:rPr lang="en-US" sz="2400" dirty="0">
                <a:solidFill>
                  <a:srgbClr val="CCFFCC"/>
                </a:solidFill>
              </a:rPr>
              <a:t>Phase Dependent Non-Stellar Light – </a:t>
            </a:r>
            <a:r>
              <a:rPr lang="en-US" sz="2400" dirty="0" smtClean="0">
                <a:solidFill>
                  <a:srgbClr val="CCFFCC"/>
                </a:solidFill>
              </a:rPr>
              <a:t>Biased Inclinations</a:t>
            </a:r>
            <a:endParaRPr lang="en-US" sz="2400" dirty="0">
              <a:solidFill>
                <a:srgbClr val="CCFFCC"/>
              </a:solidFill>
            </a:endParaRPr>
          </a:p>
          <a:p>
            <a:pPr algn="l">
              <a:defRPr/>
            </a:pPr>
            <a:endParaRPr lang="en-US" dirty="0">
              <a:solidFill>
                <a:srgbClr val="CCFFCC"/>
              </a:solidFill>
            </a:endParaRPr>
          </a:p>
          <a:p>
            <a:pPr marL="457200" indent="-457200" algn="l">
              <a:buFont typeface="Arial"/>
              <a:buChar char="•"/>
              <a:defRPr/>
            </a:pPr>
            <a:endParaRPr lang="en-US" dirty="0">
              <a:solidFill>
                <a:srgbClr val="CCFFCC"/>
              </a:solidFill>
            </a:endParaRPr>
          </a:p>
          <a:p>
            <a:pPr marL="457200" indent="-457200" algn="l">
              <a:buFont typeface="Arial"/>
              <a:buChar char="•"/>
              <a:defRPr/>
            </a:pPr>
            <a:endParaRPr lang="en-US" dirty="0">
              <a:solidFill>
                <a:srgbClr val="CCFFCC"/>
              </a:solidFill>
            </a:endParaRPr>
          </a:p>
        </p:txBody>
      </p:sp>
      <p:pic>
        <p:nvPicPr>
          <p:cNvPr id="2" name="Picture 1" descr="cantrell-lightcurv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2"/>
          <a:stretch/>
        </p:blipFill>
        <p:spPr>
          <a:xfrm>
            <a:off x="1981200" y="3046204"/>
            <a:ext cx="5053828" cy="3506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9237" y="2710797"/>
            <a:ext cx="2691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A0620-00  Cantrell et al. 2010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775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0"/>
            <a:ext cx="8153400" cy="39624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“Smoking Gun”:</a:t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Dynamically Confirmed Black Hole Candidates</a:t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964488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CCFFCC"/>
                </a:solidFill>
              </a:rPr>
              <a:t>Some Dangers</a:t>
            </a:r>
            <a:r>
              <a:rPr lang="en-US" dirty="0" smtClean="0">
                <a:solidFill>
                  <a:srgbClr val="CCFFCC"/>
                </a:solidFill>
              </a:rPr>
              <a:t>:</a:t>
            </a:r>
            <a:endParaRPr lang="en-US" dirty="0">
              <a:solidFill>
                <a:srgbClr val="CCFFCC"/>
              </a:solidFill>
            </a:endParaRPr>
          </a:p>
          <a:p>
            <a:pPr marL="457200" indent="-457200" algn="l">
              <a:buFont typeface="Arial"/>
              <a:buChar char="•"/>
              <a:defRPr/>
            </a:pPr>
            <a:r>
              <a:rPr lang="en-US" sz="2400" dirty="0">
                <a:solidFill>
                  <a:srgbClr val="CCFFCC"/>
                </a:solidFill>
              </a:rPr>
              <a:t>Phase Dependent Non-Stellar Light – </a:t>
            </a:r>
            <a:r>
              <a:rPr lang="en-US" sz="2400" dirty="0" smtClean="0">
                <a:solidFill>
                  <a:srgbClr val="CCFFCC"/>
                </a:solidFill>
              </a:rPr>
              <a:t>Biased Inclinations        A0620: 37-75 degrees from individual light curves                           But all compatible with 51 +/- 1 from consistent models                  </a:t>
            </a:r>
          </a:p>
          <a:p>
            <a:pPr algn="l">
              <a:defRPr/>
            </a:pPr>
            <a:r>
              <a:rPr lang="en-US" sz="2000" dirty="0">
                <a:solidFill>
                  <a:srgbClr val="CCFFCC"/>
                </a:solidFill>
              </a:rPr>
              <a:t> </a:t>
            </a:r>
            <a:r>
              <a:rPr lang="en-US" sz="2000" dirty="0" smtClean="0">
                <a:solidFill>
                  <a:srgbClr val="CCFFCC"/>
                </a:solidFill>
              </a:rPr>
              <a:t>      (Cantrell et al. 2010)</a:t>
            </a:r>
            <a:endParaRPr lang="en-US" sz="2400" dirty="0" smtClean="0">
              <a:solidFill>
                <a:srgbClr val="CCFFCC"/>
              </a:solidFill>
            </a:endParaRPr>
          </a:p>
          <a:p>
            <a:pPr algn="l">
              <a:defRPr/>
            </a:pPr>
            <a:r>
              <a:rPr lang="en-US" sz="2000" dirty="0" smtClean="0">
                <a:solidFill>
                  <a:srgbClr val="CCFFCC"/>
                </a:solidFill>
              </a:rPr>
              <a:t> 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sz="2400" dirty="0">
                <a:solidFill>
                  <a:srgbClr val="CCFFCC"/>
                </a:solidFill>
              </a:rPr>
              <a:t> </a:t>
            </a:r>
            <a:r>
              <a:rPr lang="en-US" sz="2400" dirty="0" smtClean="0">
                <a:solidFill>
                  <a:srgbClr val="CCFFCC"/>
                </a:solidFill>
              </a:rPr>
              <a:t>M and log(g) different from standard spherical stars:          K5V in A0620 (dynamical):   M=0.4M</a:t>
            </a:r>
            <a:r>
              <a:rPr lang="en-US" sz="2400" baseline="-25000" dirty="0" smtClean="0">
                <a:solidFill>
                  <a:srgbClr val="CCFFCC"/>
                </a:solidFill>
              </a:rPr>
              <a:t>sun</a:t>
            </a:r>
            <a:r>
              <a:rPr lang="en-US" sz="2400" dirty="0" smtClean="0">
                <a:solidFill>
                  <a:srgbClr val="CCFFCC"/>
                </a:solidFill>
              </a:rPr>
              <a:t>    R</a:t>
            </a:r>
            <a:r>
              <a:rPr lang="en-US" sz="2400" baseline="-25000" dirty="0" smtClean="0">
                <a:solidFill>
                  <a:srgbClr val="CCFFCC"/>
                </a:solidFill>
              </a:rPr>
              <a:t>L</a:t>
            </a:r>
            <a:r>
              <a:rPr lang="en-US" sz="2400" dirty="0" smtClean="0">
                <a:solidFill>
                  <a:srgbClr val="CCFFCC"/>
                </a:solidFill>
              </a:rPr>
              <a:t>/</a:t>
            </a:r>
            <a:r>
              <a:rPr lang="en-US" sz="2400" dirty="0" err="1" smtClean="0">
                <a:solidFill>
                  <a:srgbClr val="CCFFCC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CCFFCC"/>
                </a:solidFill>
              </a:rPr>
              <a:t>sun</a:t>
            </a:r>
            <a:r>
              <a:rPr lang="en-US" sz="2400" dirty="0" smtClean="0">
                <a:solidFill>
                  <a:srgbClr val="CCFFCC"/>
                </a:solidFill>
              </a:rPr>
              <a:t>= 0.7</a:t>
            </a:r>
          </a:p>
          <a:p>
            <a:pPr marL="457200" indent="-457200" algn="l">
              <a:buFont typeface="Arial"/>
              <a:buChar char="•"/>
              <a:defRPr/>
            </a:pPr>
            <a:endParaRPr lang="en-US" sz="2000" dirty="0">
              <a:solidFill>
                <a:srgbClr val="CCFFCC"/>
              </a:solidFill>
            </a:endParaRPr>
          </a:p>
          <a:p>
            <a:pPr algn="l">
              <a:defRPr/>
            </a:pPr>
            <a:endParaRPr lang="en-US" dirty="0">
              <a:solidFill>
                <a:srgbClr val="CCFFCC"/>
              </a:solidFill>
            </a:endParaRPr>
          </a:p>
          <a:p>
            <a:pPr marL="457200" indent="-457200" algn="l">
              <a:buFont typeface="Arial"/>
              <a:buChar char="•"/>
              <a:defRPr/>
            </a:pPr>
            <a:endParaRPr lang="en-US" dirty="0">
              <a:solidFill>
                <a:srgbClr val="CCFFCC"/>
              </a:solidFill>
            </a:endParaRPr>
          </a:p>
          <a:p>
            <a:pPr marL="457200" indent="-457200" algn="l">
              <a:buFont typeface="Arial"/>
              <a:buChar char="•"/>
              <a:defRPr/>
            </a:pP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9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0"/>
            <a:ext cx="8153400" cy="39624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“Rosetta Stone”:</a:t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Accretion/Outflow </a:t>
            </a: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32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onnection</a:t>
            </a: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 flipH="1">
            <a:off x="1066800" y="1524000"/>
            <a:ext cx="723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Outburst accretion states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High/soft/thermal – disk dominated, little/no jet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CCFFCC"/>
                </a:solidFill>
              </a:rPr>
              <a:t>Low/hard/jet – X-ray </a:t>
            </a:r>
            <a:r>
              <a:rPr lang="en-US" sz="2400" dirty="0" err="1" smtClean="0">
                <a:solidFill>
                  <a:srgbClr val="CCFFCC"/>
                </a:solidFill>
              </a:rPr>
              <a:t>powerlaw</a:t>
            </a:r>
            <a:r>
              <a:rPr lang="en-US" sz="2400" dirty="0" smtClean="0">
                <a:solidFill>
                  <a:srgbClr val="CCFFCC"/>
                </a:solidFill>
              </a:rPr>
              <a:t>, significant radio</a:t>
            </a:r>
          </a:p>
          <a:p>
            <a:pPr lvl="1" algn="l" eaLnBrk="1" hangingPunct="1">
              <a:buFont typeface="Arial" charset="0"/>
              <a:buChar char="•"/>
            </a:pPr>
            <a:endParaRPr lang="en-US" sz="2400" dirty="0">
              <a:solidFill>
                <a:srgbClr val="CCFFCC"/>
              </a:solidFill>
            </a:endParaRPr>
          </a:p>
        </p:txBody>
      </p:sp>
      <p:pic>
        <p:nvPicPr>
          <p:cNvPr id="4" name="Picture 3" descr="markoff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"/>
          <a:stretch/>
        </p:blipFill>
        <p:spPr>
          <a:xfrm>
            <a:off x="2133600" y="2819400"/>
            <a:ext cx="5428010" cy="365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5419" y="2971800"/>
            <a:ext cx="2287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(from Sera </a:t>
            </a:r>
            <a:r>
              <a:rPr lang="en-US" sz="2000" dirty="0" err="1" smtClean="0"/>
              <a:t>Markoff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469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0"/>
            <a:ext cx="8153400" cy="39624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“Rosetta Stone”:</a:t>
            </a:r>
            <a:br>
              <a:rPr lang="en-US" sz="40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Accretion/Outflow Connection</a:t>
            </a: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 flipH="1">
            <a:off x="990600" y="1371600"/>
            <a:ext cx="7239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l" eaLnBrk="1" hangingPunct="1"/>
            <a:r>
              <a:rPr lang="en-US" sz="2400" dirty="0" smtClean="0">
                <a:solidFill>
                  <a:srgbClr val="CCFFCC"/>
                </a:solidFill>
              </a:rPr>
              <a:t>Radio</a:t>
            </a:r>
            <a:r>
              <a:rPr lang="en-US" sz="2400" dirty="0" smtClean="0">
                <a:solidFill>
                  <a:srgbClr val="CCFFCC"/>
                </a:solidFill>
              </a:rPr>
              <a:t>/X-ray </a:t>
            </a:r>
            <a:r>
              <a:rPr lang="en-US" sz="2400" dirty="0" smtClean="0">
                <a:solidFill>
                  <a:srgbClr val="CCFFCC"/>
                </a:solidFill>
              </a:rPr>
              <a:t>correlation</a:t>
            </a:r>
            <a:endParaRPr lang="en-US" sz="2400" dirty="0" smtClean="0">
              <a:solidFill>
                <a:srgbClr val="CCFFCC"/>
              </a:solidFill>
            </a:endParaRPr>
          </a:p>
          <a:p>
            <a:pPr lvl="1" algn="l" eaLnBrk="1" hangingPunct="1">
              <a:buFont typeface="Arial" charset="0"/>
              <a:buChar char="•"/>
            </a:pPr>
            <a:r>
              <a:rPr lang="en-US" sz="2000" dirty="0">
                <a:solidFill>
                  <a:srgbClr val="CCFFCC"/>
                </a:solidFill>
              </a:rPr>
              <a:t>A</a:t>
            </a:r>
            <a:r>
              <a:rPr lang="en-US" sz="2000" dirty="0" smtClean="0">
                <a:solidFill>
                  <a:srgbClr val="CCFFCC"/>
                </a:solidFill>
              </a:rPr>
              <a:t> </a:t>
            </a:r>
            <a:r>
              <a:rPr lang="en-US" sz="2000" dirty="0" smtClean="0">
                <a:solidFill>
                  <a:srgbClr val="CCFFCC"/>
                </a:solidFill>
              </a:rPr>
              <a:t>“universal” </a:t>
            </a:r>
            <a:r>
              <a:rPr lang="en-US" sz="2000" dirty="0" smtClean="0">
                <a:solidFill>
                  <a:srgbClr val="CCFFCC"/>
                </a:solidFill>
              </a:rPr>
              <a:t>key </a:t>
            </a:r>
            <a:r>
              <a:rPr lang="en-US" sz="2000" dirty="0" smtClean="0">
                <a:solidFill>
                  <a:srgbClr val="CCFFCC"/>
                </a:solidFill>
              </a:rPr>
              <a:t>to disk/jet </a:t>
            </a:r>
            <a:r>
              <a:rPr lang="en-US" sz="2000" dirty="0" smtClean="0">
                <a:solidFill>
                  <a:srgbClr val="CCFFCC"/>
                </a:solidFill>
              </a:rPr>
              <a:t>connection!</a:t>
            </a:r>
            <a:endParaRPr lang="en-US" sz="2000" dirty="0" smtClean="0">
              <a:solidFill>
                <a:srgbClr val="CCFFCC"/>
              </a:solidFill>
            </a:endParaRPr>
          </a:p>
          <a:p>
            <a:pPr lvl="1" algn="l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CCFFCC"/>
                </a:solidFill>
              </a:rPr>
              <a:t>Then </a:t>
            </a:r>
            <a:r>
              <a:rPr lang="en-US" sz="2000" dirty="0" err="1" smtClean="0">
                <a:solidFill>
                  <a:srgbClr val="CCFFCC"/>
                </a:solidFill>
              </a:rPr>
              <a:t>multitracked</a:t>
            </a:r>
            <a:r>
              <a:rPr lang="en-US" sz="2000" dirty="0" smtClean="0">
                <a:solidFill>
                  <a:srgbClr val="CCFFCC"/>
                </a:solidFill>
              </a:rPr>
              <a:t> and complicated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CCFFCC"/>
                </a:solidFill>
              </a:rPr>
              <a:t>Most points from two sources repeatedly observed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CCFFCC"/>
                </a:solidFill>
              </a:rPr>
              <a:t>A0620 moves </a:t>
            </a:r>
            <a:r>
              <a:rPr lang="en-US" sz="2000" i="1" dirty="0" smtClean="0">
                <a:solidFill>
                  <a:srgbClr val="CCFFCC"/>
                </a:solidFill>
              </a:rPr>
              <a:t>perpendicularly</a:t>
            </a:r>
            <a:r>
              <a:rPr lang="en-US" sz="2000" dirty="0" smtClean="0">
                <a:solidFill>
                  <a:srgbClr val="CCFFCC"/>
                </a:solidFill>
              </a:rPr>
              <a:t> to the correlation</a:t>
            </a:r>
            <a:endParaRPr lang="en-US" sz="2000" dirty="0" smtClean="0">
              <a:solidFill>
                <a:srgbClr val="CCFFCC"/>
              </a:solidFill>
            </a:endParaRPr>
          </a:p>
          <a:p>
            <a:pPr lvl="1" algn="l" eaLnBrk="1" hangingPunct="1">
              <a:buFont typeface="Arial" charset="0"/>
              <a:buChar char="•"/>
            </a:pPr>
            <a:endParaRPr lang="en-US" sz="2400" dirty="0" smtClean="0">
              <a:solidFill>
                <a:srgbClr val="CCFFCC"/>
              </a:solidFill>
            </a:endParaRPr>
          </a:p>
          <a:p>
            <a:pPr lvl="1" algn="l" eaLnBrk="1" hangingPunct="1">
              <a:buFont typeface="Arial" charset="0"/>
              <a:buChar char="•"/>
            </a:pPr>
            <a:endParaRPr lang="en-US" sz="2400" dirty="0" smtClean="0">
              <a:solidFill>
                <a:srgbClr val="CCFFCC"/>
              </a:solidFill>
            </a:endParaRPr>
          </a:p>
          <a:p>
            <a:pPr lvl="1" algn="l" eaLnBrk="1" hangingPunct="1">
              <a:buFont typeface="Arial" charset="0"/>
              <a:buChar char="•"/>
            </a:pPr>
            <a:endParaRPr lang="en-US" sz="2400" dirty="0">
              <a:solidFill>
                <a:srgbClr val="CC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953000"/>
            <a:ext cx="1164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synchrotron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5452646"/>
            <a:ext cx="118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dirty="0" smtClean="0"/>
              <a:t>on-thermal</a:t>
            </a:r>
            <a:endParaRPr lang="en-US" sz="1600" dirty="0"/>
          </a:p>
        </p:txBody>
      </p:sp>
      <p:pic>
        <p:nvPicPr>
          <p:cNvPr id="10" name="Picture 9" descr="radioxraylu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24200"/>
            <a:ext cx="4206240" cy="350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3429000"/>
            <a:ext cx="202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Dincer</a:t>
            </a:r>
            <a:r>
              <a:rPr lang="en-US" sz="1800" dirty="0" smtClean="0"/>
              <a:t> et al. in prep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52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725</Words>
  <Application>Microsoft Macintosh PowerPoint</Application>
  <PresentationFormat>On-screen Show (4:3)</PresentationFormat>
  <Paragraphs>111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1_Default Design</vt:lpstr>
      <vt:lpstr>PowerPoint Presentation</vt:lpstr>
      <vt:lpstr>PowerPoint Presentation</vt:lpstr>
      <vt:lpstr>The Three Great Metaphors of Observational Astrophysics  </vt:lpstr>
      <vt:lpstr>The “Smoking Gun”: Dynamically Confirmed Black Hole Candidates  </vt:lpstr>
      <vt:lpstr>The “Smoking Gun”: Dynamically Confirmed Black Hole Candidates  </vt:lpstr>
      <vt:lpstr>The “Smoking Gun”: Dynamically Confirmed Black Hole Candidates  </vt:lpstr>
      <vt:lpstr>The “Smoking Gun”: Dynamically Confirmed Black Hole Candidates  </vt:lpstr>
      <vt:lpstr>The “Rosetta Stone”: Accretion/Outflow Connection  </vt:lpstr>
      <vt:lpstr>The “Rosetta Stone”: Accretion/Outflow Connection  </vt:lpstr>
      <vt:lpstr>The “Tip of the Iceberg”: Demographics of XRBs  </vt:lpstr>
      <vt:lpstr>The “Tip of the Iceberg”: Demographics of XRBs  </vt:lpstr>
      <vt:lpstr>The “Tip of the Iceberg”: Demographics of XRBs  </vt:lpstr>
      <vt:lpstr>The “Tip of the Iceberg”: Demographics of XRBs  </vt:lpstr>
      <vt:lpstr>The “Tip of the Iceberg”: Demographics of XRBs  </vt:lpstr>
      <vt:lpstr> Outburst Cycles: XRB vs AGN  </vt:lpstr>
      <vt:lpstr> Outburst Cycles: XRB vs AGN  </vt:lpstr>
      <vt:lpstr> Questions? or Lunch  </vt:lpstr>
      <vt:lpstr>PowerPoint Presentation</vt:lpstr>
      <vt:lpstr>The “Rosetta Stone”: Accretion/Outflow Connection  </vt:lpstr>
      <vt:lpstr>The “Tip of the Iceberg”: Demographics of XRBs  </vt:lpstr>
      <vt:lpstr>The “Tip of the Iceberg”: Demographics of XRBs  </vt:lpstr>
      <vt:lpstr>The “Rosetta Stone”: Accretion/Outflow Connection  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Astronomy</dc:creator>
  <cp:lastModifiedBy>Charles Bailyn</cp:lastModifiedBy>
  <cp:revision>181</cp:revision>
  <cp:lastPrinted>2015-11-01T10:37:22Z</cp:lastPrinted>
  <dcterms:created xsi:type="dcterms:W3CDTF">2010-11-12T02:25:10Z</dcterms:created>
  <dcterms:modified xsi:type="dcterms:W3CDTF">2016-09-12T06:30:17Z</dcterms:modified>
</cp:coreProperties>
</file>