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handoutMasterIdLst>
    <p:handoutMasterId r:id="rId5"/>
  </p:handoutMasterIdLst>
  <p:sldIdLst>
    <p:sldId id="259" r:id="rId2"/>
    <p:sldId id="260" r:id="rId3"/>
  </p:sldIdLst>
  <p:sldSz cx="32918400" cy="33832800"/>
  <p:notesSz cx="6858000" cy="9034463"/>
  <p:defaultTextStyle>
    <a:defPPr>
      <a:defRPr lang="en-US"/>
    </a:defPPr>
    <a:lvl1pPr algn="ctr" rtl="0" fontAlgn="base">
      <a:spcBef>
        <a:spcPct val="0"/>
      </a:spcBef>
      <a:spcAft>
        <a:spcPct val="0"/>
      </a:spcAft>
      <a:defRPr sz="18700" kern="1200">
        <a:solidFill>
          <a:schemeClr val="tx2"/>
        </a:solidFill>
        <a:latin typeface="Arial" charset="0"/>
        <a:ea typeface="ＭＳ Ｐゴシック" charset="0"/>
        <a:cs typeface="ＭＳ Ｐゴシック" charset="0"/>
      </a:defRPr>
    </a:lvl1pPr>
    <a:lvl2pPr marL="804962" indent="-420503" algn="ctr" rtl="0" fontAlgn="base">
      <a:spcBef>
        <a:spcPct val="0"/>
      </a:spcBef>
      <a:spcAft>
        <a:spcPct val="0"/>
      </a:spcAft>
      <a:defRPr sz="18700" kern="1200">
        <a:solidFill>
          <a:schemeClr val="tx2"/>
        </a:solidFill>
        <a:latin typeface="Arial" charset="0"/>
        <a:ea typeface="ＭＳ Ｐゴシック" charset="0"/>
        <a:cs typeface="ＭＳ Ｐゴシック" charset="0"/>
      </a:defRPr>
    </a:lvl2pPr>
    <a:lvl3pPr marL="1609924" indent="-841005" algn="ctr" rtl="0" fontAlgn="base">
      <a:spcBef>
        <a:spcPct val="0"/>
      </a:spcBef>
      <a:spcAft>
        <a:spcPct val="0"/>
      </a:spcAft>
      <a:defRPr sz="18700" kern="1200">
        <a:solidFill>
          <a:schemeClr val="tx2"/>
        </a:solidFill>
        <a:latin typeface="Arial" charset="0"/>
        <a:ea typeface="ＭＳ Ｐゴシック" charset="0"/>
        <a:cs typeface="ＭＳ Ｐゴシック" charset="0"/>
      </a:defRPr>
    </a:lvl3pPr>
    <a:lvl4pPr marL="2416221" indent="-1262843" algn="ctr" rtl="0" fontAlgn="base">
      <a:spcBef>
        <a:spcPct val="0"/>
      </a:spcBef>
      <a:spcAft>
        <a:spcPct val="0"/>
      </a:spcAft>
      <a:defRPr sz="18700" kern="1200">
        <a:solidFill>
          <a:schemeClr val="tx2"/>
        </a:solidFill>
        <a:latin typeface="Arial" charset="0"/>
        <a:ea typeface="ＭＳ Ｐゴシック" charset="0"/>
        <a:cs typeface="ＭＳ Ｐゴシック" charset="0"/>
      </a:defRPr>
    </a:lvl4pPr>
    <a:lvl5pPr marL="3221183" indent="-1683346" algn="ctr" rtl="0" fontAlgn="base">
      <a:spcBef>
        <a:spcPct val="0"/>
      </a:spcBef>
      <a:spcAft>
        <a:spcPct val="0"/>
      </a:spcAft>
      <a:defRPr sz="18700" kern="1200">
        <a:solidFill>
          <a:schemeClr val="tx2"/>
        </a:solidFill>
        <a:latin typeface="Arial" charset="0"/>
        <a:ea typeface="ＭＳ Ｐゴシック" charset="0"/>
        <a:cs typeface="ＭＳ Ｐゴシック" charset="0"/>
      </a:defRPr>
    </a:lvl5pPr>
    <a:lvl6pPr marL="1922297" algn="l" defTabSz="384459" rtl="0" eaLnBrk="1" latinLnBrk="0" hangingPunct="1">
      <a:defRPr sz="18700" kern="1200">
        <a:solidFill>
          <a:schemeClr val="tx2"/>
        </a:solidFill>
        <a:latin typeface="Arial" charset="0"/>
        <a:ea typeface="ＭＳ Ｐゴシック" charset="0"/>
        <a:cs typeface="ＭＳ Ｐゴシック" charset="0"/>
      </a:defRPr>
    </a:lvl6pPr>
    <a:lvl7pPr marL="2306757" algn="l" defTabSz="384459" rtl="0" eaLnBrk="1" latinLnBrk="0" hangingPunct="1">
      <a:defRPr sz="18700" kern="1200">
        <a:solidFill>
          <a:schemeClr val="tx2"/>
        </a:solidFill>
        <a:latin typeface="Arial" charset="0"/>
        <a:ea typeface="ＭＳ Ｐゴシック" charset="0"/>
        <a:cs typeface="ＭＳ Ｐゴシック" charset="0"/>
      </a:defRPr>
    </a:lvl7pPr>
    <a:lvl8pPr marL="2691216" algn="l" defTabSz="384459" rtl="0" eaLnBrk="1" latinLnBrk="0" hangingPunct="1">
      <a:defRPr sz="18700" kern="1200">
        <a:solidFill>
          <a:schemeClr val="tx2"/>
        </a:solidFill>
        <a:latin typeface="Arial" charset="0"/>
        <a:ea typeface="ＭＳ Ｐゴシック" charset="0"/>
        <a:cs typeface="ＭＳ Ｐゴシック" charset="0"/>
      </a:defRPr>
    </a:lvl8pPr>
    <a:lvl9pPr marL="3075676" algn="l" defTabSz="384459" rtl="0" eaLnBrk="1" latinLnBrk="0" hangingPunct="1">
      <a:defRPr sz="18700" kern="1200">
        <a:solidFill>
          <a:schemeClr val="tx2"/>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0656" userDrawn="1">
          <p15:clr>
            <a:srgbClr val="A4A3A4"/>
          </p15:clr>
        </p15:guide>
        <p15:guide id="2" orient="horz" pos="20196" userDrawn="1">
          <p15:clr>
            <a:srgbClr val="A4A3A4"/>
          </p15:clr>
        </p15:guide>
        <p15:guide id="3" orient="horz" pos="4821" userDrawn="1">
          <p15:clr>
            <a:srgbClr val="A4A3A4"/>
          </p15:clr>
        </p15:guide>
        <p15:guide id="4" orient="horz" pos="10952" userDrawn="1">
          <p15:clr>
            <a:srgbClr val="A4A3A4"/>
          </p15:clr>
        </p15:guide>
        <p15:guide id="5"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2EBFD"/>
    <a:srgbClr val="DEE8F4"/>
    <a:srgbClr val="0D0C0C"/>
    <a:srgbClr val="2163A1"/>
    <a:srgbClr val="B4D5E5"/>
    <a:srgbClr val="B6C7DA"/>
    <a:srgbClr val="0F7346"/>
    <a:srgbClr val="80C4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869" autoAdjust="0"/>
    <p:restoredTop sz="94660"/>
  </p:normalViewPr>
  <p:slideViewPr>
    <p:cSldViewPr>
      <p:cViewPr>
        <p:scale>
          <a:sx n="90" d="100"/>
          <a:sy n="90" d="100"/>
        </p:scale>
        <p:origin x="5384" y="6760"/>
      </p:cViewPr>
      <p:guideLst>
        <p:guide orient="horz" pos="10656"/>
        <p:guide orient="horz" pos="20196"/>
        <p:guide orient="horz" pos="4821"/>
        <p:guide orient="horz" pos="1095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pPr>
              <a:defRPr/>
            </a:pPr>
            <a:fld id="{BAAEC940-9391-C441-AF51-2128187D38A1}" type="slidenum">
              <a:rPr lang="en-US"/>
              <a:pPr>
                <a:defRPr/>
              </a:pPr>
              <a:t>‹#›</a:t>
            </a:fld>
            <a:endParaRPr lang="en-US"/>
          </a:p>
        </p:txBody>
      </p:sp>
    </p:spTree>
    <p:extLst>
      <p:ext uri="{BB962C8B-B14F-4D97-AF65-F5344CB8AC3E}">
        <p14:creationId xmlns:p14="http://schemas.microsoft.com/office/powerpoint/2010/main" val="1980932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782763" y="677863"/>
            <a:ext cx="329406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pPr>
              <a:defRPr/>
            </a:pPr>
            <a:fld id="{0C5224DC-E996-954E-8E01-69FB9E0E24A1}" type="slidenum">
              <a:rPr lang="en-US"/>
              <a:pPr>
                <a:defRPr/>
              </a:pPr>
              <a:t>‹#›</a:t>
            </a:fld>
            <a:endParaRPr lang="en-US"/>
          </a:p>
        </p:txBody>
      </p:sp>
    </p:spTree>
    <p:extLst>
      <p:ext uri="{BB962C8B-B14F-4D97-AF65-F5344CB8AC3E}">
        <p14:creationId xmlns:p14="http://schemas.microsoft.com/office/powerpoint/2010/main" val="601077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100" kern="1200">
        <a:solidFill>
          <a:schemeClr val="tx1"/>
        </a:solidFill>
        <a:latin typeface="Arial" pitchFamily="-65" charset="0"/>
        <a:ea typeface="ＭＳ Ｐゴシック" charset="0"/>
        <a:cs typeface="ＭＳ Ｐゴシック" charset="0"/>
      </a:defRPr>
    </a:lvl1pPr>
    <a:lvl2pPr marL="804962" algn="l" rtl="0" eaLnBrk="0" fontAlgn="base" hangingPunct="0">
      <a:spcBef>
        <a:spcPct val="30000"/>
      </a:spcBef>
      <a:spcAft>
        <a:spcPct val="0"/>
      </a:spcAft>
      <a:defRPr sz="2100" kern="1200">
        <a:solidFill>
          <a:schemeClr val="tx1"/>
        </a:solidFill>
        <a:latin typeface="Arial" pitchFamily="-65" charset="0"/>
        <a:ea typeface="ＭＳ Ｐゴシック" pitchFamily="-65" charset="-128"/>
        <a:cs typeface="+mn-cs"/>
      </a:defRPr>
    </a:lvl2pPr>
    <a:lvl3pPr marL="1609924" algn="l" rtl="0" eaLnBrk="0" fontAlgn="base" hangingPunct="0">
      <a:spcBef>
        <a:spcPct val="30000"/>
      </a:spcBef>
      <a:spcAft>
        <a:spcPct val="0"/>
      </a:spcAft>
      <a:defRPr sz="2100" kern="1200">
        <a:solidFill>
          <a:schemeClr val="tx1"/>
        </a:solidFill>
        <a:latin typeface="Arial" pitchFamily="-65" charset="0"/>
        <a:ea typeface="ＭＳ Ｐゴシック" pitchFamily="-65" charset="-128"/>
        <a:cs typeface="+mn-cs"/>
      </a:defRPr>
    </a:lvl3pPr>
    <a:lvl4pPr marL="2416221" algn="l" rtl="0" eaLnBrk="0" fontAlgn="base" hangingPunct="0">
      <a:spcBef>
        <a:spcPct val="30000"/>
      </a:spcBef>
      <a:spcAft>
        <a:spcPct val="0"/>
      </a:spcAft>
      <a:defRPr sz="2100" kern="1200">
        <a:solidFill>
          <a:schemeClr val="tx1"/>
        </a:solidFill>
        <a:latin typeface="Arial" pitchFamily="-65" charset="0"/>
        <a:ea typeface="ＭＳ Ｐゴシック" pitchFamily="-65" charset="-128"/>
        <a:cs typeface="+mn-cs"/>
      </a:defRPr>
    </a:lvl4pPr>
    <a:lvl5pPr marL="3221183" algn="l" rtl="0" eaLnBrk="0" fontAlgn="base" hangingPunct="0">
      <a:spcBef>
        <a:spcPct val="30000"/>
      </a:spcBef>
      <a:spcAft>
        <a:spcPct val="0"/>
      </a:spcAft>
      <a:defRPr sz="2100" kern="1200">
        <a:solidFill>
          <a:schemeClr val="tx1"/>
        </a:solidFill>
        <a:latin typeface="Arial" pitchFamily="-65" charset="0"/>
        <a:ea typeface="ＭＳ Ｐゴシック" pitchFamily="-65" charset="-128"/>
        <a:cs typeface="+mn-cs"/>
      </a:defRPr>
    </a:lvl5pPr>
    <a:lvl6pPr marL="4027597" algn="l" defTabSz="805519" rtl="0" eaLnBrk="1" latinLnBrk="0" hangingPunct="1">
      <a:defRPr sz="2100" kern="1200">
        <a:solidFill>
          <a:schemeClr val="tx1"/>
        </a:solidFill>
        <a:latin typeface="+mn-lt"/>
        <a:ea typeface="+mn-ea"/>
        <a:cs typeface="+mn-cs"/>
      </a:defRPr>
    </a:lvl6pPr>
    <a:lvl7pPr marL="4833117" algn="l" defTabSz="805519" rtl="0" eaLnBrk="1" latinLnBrk="0" hangingPunct="1">
      <a:defRPr sz="2100" kern="1200">
        <a:solidFill>
          <a:schemeClr val="tx1"/>
        </a:solidFill>
        <a:latin typeface="+mn-lt"/>
        <a:ea typeface="+mn-ea"/>
        <a:cs typeface="+mn-cs"/>
      </a:defRPr>
    </a:lvl7pPr>
    <a:lvl8pPr marL="5638636" algn="l" defTabSz="805519" rtl="0" eaLnBrk="1" latinLnBrk="0" hangingPunct="1">
      <a:defRPr sz="2100" kern="1200">
        <a:solidFill>
          <a:schemeClr val="tx1"/>
        </a:solidFill>
        <a:latin typeface="+mn-lt"/>
        <a:ea typeface="+mn-ea"/>
        <a:cs typeface="+mn-cs"/>
      </a:defRPr>
    </a:lvl8pPr>
    <a:lvl9pPr marL="6444156" algn="l" defTabSz="805519" rtl="0" eaLnBrk="1" latinLnBrk="0" hangingPunct="1">
      <a:defRPr sz="2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60" y="10510767"/>
            <a:ext cx="27979686" cy="7250818"/>
          </a:xfrm>
          <a:prstGeom prst="rect">
            <a:avLst/>
          </a:prstGeom>
        </p:spPr>
        <p:txBody>
          <a:bodyPr vert="horz" lIns="161104" tIns="80552" rIns="161104" bIns="80552"/>
          <a:lstStyle/>
          <a:p>
            <a:r>
              <a:rPr lang="en-US" smtClean="0"/>
              <a:t>Click to edit Master title style</a:t>
            </a:r>
            <a:endParaRPr lang="en-US"/>
          </a:p>
        </p:txBody>
      </p:sp>
      <p:sp>
        <p:nvSpPr>
          <p:cNvPr id="3" name="Subtitle 2"/>
          <p:cNvSpPr>
            <a:spLocks noGrp="1"/>
          </p:cNvSpPr>
          <p:nvPr>
            <p:ph type="subTitle" idx="1"/>
          </p:nvPr>
        </p:nvSpPr>
        <p:spPr>
          <a:xfrm>
            <a:off x="4938717" y="19171283"/>
            <a:ext cx="23040978" cy="8647466"/>
          </a:xfrm>
          <a:prstGeom prst="rect">
            <a:avLst/>
          </a:prstGeom>
        </p:spPr>
        <p:txBody>
          <a:bodyPr vert="horz" lIns="161104" tIns="80552" rIns="161104" bIns="80552"/>
          <a:lstStyle>
            <a:lvl1pPr marL="0" indent="0" algn="ctr">
              <a:buNone/>
              <a:defRPr/>
            </a:lvl1pPr>
            <a:lvl2pPr marL="783770" indent="0" algn="ctr">
              <a:buNone/>
              <a:defRPr/>
            </a:lvl2pPr>
            <a:lvl3pPr marL="1567541" indent="0" algn="ctr">
              <a:buNone/>
              <a:defRPr/>
            </a:lvl3pPr>
            <a:lvl4pPr marL="2351311" indent="0" algn="ctr">
              <a:buNone/>
              <a:defRPr/>
            </a:lvl4pPr>
            <a:lvl5pPr marL="3135082" indent="0" algn="ctr">
              <a:buNone/>
              <a:defRPr/>
            </a:lvl5pPr>
            <a:lvl6pPr marL="3918852" indent="0" algn="ctr">
              <a:buNone/>
              <a:defRPr/>
            </a:lvl6pPr>
            <a:lvl7pPr marL="4702623" indent="0" algn="ctr">
              <a:buNone/>
              <a:defRPr/>
            </a:lvl7pPr>
            <a:lvl8pPr marL="5486393" indent="0" algn="ctr">
              <a:buNone/>
              <a:defRPr/>
            </a:lvl8pPr>
            <a:lvl9pPr marL="6270164"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704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5447" y="1354226"/>
            <a:ext cx="29627514" cy="5638800"/>
          </a:xfrm>
          <a:prstGeom prst="rect">
            <a:avLst/>
          </a:prstGeom>
        </p:spPr>
        <p:txBody>
          <a:bodyPr vert="horz" lIns="161104" tIns="80552" rIns="161104" bIns="80552"/>
          <a:lstStyle/>
          <a:p>
            <a:r>
              <a:rPr lang="en-US" smtClean="0"/>
              <a:t>Click to edit Master title style</a:t>
            </a:r>
            <a:endParaRPr lang="en-US"/>
          </a:p>
        </p:txBody>
      </p:sp>
      <p:sp>
        <p:nvSpPr>
          <p:cNvPr id="3" name="Vertical Text Placeholder 2"/>
          <p:cNvSpPr>
            <a:spLocks noGrp="1"/>
          </p:cNvSpPr>
          <p:nvPr>
            <p:ph type="body" orient="vert" idx="1"/>
          </p:nvPr>
        </p:nvSpPr>
        <p:spPr>
          <a:xfrm>
            <a:off x="1645447" y="7893670"/>
            <a:ext cx="29627514" cy="22330039"/>
          </a:xfrm>
          <a:prstGeom prst="rect">
            <a:avLst/>
          </a:prstGeom>
        </p:spPr>
        <p:txBody>
          <a:bodyPr vert="eaVert" lIns="161104" tIns="80552" rIns="161104" bIns="805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238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7272" y="1354236"/>
            <a:ext cx="7405686" cy="28869480"/>
          </a:xfrm>
          <a:prstGeom prst="rect">
            <a:avLst/>
          </a:prstGeom>
        </p:spPr>
        <p:txBody>
          <a:bodyPr vert="eaVert" lIns="161104" tIns="80552" rIns="161104" bIns="80552"/>
          <a:lstStyle/>
          <a:p>
            <a:r>
              <a:rPr lang="en-US" smtClean="0"/>
              <a:t>Click to edit Master title style</a:t>
            </a:r>
            <a:endParaRPr lang="en-US"/>
          </a:p>
        </p:txBody>
      </p:sp>
      <p:sp>
        <p:nvSpPr>
          <p:cNvPr id="3" name="Vertical Text Placeholder 2"/>
          <p:cNvSpPr>
            <a:spLocks noGrp="1"/>
          </p:cNvSpPr>
          <p:nvPr>
            <p:ph type="body" orient="vert" idx="1"/>
          </p:nvPr>
        </p:nvSpPr>
        <p:spPr>
          <a:xfrm>
            <a:off x="1645446" y="1354236"/>
            <a:ext cx="21993225" cy="28869480"/>
          </a:xfrm>
          <a:prstGeom prst="rect">
            <a:avLst/>
          </a:prstGeom>
        </p:spPr>
        <p:txBody>
          <a:bodyPr vert="eaVert" lIns="161104" tIns="80552" rIns="161104" bIns="805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317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447" y="1354226"/>
            <a:ext cx="29627514" cy="5638800"/>
          </a:xfrm>
          <a:prstGeom prst="rect">
            <a:avLst/>
          </a:prstGeom>
        </p:spPr>
        <p:txBody>
          <a:bodyPr vert="horz" lIns="161104" tIns="80552" rIns="161104" bIns="80552"/>
          <a:lstStyle/>
          <a:p>
            <a:r>
              <a:rPr lang="en-US" smtClean="0"/>
              <a:t>Click to edit Master title style</a:t>
            </a:r>
            <a:endParaRPr lang="en-US"/>
          </a:p>
        </p:txBody>
      </p:sp>
      <p:sp>
        <p:nvSpPr>
          <p:cNvPr id="3" name="Content Placeholder 2"/>
          <p:cNvSpPr>
            <a:spLocks noGrp="1"/>
          </p:cNvSpPr>
          <p:nvPr>
            <p:ph idx="1"/>
          </p:nvPr>
        </p:nvSpPr>
        <p:spPr>
          <a:xfrm>
            <a:off x="1645447" y="7893670"/>
            <a:ext cx="29627514" cy="22330039"/>
          </a:xfrm>
          <a:prstGeom prst="rect">
            <a:avLst/>
          </a:prstGeom>
        </p:spPr>
        <p:txBody>
          <a:bodyPr vert="horz" lIns="161104" tIns="80552" rIns="161104" bIns="805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051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8" y="21739406"/>
            <a:ext cx="27979686" cy="6722181"/>
          </a:xfrm>
          <a:prstGeom prst="rect">
            <a:avLst/>
          </a:prstGeom>
        </p:spPr>
        <p:txBody>
          <a:bodyPr vert="horz" lIns="161104" tIns="80552" rIns="161104" bIns="80552" anchor="t"/>
          <a:lstStyle>
            <a:lvl1pPr algn="l">
              <a:defRPr sz="6908" b="1" cap="all"/>
            </a:lvl1pPr>
          </a:lstStyle>
          <a:p>
            <a:r>
              <a:rPr lang="en-US" smtClean="0"/>
              <a:t>Click to edit Master title style</a:t>
            </a:r>
            <a:endParaRPr lang="en-US"/>
          </a:p>
        </p:txBody>
      </p:sp>
      <p:sp>
        <p:nvSpPr>
          <p:cNvPr id="3" name="Text Placeholder 2"/>
          <p:cNvSpPr>
            <a:spLocks noGrp="1"/>
          </p:cNvSpPr>
          <p:nvPr>
            <p:ph type="body" idx="1"/>
          </p:nvPr>
        </p:nvSpPr>
        <p:spPr>
          <a:xfrm>
            <a:off x="2600328" y="14338483"/>
            <a:ext cx="27979686" cy="7400925"/>
          </a:xfrm>
          <a:prstGeom prst="rect">
            <a:avLst/>
          </a:prstGeom>
        </p:spPr>
        <p:txBody>
          <a:bodyPr vert="horz" lIns="161104" tIns="80552" rIns="161104" bIns="80552" anchor="b"/>
          <a:lstStyle>
            <a:lvl1pPr marL="0" indent="0">
              <a:buNone/>
              <a:defRPr sz="3406"/>
            </a:lvl1pPr>
            <a:lvl2pPr marL="783770" indent="0">
              <a:buNone/>
              <a:defRPr sz="3114"/>
            </a:lvl2pPr>
            <a:lvl3pPr marL="1567541" indent="0">
              <a:buNone/>
              <a:defRPr sz="2822"/>
            </a:lvl3pPr>
            <a:lvl4pPr marL="2351311" indent="0">
              <a:buNone/>
              <a:defRPr sz="2335"/>
            </a:lvl4pPr>
            <a:lvl5pPr marL="3135082" indent="0">
              <a:buNone/>
              <a:defRPr sz="2335"/>
            </a:lvl5pPr>
            <a:lvl6pPr marL="3918852" indent="0">
              <a:buNone/>
              <a:defRPr sz="2335"/>
            </a:lvl6pPr>
            <a:lvl7pPr marL="4702623" indent="0">
              <a:buNone/>
              <a:defRPr sz="2335"/>
            </a:lvl7pPr>
            <a:lvl8pPr marL="5486393" indent="0">
              <a:buNone/>
              <a:defRPr sz="2335"/>
            </a:lvl8pPr>
            <a:lvl9pPr marL="6270164" indent="0">
              <a:buNone/>
              <a:defRPr sz="2335"/>
            </a:lvl9pPr>
          </a:lstStyle>
          <a:p>
            <a:pPr lvl="0"/>
            <a:r>
              <a:rPr lang="en-US" smtClean="0"/>
              <a:t>Click to edit Master text styles</a:t>
            </a:r>
          </a:p>
        </p:txBody>
      </p:sp>
    </p:spTree>
    <p:extLst>
      <p:ext uri="{BB962C8B-B14F-4D97-AF65-F5344CB8AC3E}">
        <p14:creationId xmlns:p14="http://schemas.microsoft.com/office/powerpoint/2010/main" val="970794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447" y="1354226"/>
            <a:ext cx="29627514" cy="5638800"/>
          </a:xfrm>
          <a:prstGeom prst="rect">
            <a:avLst/>
          </a:prstGeom>
        </p:spPr>
        <p:txBody>
          <a:bodyPr vert="horz" lIns="161104" tIns="80552" rIns="161104" bIns="80552"/>
          <a:lstStyle/>
          <a:p>
            <a:r>
              <a:rPr lang="en-US" smtClean="0"/>
              <a:t>Click to edit Master title style</a:t>
            </a:r>
            <a:endParaRPr lang="en-US"/>
          </a:p>
        </p:txBody>
      </p:sp>
      <p:sp>
        <p:nvSpPr>
          <p:cNvPr id="3" name="Content Placeholder 2"/>
          <p:cNvSpPr>
            <a:spLocks noGrp="1"/>
          </p:cNvSpPr>
          <p:nvPr>
            <p:ph sz="half" idx="1"/>
          </p:nvPr>
        </p:nvSpPr>
        <p:spPr>
          <a:xfrm>
            <a:off x="1645451" y="7893670"/>
            <a:ext cx="14699456" cy="22330039"/>
          </a:xfrm>
          <a:prstGeom prst="rect">
            <a:avLst/>
          </a:prstGeom>
        </p:spPr>
        <p:txBody>
          <a:bodyPr vert="horz" lIns="161104" tIns="80552" rIns="161104" bIns="80552"/>
          <a:lstStyle>
            <a:lvl1pPr>
              <a:defRPr sz="4865"/>
            </a:lvl1pPr>
            <a:lvl2pPr>
              <a:defRPr sz="4087"/>
            </a:lvl2pPr>
            <a:lvl3pPr>
              <a:defRPr sz="3406"/>
            </a:lvl3pPr>
            <a:lvl4pPr>
              <a:defRPr sz="3114"/>
            </a:lvl4pPr>
            <a:lvl5pPr>
              <a:defRPr sz="3114"/>
            </a:lvl5pPr>
            <a:lvl6pPr>
              <a:defRPr sz="3114"/>
            </a:lvl6pPr>
            <a:lvl7pPr>
              <a:defRPr sz="3114"/>
            </a:lvl7pPr>
            <a:lvl8pPr>
              <a:defRPr sz="3114"/>
            </a:lvl8pPr>
            <a:lvl9pPr>
              <a:defRPr sz="31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73501" y="7893670"/>
            <a:ext cx="14699457" cy="22330039"/>
          </a:xfrm>
          <a:prstGeom prst="rect">
            <a:avLst/>
          </a:prstGeom>
        </p:spPr>
        <p:txBody>
          <a:bodyPr vert="horz" lIns="161104" tIns="80552" rIns="161104" bIns="80552"/>
          <a:lstStyle>
            <a:lvl1pPr>
              <a:defRPr sz="4865"/>
            </a:lvl1pPr>
            <a:lvl2pPr>
              <a:defRPr sz="4087"/>
            </a:lvl2pPr>
            <a:lvl3pPr>
              <a:defRPr sz="3406"/>
            </a:lvl3pPr>
            <a:lvl4pPr>
              <a:defRPr sz="3114"/>
            </a:lvl4pPr>
            <a:lvl5pPr>
              <a:defRPr sz="3114"/>
            </a:lvl5pPr>
            <a:lvl6pPr>
              <a:defRPr sz="3114"/>
            </a:lvl6pPr>
            <a:lvl7pPr>
              <a:defRPr sz="3114"/>
            </a:lvl7pPr>
            <a:lvl8pPr>
              <a:defRPr sz="3114"/>
            </a:lvl8pPr>
            <a:lvl9pPr>
              <a:defRPr sz="31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71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7" y="1354226"/>
            <a:ext cx="29627514" cy="5638800"/>
          </a:xfrm>
          <a:prstGeom prst="rect">
            <a:avLst/>
          </a:prstGeom>
        </p:spPr>
        <p:txBody>
          <a:bodyPr vert="horz" lIns="161104" tIns="80552" rIns="161104" bIns="8055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9" y="7573876"/>
            <a:ext cx="14544675" cy="3155508"/>
          </a:xfrm>
          <a:prstGeom prst="rect">
            <a:avLst/>
          </a:prstGeom>
        </p:spPr>
        <p:txBody>
          <a:bodyPr vert="horz" lIns="161104" tIns="80552" rIns="161104" bIns="80552" anchor="b"/>
          <a:lstStyle>
            <a:lvl1pPr marL="0" indent="0">
              <a:buNone/>
              <a:defRPr sz="4087" b="1"/>
            </a:lvl1pPr>
            <a:lvl2pPr marL="783770" indent="0">
              <a:buNone/>
              <a:defRPr sz="3406" b="1"/>
            </a:lvl2pPr>
            <a:lvl3pPr marL="1567541" indent="0">
              <a:buNone/>
              <a:defRPr sz="3114" b="1"/>
            </a:lvl3pPr>
            <a:lvl4pPr marL="2351311" indent="0">
              <a:buNone/>
              <a:defRPr sz="2822" b="1"/>
            </a:lvl4pPr>
            <a:lvl5pPr marL="3135082" indent="0">
              <a:buNone/>
              <a:defRPr sz="2822" b="1"/>
            </a:lvl5pPr>
            <a:lvl6pPr marL="3918852" indent="0">
              <a:buNone/>
              <a:defRPr sz="2822" b="1"/>
            </a:lvl6pPr>
            <a:lvl7pPr marL="4702623" indent="0">
              <a:buNone/>
              <a:defRPr sz="2822" b="1"/>
            </a:lvl7pPr>
            <a:lvl8pPr marL="5486393" indent="0">
              <a:buNone/>
              <a:defRPr sz="2822" b="1"/>
            </a:lvl8pPr>
            <a:lvl9pPr marL="6270164" indent="0">
              <a:buNone/>
              <a:defRPr sz="2822" b="1"/>
            </a:lvl9pPr>
          </a:lstStyle>
          <a:p>
            <a:pPr lvl="0"/>
            <a:r>
              <a:rPr lang="en-US" smtClean="0"/>
              <a:t>Click to edit Master text styles</a:t>
            </a:r>
          </a:p>
        </p:txBody>
      </p:sp>
      <p:sp>
        <p:nvSpPr>
          <p:cNvPr id="4" name="Content Placeholder 3"/>
          <p:cNvSpPr>
            <a:spLocks noGrp="1"/>
          </p:cNvSpPr>
          <p:nvPr>
            <p:ph sz="half" idx="2"/>
          </p:nvPr>
        </p:nvSpPr>
        <p:spPr>
          <a:xfrm>
            <a:off x="1645449" y="10729391"/>
            <a:ext cx="14544675" cy="19494324"/>
          </a:xfrm>
          <a:prstGeom prst="rect">
            <a:avLst/>
          </a:prstGeom>
        </p:spPr>
        <p:txBody>
          <a:bodyPr vert="horz" lIns="161104" tIns="80552" rIns="161104" bIns="80552"/>
          <a:lstStyle>
            <a:lvl1pPr>
              <a:defRPr sz="4087"/>
            </a:lvl1pPr>
            <a:lvl2pPr>
              <a:defRPr sz="3406"/>
            </a:lvl2pPr>
            <a:lvl3pPr>
              <a:defRPr sz="3114"/>
            </a:lvl3pPr>
            <a:lvl4pPr>
              <a:defRPr sz="2822"/>
            </a:lvl4pPr>
            <a:lvl5pPr>
              <a:defRPr sz="2822"/>
            </a:lvl5pPr>
            <a:lvl6pPr>
              <a:defRPr sz="2822"/>
            </a:lvl6pPr>
            <a:lvl7pPr>
              <a:defRPr sz="2822"/>
            </a:lvl7pPr>
            <a:lvl8pPr>
              <a:defRPr sz="2822"/>
            </a:lvl8pPr>
            <a:lvl9pPr>
              <a:defRPr sz="28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140" y="7573876"/>
            <a:ext cx="14551820" cy="3155508"/>
          </a:xfrm>
          <a:prstGeom prst="rect">
            <a:avLst/>
          </a:prstGeom>
        </p:spPr>
        <p:txBody>
          <a:bodyPr vert="horz" lIns="161104" tIns="80552" rIns="161104" bIns="80552" anchor="b"/>
          <a:lstStyle>
            <a:lvl1pPr marL="0" indent="0">
              <a:buNone/>
              <a:defRPr sz="4087" b="1"/>
            </a:lvl1pPr>
            <a:lvl2pPr marL="783770" indent="0">
              <a:buNone/>
              <a:defRPr sz="3406" b="1"/>
            </a:lvl2pPr>
            <a:lvl3pPr marL="1567541" indent="0">
              <a:buNone/>
              <a:defRPr sz="3114" b="1"/>
            </a:lvl3pPr>
            <a:lvl4pPr marL="2351311" indent="0">
              <a:buNone/>
              <a:defRPr sz="2822" b="1"/>
            </a:lvl4pPr>
            <a:lvl5pPr marL="3135082" indent="0">
              <a:buNone/>
              <a:defRPr sz="2822" b="1"/>
            </a:lvl5pPr>
            <a:lvl6pPr marL="3918852" indent="0">
              <a:buNone/>
              <a:defRPr sz="2822" b="1"/>
            </a:lvl6pPr>
            <a:lvl7pPr marL="4702623" indent="0">
              <a:buNone/>
              <a:defRPr sz="2822" b="1"/>
            </a:lvl7pPr>
            <a:lvl8pPr marL="5486393" indent="0">
              <a:buNone/>
              <a:defRPr sz="2822" b="1"/>
            </a:lvl8pPr>
            <a:lvl9pPr marL="6270164" indent="0">
              <a:buNone/>
              <a:defRPr sz="2822" b="1"/>
            </a:lvl9pPr>
          </a:lstStyle>
          <a:p>
            <a:pPr lvl="0"/>
            <a:r>
              <a:rPr lang="en-US" smtClean="0"/>
              <a:t>Click to edit Master text styles</a:t>
            </a:r>
          </a:p>
        </p:txBody>
      </p:sp>
      <p:sp>
        <p:nvSpPr>
          <p:cNvPr id="6" name="Content Placeholder 5"/>
          <p:cNvSpPr>
            <a:spLocks noGrp="1"/>
          </p:cNvSpPr>
          <p:nvPr>
            <p:ph sz="quarter" idx="4"/>
          </p:nvPr>
        </p:nvSpPr>
        <p:spPr>
          <a:xfrm>
            <a:off x="16721140" y="10729391"/>
            <a:ext cx="14551820" cy="19494324"/>
          </a:xfrm>
          <a:prstGeom prst="rect">
            <a:avLst/>
          </a:prstGeom>
        </p:spPr>
        <p:txBody>
          <a:bodyPr vert="horz" lIns="161104" tIns="80552" rIns="161104" bIns="80552"/>
          <a:lstStyle>
            <a:lvl1pPr>
              <a:defRPr sz="4087"/>
            </a:lvl1pPr>
            <a:lvl2pPr>
              <a:defRPr sz="3406"/>
            </a:lvl2pPr>
            <a:lvl3pPr>
              <a:defRPr sz="3114"/>
            </a:lvl3pPr>
            <a:lvl4pPr>
              <a:defRPr sz="2822"/>
            </a:lvl4pPr>
            <a:lvl5pPr>
              <a:defRPr sz="2822"/>
            </a:lvl5pPr>
            <a:lvl6pPr>
              <a:defRPr sz="2822"/>
            </a:lvl6pPr>
            <a:lvl7pPr>
              <a:defRPr sz="2822"/>
            </a:lvl7pPr>
            <a:lvl8pPr>
              <a:defRPr sz="2822"/>
            </a:lvl8pPr>
            <a:lvl9pPr>
              <a:defRPr sz="28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84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5447" y="1354226"/>
            <a:ext cx="29627514" cy="5638800"/>
          </a:xfrm>
          <a:prstGeom prst="rect">
            <a:avLst/>
          </a:prstGeom>
        </p:spPr>
        <p:txBody>
          <a:bodyPr vert="horz" lIns="161104" tIns="80552" rIns="161104" bIns="80552"/>
          <a:lstStyle/>
          <a:p>
            <a:r>
              <a:rPr lang="en-US" smtClean="0"/>
              <a:t>Click to edit Master title style</a:t>
            </a:r>
            <a:endParaRPr lang="en-US"/>
          </a:p>
        </p:txBody>
      </p:sp>
    </p:spTree>
    <p:extLst>
      <p:ext uri="{BB962C8B-B14F-4D97-AF65-F5344CB8AC3E}">
        <p14:creationId xmlns:p14="http://schemas.microsoft.com/office/powerpoint/2010/main" val="39078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97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9" y="1347711"/>
            <a:ext cx="10829925" cy="5733432"/>
          </a:xfrm>
          <a:prstGeom prst="rect">
            <a:avLst/>
          </a:prstGeom>
        </p:spPr>
        <p:txBody>
          <a:bodyPr vert="horz" lIns="161104" tIns="80552" rIns="161104" bIns="80552" anchor="b"/>
          <a:lstStyle>
            <a:lvl1pPr algn="l">
              <a:defRPr sz="3406" b="1"/>
            </a:lvl1pPr>
          </a:lstStyle>
          <a:p>
            <a:r>
              <a:rPr lang="en-US" smtClean="0"/>
              <a:t>Click to edit Master title style</a:t>
            </a:r>
            <a:endParaRPr lang="en-US"/>
          </a:p>
        </p:txBody>
      </p:sp>
      <p:sp>
        <p:nvSpPr>
          <p:cNvPr id="3" name="Content Placeholder 2"/>
          <p:cNvSpPr>
            <a:spLocks noGrp="1"/>
          </p:cNvSpPr>
          <p:nvPr>
            <p:ph idx="1"/>
          </p:nvPr>
        </p:nvSpPr>
        <p:spPr>
          <a:xfrm>
            <a:off x="12870657" y="1347722"/>
            <a:ext cx="18402300" cy="28876007"/>
          </a:xfrm>
          <a:prstGeom prst="rect">
            <a:avLst/>
          </a:prstGeom>
        </p:spPr>
        <p:txBody>
          <a:bodyPr vert="horz" lIns="161104" tIns="80552" rIns="161104" bIns="80552"/>
          <a:lstStyle>
            <a:lvl1pPr>
              <a:defRPr sz="5449"/>
            </a:lvl1pPr>
            <a:lvl2pPr>
              <a:defRPr sz="4865"/>
            </a:lvl2pPr>
            <a:lvl3pPr>
              <a:defRPr sz="4087"/>
            </a:lvl3pPr>
            <a:lvl4pPr>
              <a:defRPr sz="3406"/>
            </a:lvl4pPr>
            <a:lvl5pPr>
              <a:defRPr sz="3406"/>
            </a:lvl5pPr>
            <a:lvl6pPr>
              <a:defRPr sz="3406"/>
            </a:lvl6pPr>
            <a:lvl7pPr>
              <a:defRPr sz="3406"/>
            </a:lvl7pPr>
            <a:lvl8pPr>
              <a:defRPr sz="3406"/>
            </a:lvl8pPr>
            <a:lvl9pPr>
              <a:defRPr sz="340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9" y="7081134"/>
            <a:ext cx="10829925" cy="23142575"/>
          </a:xfrm>
          <a:prstGeom prst="rect">
            <a:avLst/>
          </a:prstGeom>
        </p:spPr>
        <p:txBody>
          <a:bodyPr vert="horz" lIns="161104" tIns="80552" rIns="161104" bIns="80552"/>
          <a:lstStyle>
            <a:lvl1pPr marL="0" indent="0">
              <a:buNone/>
              <a:defRPr sz="2335"/>
            </a:lvl1pPr>
            <a:lvl2pPr marL="783770" indent="0">
              <a:buNone/>
              <a:defRPr sz="2043"/>
            </a:lvl2pPr>
            <a:lvl3pPr marL="1567541" indent="0">
              <a:buNone/>
              <a:defRPr sz="1751"/>
            </a:lvl3pPr>
            <a:lvl4pPr marL="2351311" indent="0">
              <a:buNone/>
              <a:defRPr sz="1557"/>
            </a:lvl4pPr>
            <a:lvl5pPr marL="3135082" indent="0">
              <a:buNone/>
              <a:defRPr sz="1557"/>
            </a:lvl5pPr>
            <a:lvl6pPr marL="3918852" indent="0">
              <a:buNone/>
              <a:defRPr sz="1557"/>
            </a:lvl6pPr>
            <a:lvl7pPr marL="4702623" indent="0">
              <a:buNone/>
              <a:defRPr sz="1557"/>
            </a:lvl7pPr>
            <a:lvl8pPr marL="5486393" indent="0">
              <a:buNone/>
              <a:defRPr sz="1557"/>
            </a:lvl8pPr>
            <a:lvl9pPr marL="6270164" indent="0">
              <a:buNone/>
              <a:defRPr sz="1557"/>
            </a:lvl9pPr>
          </a:lstStyle>
          <a:p>
            <a:pPr lvl="0"/>
            <a:r>
              <a:rPr lang="en-US" smtClean="0"/>
              <a:t>Click to edit Master text styles</a:t>
            </a:r>
          </a:p>
        </p:txBody>
      </p:sp>
    </p:spTree>
    <p:extLst>
      <p:ext uri="{BB962C8B-B14F-4D97-AF65-F5344CB8AC3E}">
        <p14:creationId xmlns:p14="http://schemas.microsoft.com/office/powerpoint/2010/main" val="365068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3191" y="23684277"/>
            <a:ext cx="19750086" cy="2793294"/>
          </a:xfrm>
          <a:prstGeom prst="rect">
            <a:avLst/>
          </a:prstGeom>
        </p:spPr>
        <p:txBody>
          <a:bodyPr vert="horz" lIns="161104" tIns="80552" rIns="161104" bIns="80552" anchor="b"/>
          <a:lstStyle>
            <a:lvl1pPr algn="l">
              <a:defRPr sz="3406" b="1"/>
            </a:lvl1pPr>
          </a:lstStyle>
          <a:p>
            <a:r>
              <a:rPr lang="en-US" smtClean="0"/>
              <a:t>Click to edit Master title style</a:t>
            </a:r>
            <a:endParaRPr lang="en-US"/>
          </a:p>
        </p:txBody>
      </p:sp>
      <p:sp>
        <p:nvSpPr>
          <p:cNvPr id="3" name="Picture Placeholder 2"/>
          <p:cNvSpPr>
            <a:spLocks noGrp="1"/>
          </p:cNvSpPr>
          <p:nvPr>
            <p:ph type="pic" idx="1"/>
          </p:nvPr>
        </p:nvSpPr>
        <p:spPr>
          <a:xfrm>
            <a:off x="6453191" y="3021730"/>
            <a:ext cx="19750086" cy="20300333"/>
          </a:xfrm>
          <a:prstGeom prst="rect">
            <a:avLst/>
          </a:prstGeom>
        </p:spPr>
        <p:txBody>
          <a:bodyPr vert="horz" lIns="161104" tIns="80552" rIns="161104" bIns="80552"/>
          <a:lstStyle>
            <a:lvl1pPr marL="0" indent="0">
              <a:buNone/>
              <a:defRPr sz="5449"/>
            </a:lvl1pPr>
            <a:lvl2pPr marL="783770" indent="0">
              <a:buNone/>
              <a:defRPr sz="4865"/>
            </a:lvl2pPr>
            <a:lvl3pPr marL="1567541" indent="0">
              <a:buNone/>
              <a:defRPr sz="4087"/>
            </a:lvl3pPr>
            <a:lvl4pPr marL="2351311" indent="0">
              <a:buNone/>
              <a:defRPr sz="3406"/>
            </a:lvl4pPr>
            <a:lvl5pPr marL="3135082" indent="0">
              <a:buNone/>
              <a:defRPr sz="3406"/>
            </a:lvl5pPr>
            <a:lvl6pPr marL="3918852" indent="0">
              <a:buNone/>
              <a:defRPr sz="3406"/>
            </a:lvl6pPr>
            <a:lvl7pPr marL="4702623" indent="0">
              <a:buNone/>
              <a:defRPr sz="3406"/>
            </a:lvl7pPr>
            <a:lvl8pPr marL="5486393" indent="0">
              <a:buNone/>
              <a:defRPr sz="3406"/>
            </a:lvl8pPr>
            <a:lvl9pPr marL="6270164" indent="0">
              <a:buNone/>
              <a:defRPr sz="3406"/>
            </a:lvl9pPr>
          </a:lstStyle>
          <a:p>
            <a:pPr lvl="0"/>
            <a:endParaRPr lang="en-US" noProof="0" smtClean="0"/>
          </a:p>
        </p:txBody>
      </p:sp>
      <p:sp>
        <p:nvSpPr>
          <p:cNvPr id="4" name="Text Placeholder 3"/>
          <p:cNvSpPr>
            <a:spLocks noGrp="1"/>
          </p:cNvSpPr>
          <p:nvPr>
            <p:ph type="body" sz="half" idx="2"/>
          </p:nvPr>
        </p:nvSpPr>
        <p:spPr>
          <a:xfrm>
            <a:off x="6453191" y="26477564"/>
            <a:ext cx="19750086" cy="3971308"/>
          </a:xfrm>
          <a:prstGeom prst="rect">
            <a:avLst/>
          </a:prstGeom>
        </p:spPr>
        <p:txBody>
          <a:bodyPr vert="horz" lIns="161104" tIns="80552" rIns="161104" bIns="80552"/>
          <a:lstStyle>
            <a:lvl1pPr marL="0" indent="0">
              <a:buNone/>
              <a:defRPr sz="2335"/>
            </a:lvl1pPr>
            <a:lvl2pPr marL="783770" indent="0">
              <a:buNone/>
              <a:defRPr sz="2043"/>
            </a:lvl2pPr>
            <a:lvl3pPr marL="1567541" indent="0">
              <a:buNone/>
              <a:defRPr sz="1751"/>
            </a:lvl3pPr>
            <a:lvl4pPr marL="2351311" indent="0">
              <a:buNone/>
              <a:defRPr sz="1557"/>
            </a:lvl4pPr>
            <a:lvl5pPr marL="3135082" indent="0">
              <a:buNone/>
              <a:defRPr sz="1557"/>
            </a:lvl5pPr>
            <a:lvl6pPr marL="3918852" indent="0">
              <a:buNone/>
              <a:defRPr sz="1557"/>
            </a:lvl6pPr>
            <a:lvl7pPr marL="4702623" indent="0">
              <a:buNone/>
              <a:defRPr sz="1557"/>
            </a:lvl7pPr>
            <a:lvl8pPr marL="5486393" indent="0">
              <a:buNone/>
              <a:defRPr sz="1557"/>
            </a:lvl8pPr>
            <a:lvl9pPr marL="6270164" indent="0">
              <a:buNone/>
              <a:defRPr sz="1557"/>
            </a:lvl9pPr>
          </a:lstStyle>
          <a:p>
            <a:pPr lvl="0"/>
            <a:r>
              <a:rPr lang="en-US" smtClean="0"/>
              <a:t>Click to edit Master text styles</a:t>
            </a:r>
          </a:p>
        </p:txBody>
      </p:sp>
    </p:spTree>
    <p:extLst>
      <p:ext uri="{BB962C8B-B14F-4D97-AF65-F5344CB8AC3E}">
        <p14:creationId xmlns:p14="http://schemas.microsoft.com/office/powerpoint/2010/main" val="1246463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43000"/>
          </a:blip>
          <a:srcRect/>
          <a:stretch>
            <a:fillRect/>
          </a:stretch>
        </a:blip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11201400" y="6343650"/>
            <a:ext cx="10505209" cy="947810"/>
          </a:xfrm>
          <a:prstGeom prst="rect">
            <a:avLst/>
          </a:prstGeom>
          <a:noFill/>
          <a:ln w="9525">
            <a:noFill/>
            <a:miter lim="800000"/>
            <a:headEnd/>
            <a:tailEnd/>
          </a:ln>
          <a:effectLst/>
        </p:spPr>
        <p:txBody>
          <a:bodyPr lIns="156726" tIns="78363" rIns="156726" bIns="7836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4962"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274" rtl="0" eaLnBrk="0" fontAlgn="base" hangingPunct="0">
        <a:spcBef>
          <a:spcPct val="0"/>
        </a:spcBef>
        <a:spcAft>
          <a:spcPct val="0"/>
        </a:spcAft>
        <a:defRPr sz="11092" b="1">
          <a:solidFill>
            <a:schemeClr val="bg1"/>
          </a:solidFill>
          <a:latin typeface="+mj-lt"/>
          <a:ea typeface="ＭＳ Ｐゴシック" charset="0"/>
          <a:cs typeface="ＭＳ Ｐゴシック" charset="0"/>
        </a:defRPr>
      </a:lvl1pPr>
      <a:lvl2pPr algn="ctr" defTabSz="3760274" rtl="0" eaLnBrk="0" fontAlgn="base" hangingPunct="0">
        <a:spcBef>
          <a:spcPct val="0"/>
        </a:spcBef>
        <a:spcAft>
          <a:spcPct val="0"/>
        </a:spcAft>
        <a:defRPr sz="11092" b="1">
          <a:solidFill>
            <a:schemeClr val="bg1"/>
          </a:solidFill>
          <a:latin typeface="Arial" pitchFamily="-65" charset="0"/>
          <a:ea typeface="ＭＳ Ｐゴシック" charset="0"/>
          <a:cs typeface="ＭＳ Ｐゴシック" charset="0"/>
        </a:defRPr>
      </a:lvl2pPr>
      <a:lvl3pPr algn="ctr" defTabSz="3760274" rtl="0" eaLnBrk="0" fontAlgn="base" hangingPunct="0">
        <a:spcBef>
          <a:spcPct val="0"/>
        </a:spcBef>
        <a:spcAft>
          <a:spcPct val="0"/>
        </a:spcAft>
        <a:defRPr sz="11092" b="1">
          <a:solidFill>
            <a:schemeClr val="bg1"/>
          </a:solidFill>
          <a:latin typeface="Arial" pitchFamily="-65" charset="0"/>
          <a:ea typeface="ＭＳ Ｐゴシック" charset="0"/>
          <a:cs typeface="ＭＳ Ｐゴシック" charset="0"/>
        </a:defRPr>
      </a:lvl3pPr>
      <a:lvl4pPr algn="ctr" defTabSz="3760274" rtl="0" eaLnBrk="0" fontAlgn="base" hangingPunct="0">
        <a:spcBef>
          <a:spcPct val="0"/>
        </a:spcBef>
        <a:spcAft>
          <a:spcPct val="0"/>
        </a:spcAft>
        <a:defRPr sz="11092" b="1">
          <a:solidFill>
            <a:schemeClr val="bg1"/>
          </a:solidFill>
          <a:latin typeface="Arial" pitchFamily="-65" charset="0"/>
          <a:ea typeface="ＭＳ Ｐゴシック" charset="0"/>
          <a:cs typeface="ＭＳ Ｐゴシック" charset="0"/>
        </a:defRPr>
      </a:lvl4pPr>
      <a:lvl5pPr algn="ctr" defTabSz="3760274" rtl="0" eaLnBrk="0" fontAlgn="base" hangingPunct="0">
        <a:spcBef>
          <a:spcPct val="0"/>
        </a:spcBef>
        <a:spcAft>
          <a:spcPct val="0"/>
        </a:spcAft>
        <a:defRPr sz="11092" b="1">
          <a:solidFill>
            <a:schemeClr val="bg1"/>
          </a:solidFill>
          <a:latin typeface="Arial" pitchFamily="-65" charset="0"/>
          <a:ea typeface="ＭＳ Ｐゴシック" charset="0"/>
          <a:cs typeface="ＭＳ Ｐゴシック" charset="0"/>
        </a:defRPr>
      </a:lvl5pPr>
      <a:lvl6pPr marL="783770" algn="ctr" defTabSz="3761010" rtl="0" fontAlgn="base">
        <a:spcBef>
          <a:spcPct val="0"/>
        </a:spcBef>
        <a:spcAft>
          <a:spcPct val="0"/>
        </a:spcAft>
        <a:defRPr sz="11092" b="1">
          <a:solidFill>
            <a:schemeClr val="bg1"/>
          </a:solidFill>
          <a:latin typeface="Arial" pitchFamily="-65" charset="0"/>
        </a:defRPr>
      </a:lvl6pPr>
      <a:lvl7pPr marL="1567541" algn="ctr" defTabSz="3761010" rtl="0" fontAlgn="base">
        <a:spcBef>
          <a:spcPct val="0"/>
        </a:spcBef>
        <a:spcAft>
          <a:spcPct val="0"/>
        </a:spcAft>
        <a:defRPr sz="11092" b="1">
          <a:solidFill>
            <a:schemeClr val="bg1"/>
          </a:solidFill>
          <a:latin typeface="Arial" pitchFamily="-65" charset="0"/>
        </a:defRPr>
      </a:lvl7pPr>
      <a:lvl8pPr marL="2351311" algn="ctr" defTabSz="3761010" rtl="0" fontAlgn="base">
        <a:spcBef>
          <a:spcPct val="0"/>
        </a:spcBef>
        <a:spcAft>
          <a:spcPct val="0"/>
        </a:spcAft>
        <a:defRPr sz="11092" b="1">
          <a:solidFill>
            <a:schemeClr val="bg1"/>
          </a:solidFill>
          <a:latin typeface="Arial" pitchFamily="-65" charset="0"/>
        </a:defRPr>
      </a:lvl8pPr>
      <a:lvl9pPr marL="3135082" algn="ctr" defTabSz="3761010" rtl="0" fontAlgn="base">
        <a:spcBef>
          <a:spcPct val="0"/>
        </a:spcBef>
        <a:spcAft>
          <a:spcPct val="0"/>
        </a:spcAft>
        <a:defRPr sz="11092" b="1">
          <a:solidFill>
            <a:schemeClr val="bg1"/>
          </a:solidFill>
          <a:latin typeface="Arial" pitchFamily="-65" charset="0"/>
        </a:defRPr>
      </a:lvl9pPr>
    </p:titleStyle>
    <p:bodyStyle>
      <a:lvl1pPr marL="1409291" indent="-1409291" algn="l" defTabSz="3760274" rtl="0" eaLnBrk="0" fontAlgn="base" hangingPunct="0">
        <a:spcBef>
          <a:spcPct val="20000"/>
        </a:spcBef>
        <a:spcAft>
          <a:spcPct val="0"/>
        </a:spcAft>
        <a:defRPr sz="2919">
          <a:solidFill>
            <a:schemeClr val="tx1"/>
          </a:solidFill>
          <a:latin typeface="+mn-lt"/>
          <a:ea typeface="ＭＳ Ｐゴシック" charset="0"/>
          <a:cs typeface="ＭＳ Ｐゴシック" charset="0"/>
        </a:defRPr>
      </a:lvl1pPr>
      <a:lvl2pPr marL="3054979" indent="-1175492" algn="l" defTabSz="3760274" rtl="0" eaLnBrk="0" fontAlgn="base" hangingPunct="0">
        <a:spcBef>
          <a:spcPct val="20000"/>
        </a:spcBef>
        <a:spcAft>
          <a:spcPct val="0"/>
        </a:spcAft>
        <a:buChar char="–"/>
        <a:defRPr sz="6130">
          <a:solidFill>
            <a:schemeClr val="tx1"/>
          </a:solidFill>
          <a:latin typeface="+mn-lt"/>
          <a:ea typeface="ＭＳ Ｐゴシック" pitchFamily="-65" charset="-128"/>
        </a:defRPr>
      </a:lvl2pPr>
      <a:lvl3pPr marL="4701966" indent="-940393" algn="l" defTabSz="3760274" rtl="0" eaLnBrk="0" fontAlgn="base" hangingPunct="0">
        <a:spcBef>
          <a:spcPct val="20000"/>
        </a:spcBef>
        <a:spcAft>
          <a:spcPct val="0"/>
        </a:spcAft>
        <a:buChar char="•"/>
        <a:defRPr sz="5352">
          <a:solidFill>
            <a:schemeClr val="tx1"/>
          </a:solidFill>
          <a:latin typeface="+mn-lt"/>
          <a:ea typeface="ＭＳ Ｐゴシック" pitchFamily="-65" charset="-128"/>
        </a:defRPr>
      </a:lvl3pPr>
      <a:lvl4pPr marL="6582753" indent="-937796" algn="l" defTabSz="3760274" rtl="0" eaLnBrk="0" fontAlgn="base" hangingPunct="0">
        <a:spcBef>
          <a:spcPct val="20000"/>
        </a:spcBef>
        <a:spcAft>
          <a:spcPct val="0"/>
        </a:spcAft>
        <a:buChar char="–"/>
        <a:defRPr sz="4087">
          <a:solidFill>
            <a:schemeClr val="tx1"/>
          </a:solidFill>
          <a:latin typeface="+mn-lt"/>
          <a:ea typeface="ＭＳ Ｐゴシック" pitchFamily="-65" charset="-128"/>
        </a:defRPr>
      </a:lvl4pPr>
      <a:lvl5pPr marL="8463539" indent="-937796" algn="l" defTabSz="3760274" rtl="0" eaLnBrk="0" fontAlgn="base" hangingPunct="0">
        <a:spcBef>
          <a:spcPct val="20000"/>
        </a:spcBef>
        <a:spcAft>
          <a:spcPct val="0"/>
        </a:spcAft>
        <a:buChar char="»"/>
        <a:defRPr sz="4087">
          <a:solidFill>
            <a:schemeClr val="tx1"/>
          </a:solidFill>
          <a:latin typeface="+mn-lt"/>
          <a:ea typeface="ＭＳ Ｐゴシック" pitchFamily="-65" charset="-128"/>
        </a:defRPr>
      </a:lvl5pPr>
      <a:lvl6pPr marL="9247404" indent="-938892" algn="l" defTabSz="3761010" rtl="0" fontAlgn="base">
        <a:spcBef>
          <a:spcPct val="20000"/>
        </a:spcBef>
        <a:spcAft>
          <a:spcPct val="0"/>
        </a:spcAft>
        <a:buChar char="»"/>
        <a:defRPr sz="4087">
          <a:solidFill>
            <a:schemeClr val="tx1"/>
          </a:solidFill>
          <a:latin typeface="+mn-lt"/>
          <a:ea typeface="ＭＳ Ｐゴシック" pitchFamily="-65" charset="-128"/>
        </a:defRPr>
      </a:lvl6pPr>
      <a:lvl7pPr marL="10031174" indent="-938892" algn="l" defTabSz="3761010" rtl="0" fontAlgn="base">
        <a:spcBef>
          <a:spcPct val="20000"/>
        </a:spcBef>
        <a:spcAft>
          <a:spcPct val="0"/>
        </a:spcAft>
        <a:buChar char="»"/>
        <a:defRPr sz="4087">
          <a:solidFill>
            <a:schemeClr val="tx1"/>
          </a:solidFill>
          <a:latin typeface="+mn-lt"/>
          <a:ea typeface="ＭＳ Ｐゴシック" pitchFamily="-65" charset="-128"/>
        </a:defRPr>
      </a:lvl7pPr>
      <a:lvl8pPr marL="10814945" indent="-938892" algn="l" defTabSz="3761010" rtl="0" fontAlgn="base">
        <a:spcBef>
          <a:spcPct val="20000"/>
        </a:spcBef>
        <a:spcAft>
          <a:spcPct val="0"/>
        </a:spcAft>
        <a:buChar char="»"/>
        <a:defRPr sz="4087">
          <a:solidFill>
            <a:schemeClr val="tx1"/>
          </a:solidFill>
          <a:latin typeface="+mn-lt"/>
          <a:ea typeface="ＭＳ Ｐゴシック" pitchFamily="-65" charset="-128"/>
        </a:defRPr>
      </a:lvl8pPr>
      <a:lvl9pPr marL="11598715" indent="-938892" algn="l" defTabSz="3761010" rtl="0" fontAlgn="base">
        <a:spcBef>
          <a:spcPct val="20000"/>
        </a:spcBef>
        <a:spcAft>
          <a:spcPct val="0"/>
        </a:spcAft>
        <a:buChar char="»"/>
        <a:defRPr sz="4087">
          <a:solidFill>
            <a:schemeClr val="tx1"/>
          </a:solidFill>
          <a:latin typeface="+mn-lt"/>
          <a:ea typeface="ＭＳ Ｐゴシック" pitchFamily="-65" charset="-128"/>
        </a:defRPr>
      </a:lvl9pPr>
    </p:bodyStyle>
    <p:otherStyle>
      <a:defPPr>
        <a:defRPr lang="en-US"/>
      </a:defPPr>
      <a:lvl1pPr marL="0" algn="l" defTabSz="783770" rtl="0" eaLnBrk="1" latinLnBrk="0" hangingPunct="1">
        <a:defRPr sz="3114" kern="1200">
          <a:solidFill>
            <a:schemeClr val="tx1"/>
          </a:solidFill>
          <a:latin typeface="+mn-lt"/>
          <a:ea typeface="+mn-ea"/>
          <a:cs typeface="+mn-cs"/>
        </a:defRPr>
      </a:lvl1pPr>
      <a:lvl2pPr marL="783770" algn="l" defTabSz="783770" rtl="0" eaLnBrk="1" latinLnBrk="0" hangingPunct="1">
        <a:defRPr sz="3114" kern="1200">
          <a:solidFill>
            <a:schemeClr val="tx1"/>
          </a:solidFill>
          <a:latin typeface="+mn-lt"/>
          <a:ea typeface="+mn-ea"/>
          <a:cs typeface="+mn-cs"/>
        </a:defRPr>
      </a:lvl2pPr>
      <a:lvl3pPr marL="1567541" algn="l" defTabSz="783770" rtl="0" eaLnBrk="1" latinLnBrk="0" hangingPunct="1">
        <a:defRPr sz="3114" kern="1200">
          <a:solidFill>
            <a:schemeClr val="tx1"/>
          </a:solidFill>
          <a:latin typeface="+mn-lt"/>
          <a:ea typeface="+mn-ea"/>
          <a:cs typeface="+mn-cs"/>
        </a:defRPr>
      </a:lvl3pPr>
      <a:lvl4pPr marL="2351311" algn="l" defTabSz="783770" rtl="0" eaLnBrk="1" latinLnBrk="0" hangingPunct="1">
        <a:defRPr sz="3114" kern="1200">
          <a:solidFill>
            <a:schemeClr val="tx1"/>
          </a:solidFill>
          <a:latin typeface="+mn-lt"/>
          <a:ea typeface="+mn-ea"/>
          <a:cs typeface="+mn-cs"/>
        </a:defRPr>
      </a:lvl4pPr>
      <a:lvl5pPr marL="3135082" algn="l" defTabSz="783770" rtl="0" eaLnBrk="1" latinLnBrk="0" hangingPunct="1">
        <a:defRPr sz="3114" kern="1200">
          <a:solidFill>
            <a:schemeClr val="tx1"/>
          </a:solidFill>
          <a:latin typeface="+mn-lt"/>
          <a:ea typeface="+mn-ea"/>
          <a:cs typeface="+mn-cs"/>
        </a:defRPr>
      </a:lvl5pPr>
      <a:lvl6pPr marL="3918852" algn="l" defTabSz="783770" rtl="0" eaLnBrk="1" latinLnBrk="0" hangingPunct="1">
        <a:defRPr sz="3114" kern="1200">
          <a:solidFill>
            <a:schemeClr val="tx1"/>
          </a:solidFill>
          <a:latin typeface="+mn-lt"/>
          <a:ea typeface="+mn-ea"/>
          <a:cs typeface="+mn-cs"/>
        </a:defRPr>
      </a:lvl6pPr>
      <a:lvl7pPr marL="4702623" algn="l" defTabSz="783770" rtl="0" eaLnBrk="1" latinLnBrk="0" hangingPunct="1">
        <a:defRPr sz="3114" kern="1200">
          <a:solidFill>
            <a:schemeClr val="tx1"/>
          </a:solidFill>
          <a:latin typeface="+mn-lt"/>
          <a:ea typeface="+mn-ea"/>
          <a:cs typeface="+mn-cs"/>
        </a:defRPr>
      </a:lvl7pPr>
      <a:lvl8pPr marL="5486393" algn="l" defTabSz="783770" rtl="0" eaLnBrk="1" latinLnBrk="0" hangingPunct="1">
        <a:defRPr sz="3114" kern="1200">
          <a:solidFill>
            <a:schemeClr val="tx1"/>
          </a:solidFill>
          <a:latin typeface="+mn-lt"/>
          <a:ea typeface="+mn-ea"/>
          <a:cs typeface="+mn-cs"/>
        </a:defRPr>
      </a:lvl8pPr>
      <a:lvl9pPr marL="6270164" algn="l" defTabSz="783770" rtl="0" eaLnBrk="1" latinLnBrk="0" hangingPunct="1">
        <a:defRPr sz="31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jpg"/><Relationship Id="rId8" Type="http://schemas.openxmlformats.org/officeDocument/2006/relationships/image" Target="../media/image8.jpg"/><Relationship Id="rId1" Type="http://schemas.openxmlformats.org/officeDocument/2006/relationships/slideLayout" Target="../slideLayouts/slideLayout4.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46"/>
          <p:cNvSpPr>
            <a:spLocks noChangeArrowheads="1"/>
          </p:cNvSpPr>
          <p:nvPr/>
        </p:nvSpPr>
        <p:spPr bwMode="auto">
          <a:xfrm>
            <a:off x="22909427" y="29123332"/>
            <a:ext cx="9341708" cy="97309"/>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60" name="Rectangle 41"/>
          <p:cNvSpPr>
            <a:spLocks noChangeArrowheads="1"/>
          </p:cNvSpPr>
          <p:nvPr/>
        </p:nvSpPr>
        <p:spPr bwMode="auto">
          <a:xfrm>
            <a:off x="2224216" y="234778"/>
            <a:ext cx="28469968" cy="4226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nchor="ctr"/>
          <a:lstStyle/>
          <a:p>
            <a:r>
              <a:rPr lang="en-US" sz="8465" b="1" dirty="0" smtClean="0">
                <a:solidFill>
                  <a:srgbClr val="0D0C0C"/>
                </a:solidFill>
                <a:latin typeface="Helvetica"/>
                <a:cs typeface="Helvetica"/>
              </a:rPr>
              <a:t>MOPTOP: </a:t>
            </a:r>
            <a:r>
              <a:rPr lang="en-US" sz="4500" b="1" dirty="0" smtClean="0">
                <a:solidFill>
                  <a:srgbClr val="0D0C0C"/>
                </a:solidFill>
                <a:latin typeface="Helvetica"/>
                <a:cs typeface="Helvetica"/>
              </a:rPr>
              <a:t/>
            </a:r>
            <a:br>
              <a:rPr lang="en-US" sz="4500" b="1" dirty="0" smtClean="0">
                <a:solidFill>
                  <a:srgbClr val="0D0C0C"/>
                </a:solidFill>
                <a:latin typeface="Helvetica"/>
                <a:cs typeface="Helvetica"/>
              </a:rPr>
            </a:br>
            <a:r>
              <a:rPr lang="en-US" sz="7000" b="1" dirty="0" smtClean="0">
                <a:solidFill>
                  <a:srgbClr val="0D0C0C"/>
                </a:solidFill>
                <a:latin typeface="Helvetica"/>
                <a:cs typeface="Helvetica"/>
              </a:rPr>
              <a:t>Multi-</a:t>
            </a:r>
            <a:r>
              <a:rPr lang="en-US" sz="7000" b="1" dirty="0" err="1" smtClean="0">
                <a:solidFill>
                  <a:srgbClr val="0D0C0C"/>
                </a:solidFill>
                <a:latin typeface="Helvetica"/>
                <a:cs typeface="Helvetica"/>
              </a:rPr>
              <a:t>colour</a:t>
            </a:r>
            <a:r>
              <a:rPr lang="en-US" sz="7000" b="1" dirty="0" smtClean="0">
                <a:solidFill>
                  <a:srgbClr val="0D0C0C"/>
                </a:solidFill>
                <a:latin typeface="Helvetica"/>
                <a:cs typeface="Helvetica"/>
              </a:rPr>
              <a:t> Optimised Optical Polarimeter</a:t>
            </a:r>
            <a:r>
              <a:rPr lang="en-US" sz="7000" b="1" dirty="0" smtClean="0">
                <a:solidFill>
                  <a:srgbClr val="2163A1"/>
                </a:solidFill>
                <a:latin typeface="Helvetica"/>
                <a:cs typeface="Helvetica"/>
              </a:rPr>
              <a:t/>
            </a:r>
            <a:br>
              <a:rPr lang="en-US" sz="7000" b="1" dirty="0" smtClean="0">
                <a:solidFill>
                  <a:srgbClr val="2163A1"/>
                </a:solidFill>
                <a:latin typeface="Helvetica"/>
                <a:cs typeface="Helvetica"/>
              </a:rPr>
            </a:br>
            <a:r>
              <a:rPr lang="en-US" sz="4500" baseline="30000" dirty="0" smtClean="0"/>
              <a:t>1,2</a:t>
            </a:r>
            <a:r>
              <a:rPr lang="en-US" sz="4500" dirty="0" smtClean="0"/>
              <a:t>Helen Jermak, </a:t>
            </a:r>
            <a:r>
              <a:rPr lang="en-US" sz="4500" baseline="30000" dirty="0"/>
              <a:t>1</a:t>
            </a:r>
            <a:r>
              <a:rPr lang="en-US" sz="4500" dirty="0" smtClean="0"/>
              <a:t>Iain </a:t>
            </a:r>
            <a:r>
              <a:rPr lang="en-US" sz="4500" dirty="0"/>
              <a:t>A. </a:t>
            </a:r>
            <a:r>
              <a:rPr lang="en-US" sz="4500" dirty="0" smtClean="0"/>
              <a:t>Steele, </a:t>
            </a:r>
            <a:r>
              <a:rPr lang="en-US" sz="4500" dirty="0"/>
              <a:t>and </a:t>
            </a:r>
            <a:r>
              <a:rPr lang="en-US" sz="4500" baseline="30000" dirty="0"/>
              <a:t>1</a:t>
            </a:r>
            <a:r>
              <a:rPr lang="en-US" sz="4500" dirty="0" smtClean="0"/>
              <a:t>Robert </a:t>
            </a:r>
            <a:r>
              <a:rPr lang="en-US" sz="4500" dirty="0"/>
              <a:t>J. </a:t>
            </a:r>
            <a:r>
              <a:rPr lang="en-US" sz="4500" dirty="0" smtClean="0"/>
              <a:t>Smith</a:t>
            </a:r>
            <a:endParaRPr lang="en-US" sz="4500" dirty="0"/>
          </a:p>
          <a:p>
            <a:r>
              <a:rPr lang="en-US" sz="4500" baseline="30000" dirty="0" smtClean="0"/>
              <a:t>1</a:t>
            </a:r>
            <a:r>
              <a:rPr lang="en-US" sz="4500" dirty="0" smtClean="0"/>
              <a:t>Astrophysics </a:t>
            </a:r>
            <a:r>
              <a:rPr lang="en-US" sz="4500" dirty="0"/>
              <a:t>Research Institute, Liverpool John Moores </a:t>
            </a:r>
            <a:r>
              <a:rPr lang="en-US" sz="4500" dirty="0" err="1"/>
              <a:t>University</a:t>
            </a:r>
            <a:r>
              <a:rPr lang="en-US" sz="4500" dirty="0" err="1" smtClean="0"/>
              <a:t>,Liverpool</a:t>
            </a:r>
            <a:r>
              <a:rPr lang="en-US" sz="4500" dirty="0" smtClean="0"/>
              <a:t>, UK. L3 5RF.</a:t>
            </a:r>
            <a:endParaRPr lang="en-US" sz="9600" i="1" dirty="0">
              <a:solidFill>
                <a:schemeClr val="tx1">
                  <a:lumMod val="75000"/>
                  <a:lumOff val="25000"/>
                </a:schemeClr>
              </a:solidFill>
              <a:latin typeface="Helvetica"/>
              <a:cs typeface="Helvetica"/>
            </a:endParaRPr>
          </a:p>
          <a:p>
            <a:r>
              <a:rPr lang="en-US" sz="4500" baseline="30000" dirty="0" smtClean="0"/>
              <a:t>2</a:t>
            </a:r>
            <a:r>
              <a:rPr lang="en-US" sz="4500" dirty="0" smtClean="0"/>
              <a:t>Lancaster University, </a:t>
            </a:r>
            <a:r>
              <a:rPr lang="en-US" sz="4500" dirty="0" err="1" smtClean="0"/>
              <a:t>Bailrigg</a:t>
            </a:r>
            <a:r>
              <a:rPr lang="en-US" sz="4500" dirty="0" smtClean="0"/>
              <a:t> Campus, Lancaster, UK. LA1 4YW.</a:t>
            </a:r>
          </a:p>
        </p:txBody>
      </p:sp>
      <p:sp>
        <p:nvSpPr>
          <p:cNvPr id="61" name="Text Box 4"/>
          <p:cNvSpPr txBox="1">
            <a:spLocks noChangeArrowheads="1"/>
          </p:cNvSpPr>
          <p:nvPr/>
        </p:nvSpPr>
        <p:spPr bwMode="auto">
          <a:xfrm>
            <a:off x="11658600" y="5795320"/>
            <a:ext cx="9829800" cy="108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smtClean="0">
                <a:solidFill>
                  <a:srgbClr val="0D0C0C"/>
                </a:solidFill>
                <a:latin typeface="Helvetica" charset="0"/>
                <a:cs typeface="Helvetica" charset="0"/>
              </a:rPr>
              <a:t>OPTIMAL PERFORMANCE</a:t>
            </a:r>
            <a:endParaRPr lang="en-US" sz="5838" b="1" dirty="0">
              <a:solidFill>
                <a:srgbClr val="0D0C0C"/>
              </a:solidFill>
              <a:latin typeface="Helvetica" charset="0"/>
              <a:cs typeface="Helvetica" charset="0"/>
            </a:endParaRPr>
          </a:p>
        </p:txBody>
      </p:sp>
      <p:sp>
        <p:nvSpPr>
          <p:cNvPr id="62" name="Text Box 5"/>
          <p:cNvSpPr txBox="1">
            <a:spLocks noChangeArrowheads="1"/>
          </p:cNvSpPr>
          <p:nvPr/>
        </p:nvSpPr>
        <p:spPr bwMode="auto">
          <a:xfrm>
            <a:off x="667265" y="5795320"/>
            <a:ext cx="934170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smtClean="0">
                <a:solidFill>
                  <a:srgbClr val="0D0C0C"/>
                </a:solidFill>
                <a:latin typeface="Helvetica" charset="0"/>
                <a:cs typeface="Helvetica" charset="0"/>
              </a:rPr>
              <a:t>ABSTRACT</a:t>
            </a:r>
            <a:endParaRPr lang="en-US" sz="5838" b="1" dirty="0">
              <a:solidFill>
                <a:srgbClr val="0D0C0C"/>
              </a:solidFill>
              <a:latin typeface="Helvetica" charset="0"/>
              <a:cs typeface="Helvetica" charset="0"/>
            </a:endParaRPr>
          </a:p>
        </p:txBody>
      </p:sp>
      <p:sp>
        <p:nvSpPr>
          <p:cNvPr id="63" name="Text Box 7"/>
          <p:cNvSpPr txBox="1">
            <a:spLocks noChangeArrowheads="1"/>
          </p:cNvSpPr>
          <p:nvPr/>
        </p:nvSpPr>
        <p:spPr bwMode="auto">
          <a:xfrm>
            <a:off x="22909428" y="5795320"/>
            <a:ext cx="9190976"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smtClean="0">
                <a:solidFill>
                  <a:srgbClr val="0D0C0C"/>
                </a:solidFill>
                <a:latin typeface="Helvetica" charset="0"/>
                <a:cs typeface="Helvetica" charset="0"/>
              </a:rPr>
              <a:t>DESIGN</a:t>
            </a:r>
            <a:endParaRPr lang="en-US" sz="5838" b="1" dirty="0">
              <a:solidFill>
                <a:srgbClr val="0D0C0C"/>
              </a:solidFill>
              <a:latin typeface="Helvetica" charset="0"/>
              <a:cs typeface="Helvetica" charset="0"/>
            </a:endParaRPr>
          </a:p>
        </p:txBody>
      </p:sp>
      <p:sp>
        <p:nvSpPr>
          <p:cNvPr id="64" name="Rectangle 10"/>
          <p:cNvSpPr>
            <a:spLocks noChangeArrowheads="1"/>
          </p:cNvSpPr>
          <p:nvPr/>
        </p:nvSpPr>
        <p:spPr bwMode="auto">
          <a:xfrm>
            <a:off x="22402801" y="29300959"/>
            <a:ext cx="5257800" cy="178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lstStyle/>
          <a:p>
            <a:pPr algn="l" defTabSz="4471726">
              <a:spcBef>
                <a:spcPct val="20000"/>
              </a:spcBef>
            </a:pPr>
            <a:r>
              <a:rPr lang="en-US" sz="2000" dirty="0" err="1" smtClean="0">
                <a:latin typeface="Helvetica"/>
                <a:cs typeface="Helvetica"/>
              </a:rPr>
              <a:t>Piran</a:t>
            </a:r>
            <a:r>
              <a:rPr lang="en-US" sz="2000" dirty="0">
                <a:latin typeface="Helvetica"/>
                <a:cs typeface="Helvetica"/>
              </a:rPr>
              <a:t>, T., </a:t>
            </a:r>
            <a:r>
              <a:rPr lang="en-US" sz="2000" dirty="0" err="1" smtClean="0">
                <a:latin typeface="Helvetica"/>
                <a:cs typeface="Helvetica"/>
              </a:rPr>
              <a:t>PhysRep</a:t>
            </a:r>
            <a:r>
              <a:rPr lang="en-US" sz="2000" dirty="0" smtClean="0">
                <a:latin typeface="Helvetica"/>
                <a:cs typeface="Helvetica"/>
              </a:rPr>
              <a:t>, 314 </a:t>
            </a:r>
            <a:r>
              <a:rPr lang="en-US" sz="2000" dirty="0">
                <a:latin typeface="Helvetica"/>
                <a:cs typeface="Helvetica"/>
              </a:rPr>
              <a:t>, 575–667 </a:t>
            </a:r>
            <a:r>
              <a:rPr lang="en-US" sz="2000" dirty="0" smtClean="0">
                <a:latin typeface="Helvetica"/>
                <a:cs typeface="Helvetica"/>
              </a:rPr>
              <a:t>(1999</a:t>
            </a:r>
            <a:r>
              <a:rPr lang="en-US" sz="2000" dirty="0">
                <a:latin typeface="Helvetica"/>
                <a:cs typeface="Helvetica"/>
              </a:rPr>
              <a:t>)</a:t>
            </a:r>
            <a:r>
              <a:rPr lang="en-US" sz="2000" dirty="0" smtClean="0">
                <a:latin typeface="Helvetica"/>
                <a:cs typeface="Helvetica"/>
              </a:rPr>
              <a:t>.</a:t>
            </a:r>
          </a:p>
          <a:p>
            <a:pPr algn="l" defTabSz="4471726">
              <a:spcBef>
                <a:spcPct val="20000"/>
              </a:spcBef>
            </a:pPr>
            <a:r>
              <a:rPr lang="en-US" sz="2000" dirty="0" smtClean="0">
                <a:solidFill>
                  <a:schemeClr val="tx1"/>
                </a:solidFill>
                <a:latin typeface="Helvetica"/>
                <a:cs typeface="Helvetica"/>
              </a:rPr>
              <a:t>Steele, I. A. et al., SPIE, 5489, 679, (2004).</a:t>
            </a:r>
            <a:endParaRPr lang="en-US" sz="2000" dirty="0">
              <a:solidFill>
                <a:schemeClr val="tx1"/>
              </a:solidFill>
              <a:latin typeface="Helvetica"/>
              <a:cs typeface="Helvetica"/>
            </a:endParaRPr>
          </a:p>
          <a:p>
            <a:pPr algn="l" defTabSz="4471726">
              <a:spcBef>
                <a:spcPct val="20000"/>
              </a:spcBef>
            </a:pPr>
            <a:r>
              <a:rPr lang="en-US" sz="2000" dirty="0" smtClean="0">
                <a:solidFill>
                  <a:schemeClr val="tx1"/>
                </a:solidFill>
                <a:latin typeface="Helvetica"/>
                <a:cs typeface="Helvetica"/>
              </a:rPr>
              <a:t>Arnold, D. et al., SPIE, 8446, 2, (2012).</a:t>
            </a:r>
            <a:endParaRPr lang="en-US" sz="2000" dirty="0">
              <a:solidFill>
                <a:schemeClr val="tx1"/>
              </a:solidFill>
              <a:latin typeface="Helvetica"/>
              <a:cs typeface="Helvetica"/>
            </a:endParaRPr>
          </a:p>
        </p:txBody>
      </p:sp>
      <p:sp>
        <p:nvSpPr>
          <p:cNvPr id="65" name="Text Box 7"/>
          <p:cNvSpPr txBox="1">
            <a:spLocks noChangeArrowheads="1"/>
          </p:cNvSpPr>
          <p:nvPr/>
        </p:nvSpPr>
        <p:spPr bwMode="auto">
          <a:xfrm>
            <a:off x="22909427" y="17605290"/>
            <a:ext cx="934170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a:solidFill>
                  <a:srgbClr val="0D0C0C"/>
                </a:solidFill>
                <a:latin typeface="Helvetica" charset="0"/>
                <a:cs typeface="Helvetica" charset="0"/>
              </a:rPr>
              <a:t>CONCLUSIONS</a:t>
            </a:r>
          </a:p>
        </p:txBody>
      </p:sp>
      <p:sp>
        <p:nvSpPr>
          <p:cNvPr id="66" name="Text Box 7"/>
          <p:cNvSpPr txBox="1">
            <a:spLocks noChangeArrowheads="1"/>
          </p:cNvSpPr>
          <p:nvPr/>
        </p:nvSpPr>
        <p:spPr bwMode="auto">
          <a:xfrm>
            <a:off x="22909427" y="27821239"/>
            <a:ext cx="9119286"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a:solidFill>
                  <a:srgbClr val="0D0C0C"/>
                </a:solidFill>
                <a:latin typeface="Helvetica" charset="0"/>
                <a:cs typeface="Helvetica" charset="0"/>
              </a:rPr>
              <a:t>REFERENCES</a:t>
            </a:r>
          </a:p>
        </p:txBody>
      </p:sp>
      <p:pic>
        <p:nvPicPr>
          <p:cNvPr id="67" name="Picture 5" descr="Call4Posters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233805" y="58002616"/>
            <a:ext cx="4025214" cy="1016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Rectangle 44"/>
          <p:cNvSpPr>
            <a:spLocks noChangeArrowheads="1"/>
          </p:cNvSpPr>
          <p:nvPr/>
        </p:nvSpPr>
        <p:spPr bwMode="auto">
          <a:xfrm>
            <a:off x="0" y="31651833"/>
            <a:ext cx="32918400" cy="166816"/>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6407" tIns="93204" rIns="186407" bIns="93204"/>
          <a:lstStyle/>
          <a:p>
            <a:pPr defTabSz="4471726"/>
            <a:endParaRPr lang="en-US" sz="18195">
              <a:latin typeface="Helvetica" charset="0"/>
              <a:cs typeface="Helvetica" charset="0"/>
            </a:endParaRPr>
          </a:p>
        </p:txBody>
      </p:sp>
      <p:sp>
        <p:nvSpPr>
          <p:cNvPr id="69" name="Rectangle 27"/>
          <p:cNvSpPr>
            <a:spLocks noChangeArrowheads="1"/>
          </p:cNvSpPr>
          <p:nvPr/>
        </p:nvSpPr>
        <p:spPr bwMode="auto">
          <a:xfrm>
            <a:off x="407773" y="31596227"/>
            <a:ext cx="15087600" cy="172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nchor="ctr"/>
          <a:lstStyle/>
          <a:p>
            <a:pPr algn="l" defTabSz="4471726"/>
            <a:r>
              <a:rPr lang="en-US" sz="3503" b="1" i="1" dirty="0" smtClean="0">
                <a:solidFill>
                  <a:srgbClr val="0D0C0C"/>
                </a:solidFill>
                <a:latin typeface="Helvetica" charset="0"/>
                <a:cs typeface="Helvetica" charset="0"/>
              </a:rPr>
              <a:t>Poster [9908-169]</a:t>
            </a:r>
            <a:endParaRPr lang="en-US" sz="3503" b="1" i="1" dirty="0">
              <a:solidFill>
                <a:srgbClr val="0D0C0C"/>
              </a:solidFill>
              <a:latin typeface="Helvetica" charset="0"/>
              <a:cs typeface="Helvetica" charset="0"/>
            </a:endParaRPr>
          </a:p>
        </p:txBody>
      </p:sp>
      <p:sp>
        <p:nvSpPr>
          <p:cNvPr id="72" name="Rectangle 49"/>
          <p:cNvSpPr>
            <a:spLocks noChangeArrowheads="1"/>
          </p:cNvSpPr>
          <p:nvPr/>
        </p:nvSpPr>
        <p:spPr bwMode="auto">
          <a:xfrm>
            <a:off x="22909427" y="18876491"/>
            <a:ext cx="9341708" cy="97309"/>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73" name="Rectangle 50"/>
          <p:cNvSpPr>
            <a:spLocks noChangeArrowheads="1"/>
          </p:cNvSpPr>
          <p:nvPr/>
        </p:nvSpPr>
        <p:spPr bwMode="auto">
          <a:xfrm>
            <a:off x="22909427" y="7049530"/>
            <a:ext cx="9341708" cy="9576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74" name="Rectangle 51"/>
          <p:cNvSpPr>
            <a:spLocks noChangeArrowheads="1"/>
          </p:cNvSpPr>
          <p:nvPr/>
        </p:nvSpPr>
        <p:spPr bwMode="auto">
          <a:xfrm>
            <a:off x="11788346" y="7049530"/>
            <a:ext cx="9341708" cy="9576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75" name="Rectangle 52"/>
          <p:cNvSpPr>
            <a:spLocks noChangeArrowheads="1"/>
          </p:cNvSpPr>
          <p:nvPr/>
        </p:nvSpPr>
        <p:spPr bwMode="auto">
          <a:xfrm>
            <a:off x="667265" y="7049530"/>
            <a:ext cx="9341708" cy="9576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76" name="Rectangle 44"/>
          <p:cNvSpPr>
            <a:spLocks noChangeArrowheads="1"/>
          </p:cNvSpPr>
          <p:nvPr/>
        </p:nvSpPr>
        <p:spPr bwMode="auto">
          <a:xfrm>
            <a:off x="0" y="4823769"/>
            <a:ext cx="32918400" cy="434031"/>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6407" tIns="93204" rIns="186407" bIns="93204"/>
          <a:lstStyle/>
          <a:p>
            <a:pPr defTabSz="4471726"/>
            <a:endParaRPr lang="en-US" sz="18195">
              <a:latin typeface="Helvetica" charset="0"/>
              <a:cs typeface="Helvetica" charset="0"/>
            </a:endParaRPr>
          </a:p>
        </p:txBody>
      </p:sp>
      <p:sp>
        <p:nvSpPr>
          <p:cNvPr id="77" name="TextBox 6"/>
          <p:cNvSpPr txBox="1">
            <a:spLocks noChangeArrowheads="1"/>
          </p:cNvSpPr>
          <p:nvPr/>
        </p:nvSpPr>
        <p:spPr bwMode="auto">
          <a:xfrm>
            <a:off x="667264" y="7352271"/>
            <a:ext cx="10076935" cy="540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300" dirty="0" smtClean="0">
                <a:latin typeface="Helvetica"/>
                <a:cs typeface="Helvetica"/>
              </a:rPr>
              <a:t> We present the design and science case for the Liverpool Telescope’s fourth-generation polarimeter; </a:t>
            </a:r>
            <a:r>
              <a:rPr lang="en-US" sz="2300" b="1" dirty="0" smtClean="0">
                <a:latin typeface="Helvetica"/>
                <a:cs typeface="Helvetica"/>
              </a:rPr>
              <a:t>MOPTOP</a:t>
            </a:r>
            <a:r>
              <a:rPr lang="en-US" sz="2300" dirty="0" smtClean="0">
                <a:latin typeface="Helvetica"/>
                <a:cs typeface="Helvetica"/>
              </a:rPr>
              <a:t>: a </a:t>
            </a:r>
            <a:r>
              <a:rPr lang="en-US" sz="2300" b="1" dirty="0" smtClean="0">
                <a:latin typeface="Helvetica"/>
                <a:cs typeface="Helvetica"/>
              </a:rPr>
              <a:t>M</a:t>
            </a:r>
            <a:r>
              <a:rPr lang="en-US" sz="2300" dirty="0" smtClean="0">
                <a:latin typeface="Helvetica"/>
                <a:cs typeface="Helvetica"/>
              </a:rPr>
              <a:t>ulticolour </a:t>
            </a:r>
            <a:r>
              <a:rPr lang="en-US" sz="2300" b="1" dirty="0" err="1" smtClean="0">
                <a:latin typeface="Helvetica"/>
                <a:cs typeface="Helvetica"/>
              </a:rPr>
              <a:t>OPT</a:t>
            </a:r>
            <a:r>
              <a:rPr lang="en-US" sz="2300" dirty="0" err="1" smtClean="0">
                <a:latin typeface="Helvetica"/>
                <a:cs typeface="Helvetica"/>
              </a:rPr>
              <a:t>imised</a:t>
            </a:r>
            <a:r>
              <a:rPr lang="en-US" sz="2300" dirty="0" smtClean="0">
                <a:latin typeface="Helvetica"/>
                <a:cs typeface="Helvetica"/>
              </a:rPr>
              <a:t> </a:t>
            </a:r>
            <a:r>
              <a:rPr lang="en-US" sz="2300" b="1" dirty="0" smtClean="0">
                <a:latin typeface="Helvetica"/>
                <a:cs typeface="Helvetica"/>
              </a:rPr>
              <a:t>O</a:t>
            </a:r>
            <a:r>
              <a:rPr lang="en-US" sz="2300" dirty="0" smtClean="0">
                <a:latin typeface="Helvetica"/>
                <a:cs typeface="Helvetica"/>
              </a:rPr>
              <a:t>ptical </a:t>
            </a:r>
            <a:r>
              <a:rPr lang="en-US" sz="2300" b="1" dirty="0" smtClean="0">
                <a:latin typeface="Helvetica"/>
                <a:cs typeface="Helvetica"/>
              </a:rPr>
              <a:t>P</a:t>
            </a:r>
            <a:r>
              <a:rPr lang="en-US" sz="2300" dirty="0" smtClean="0">
                <a:latin typeface="Helvetica"/>
                <a:cs typeface="Helvetica"/>
              </a:rPr>
              <a:t>olarimeter which is optimised for sensitivity and multi-</a:t>
            </a:r>
            <a:r>
              <a:rPr lang="en-US" sz="2300" dirty="0" err="1" smtClean="0">
                <a:latin typeface="Helvetica"/>
                <a:cs typeface="Helvetica"/>
              </a:rPr>
              <a:t>colour</a:t>
            </a:r>
            <a:r>
              <a:rPr lang="en-US" sz="2300" dirty="0" smtClean="0">
                <a:latin typeface="Helvetica"/>
                <a:cs typeface="Helvetica"/>
              </a:rPr>
              <a:t> observations. Following the on-going success with the current polarimeter, Ringo3 (Arnold 2012), we introduce an optimised polarimeter which is limited by the photon counting efficiency of the detectors. Using a combination of CMOS cameras, a continuously rotating half-wave plate and a wire grid </a:t>
            </a:r>
            <a:r>
              <a:rPr lang="en-US" sz="2300" dirty="0" err="1" smtClean="0">
                <a:latin typeface="Helvetica"/>
                <a:cs typeface="Helvetica"/>
              </a:rPr>
              <a:t>polarising</a:t>
            </a:r>
            <a:r>
              <a:rPr lang="en-US" sz="2300" dirty="0" smtClean="0">
                <a:latin typeface="Helvetica"/>
                <a:cs typeface="Helvetica"/>
              </a:rPr>
              <a:t> beamsplitter, we can accurately measure the polarisation of sources down to 19th magnitude on a 2 </a:t>
            </a:r>
            <a:r>
              <a:rPr lang="en-US" sz="2300" dirty="0" err="1" smtClean="0">
                <a:latin typeface="Helvetica"/>
                <a:cs typeface="Helvetica"/>
              </a:rPr>
              <a:t>metre</a:t>
            </a:r>
            <a:r>
              <a:rPr lang="en-US" sz="2300" dirty="0" smtClean="0">
                <a:latin typeface="Helvetica"/>
                <a:cs typeface="Helvetica"/>
              </a:rPr>
              <a:t> telescope with much lower systematics (~0.1%) and variability timescales as short as a few seconds. This will allow accurate measurements of the intra-nightly variability of the polarisation of sources such as gamma-ray bursts and blazars (AGN orientated with the jet pointing toward the observer), allowing the constraint of magnetic field models revealing more information about the formation, ejection and collimation of jets.</a:t>
            </a:r>
            <a:endParaRPr lang="en-US" sz="2300" dirty="0">
              <a:latin typeface="Helvetica"/>
              <a:cs typeface="Helvetica"/>
            </a:endParaRPr>
          </a:p>
        </p:txBody>
      </p:sp>
      <p:sp>
        <p:nvSpPr>
          <p:cNvPr id="78" name="TextBox 56"/>
          <p:cNvSpPr txBox="1">
            <a:spLocks noChangeArrowheads="1"/>
          </p:cNvSpPr>
          <p:nvPr/>
        </p:nvSpPr>
        <p:spPr bwMode="auto">
          <a:xfrm>
            <a:off x="667265" y="23088600"/>
            <a:ext cx="9341708" cy="488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eaLnBrk="1" hangingPunct="1">
              <a:lnSpc>
                <a:spcPct val="150000"/>
              </a:lnSpc>
            </a:pPr>
            <a:r>
              <a:rPr lang="en-US" sz="3114" dirty="0" smtClean="0">
                <a:latin typeface="Helvetica" charset="0"/>
                <a:cs typeface="Helvetica" charset="0"/>
              </a:rPr>
              <a:t>Investigations using </a:t>
            </a:r>
            <a:r>
              <a:rPr lang="en-US" sz="3114" dirty="0" err="1" smtClean="0">
                <a:latin typeface="Helvetica" charset="0"/>
                <a:cs typeface="Helvetica" charset="0"/>
              </a:rPr>
              <a:t>colour</a:t>
            </a:r>
            <a:r>
              <a:rPr lang="en-US" sz="3114" dirty="0" smtClean="0">
                <a:latin typeface="Helvetica" charset="0"/>
                <a:cs typeface="Helvetica" charset="0"/>
              </a:rPr>
              <a:t> magnitude diagrams of blazar sources (see Jermak PhD thesis 2016) showed that use of data from the same camera on the x and y axes produce false correlations. This analysis requires data from </a:t>
            </a:r>
            <a:r>
              <a:rPr lang="en-US" sz="3114" i="1" dirty="0" smtClean="0">
                <a:latin typeface="Helvetica" charset="0"/>
                <a:cs typeface="Helvetica" charset="0"/>
              </a:rPr>
              <a:t>at least </a:t>
            </a:r>
            <a:r>
              <a:rPr lang="en-US" sz="3114" dirty="0" smtClean="0">
                <a:latin typeface="Helvetica" charset="0"/>
                <a:cs typeface="Helvetica" charset="0"/>
              </a:rPr>
              <a:t>three cameras </a:t>
            </a:r>
            <a:r>
              <a:rPr lang="en-US" sz="3200" dirty="0">
                <a:latin typeface="Helvetica"/>
                <a:cs typeface="Helvetica"/>
              </a:rPr>
              <a:t>(see poster [9915-76] for </a:t>
            </a:r>
            <a:r>
              <a:rPr lang="en-US" sz="3200" dirty="0" err="1">
                <a:latin typeface="Helvetica"/>
                <a:cs typeface="Helvetica"/>
              </a:rPr>
              <a:t>sCMOS</a:t>
            </a:r>
            <a:r>
              <a:rPr lang="en-US" sz="3200" dirty="0">
                <a:latin typeface="Helvetica"/>
                <a:cs typeface="Helvetica"/>
              </a:rPr>
              <a:t> experiments</a:t>
            </a:r>
            <a:r>
              <a:rPr lang="en-US" sz="3200" dirty="0" smtClean="0">
                <a:latin typeface="Helvetica"/>
                <a:cs typeface="Helvetica"/>
              </a:rPr>
              <a:t>).</a:t>
            </a:r>
            <a:endParaRPr lang="en-US" sz="3114" dirty="0"/>
          </a:p>
          <a:p>
            <a:pPr algn="l" eaLnBrk="1" hangingPunct="1"/>
            <a:endParaRPr lang="en-US" sz="3114" dirty="0"/>
          </a:p>
        </p:txBody>
      </p:sp>
      <p:sp>
        <p:nvSpPr>
          <p:cNvPr id="80" name="TextBox 60"/>
          <p:cNvSpPr txBox="1">
            <a:spLocks noChangeArrowheads="1"/>
          </p:cNvSpPr>
          <p:nvPr/>
        </p:nvSpPr>
        <p:spPr bwMode="auto">
          <a:xfrm>
            <a:off x="667265" y="20574000"/>
            <a:ext cx="9786551" cy="2208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eaLnBrk="1" hangingPunct="1">
              <a:lnSpc>
                <a:spcPct val="150000"/>
              </a:lnSpc>
            </a:pPr>
            <a:r>
              <a:rPr lang="en-US" sz="3114" b="1" dirty="0" smtClean="0">
                <a:latin typeface="Helvetica" charset="0"/>
                <a:cs typeface="Helvetica" charset="0"/>
              </a:rPr>
              <a:t>The instrument will have deployable dichroic mirrors which can be used to split the light to multiple pairs of cameras.</a:t>
            </a:r>
            <a:endParaRPr lang="en-US" sz="3114" b="1" dirty="0">
              <a:latin typeface="Helvetica" charset="0"/>
              <a:cs typeface="Helvetica" charset="0"/>
            </a:endParaRPr>
          </a:p>
        </p:txBody>
      </p:sp>
      <p:sp>
        <p:nvSpPr>
          <p:cNvPr id="83" name="TextBox 65"/>
          <p:cNvSpPr txBox="1">
            <a:spLocks noChangeArrowheads="1"/>
          </p:cNvSpPr>
          <p:nvPr/>
        </p:nvSpPr>
        <p:spPr bwMode="auto">
          <a:xfrm>
            <a:off x="11201400" y="7398609"/>
            <a:ext cx="107442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300" dirty="0">
                <a:latin typeface="Helvetica"/>
                <a:cs typeface="Helvetica"/>
              </a:rPr>
              <a:t> </a:t>
            </a:r>
            <a:r>
              <a:rPr lang="en-US" sz="2300" dirty="0" smtClean="0">
                <a:latin typeface="Helvetica"/>
                <a:cs typeface="Helvetica"/>
              </a:rPr>
              <a:t>The following </a:t>
            </a:r>
            <a:r>
              <a:rPr lang="en-US" sz="2300" dirty="0">
                <a:latin typeface="Helvetica"/>
                <a:cs typeface="Helvetica"/>
              </a:rPr>
              <a:t>requirements </a:t>
            </a:r>
            <a:r>
              <a:rPr lang="en-US" sz="2300" dirty="0" smtClean="0">
                <a:latin typeface="Helvetica"/>
                <a:cs typeface="Helvetica"/>
              </a:rPr>
              <a:t>have been identified for MOPTOP:</a:t>
            </a:r>
            <a:endParaRPr lang="en-US" sz="2300" dirty="0">
              <a:latin typeface="Helvetica"/>
              <a:cs typeface="Helvetica"/>
            </a:endParaRPr>
          </a:p>
          <a:p>
            <a:pPr algn="l"/>
            <a:r>
              <a:rPr lang="en-US" sz="2300" dirty="0">
                <a:latin typeface="Helvetica"/>
                <a:cs typeface="Helvetica"/>
              </a:rPr>
              <a:t>•  Maximum </a:t>
            </a:r>
            <a:r>
              <a:rPr lang="en-US" sz="2300" dirty="0" smtClean="0">
                <a:latin typeface="Helvetica"/>
                <a:cs typeface="Helvetica"/>
              </a:rPr>
              <a:t>sensitivity</a:t>
            </a:r>
            <a:r>
              <a:rPr lang="en-US" sz="2300" dirty="0">
                <a:latin typeface="Helvetica"/>
                <a:cs typeface="Helvetica"/>
              </a:rPr>
              <a:t>, </a:t>
            </a:r>
            <a:r>
              <a:rPr lang="en-US" sz="2300" dirty="0" smtClean="0">
                <a:latin typeface="Helvetica"/>
                <a:cs typeface="Helvetica"/>
              </a:rPr>
              <a:t>so the </a:t>
            </a:r>
            <a:r>
              <a:rPr lang="en-US" sz="2300" dirty="0">
                <a:latin typeface="Helvetica"/>
                <a:cs typeface="Helvetica"/>
              </a:rPr>
              <a:t>polarimetric accuracy obtained is defined only by  </a:t>
            </a:r>
            <a:r>
              <a:rPr lang="en-US" sz="2300" dirty="0" smtClean="0">
                <a:latin typeface="Helvetica"/>
                <a:cs typeface="Helvetica"/>
              </a:rPr>
              <a:t>   the </a:t>
            </a:r>
            <a:r>
              <a:rPr lang="en-US" sz="2300" dirty="0">
                <a:latin typeface="Helvetica"/>
                <a:cs typeface="Helvetica"/>
              </a:rPr>
              <a:t>photon </a:t>
            </a:r>
            <a:r>
              <a:rPr lang="en-US" sz="2300" dirty="0" smtClean="0">
                <a:latin typeface="Helvetica"/>
                <a:cs typeface="Helvetica"/>
              </a:rPr>
              <a:t>counting (</a:t>
            </a:r>
            <a:r>
              <a:rPr lang="en-US" sz="2300" dirty="0">
                <a:latin typeface="Helvetica"/>
                <a:cs typeface="Helvetica"/>
              </a:rPr>
              <a:t>Poisson) statistics of the light incident on the telescope.</a:t>
            </a:r>
          </a:p>
          <a:p>
            <a:pPr algn="l"/>
            <a:r>
              <a:rPr lang="en-US" sz="2300" dirty="0">
                <a:latin typeface="Helvetica"/>
                <a:cs typeface="Helvetica"/>
              </a:rPr>
              <a:t>•  Very low systematic errors (&lt; 0.1%) allowing measurement of low </a:t>
            </a:r>
            <a:r>
              <a:rPr lang="en-US" sz="2300" dirty="0" smtClean="0">
                <a:latin typeface="Helvetica"/>
                <a:cs typeface="Helvetica"/>
              </a:rPr>
              <a:t>polarisation.</a:t>
            </a:r>
            <a:endParaRPr lang="en-US" sz="2300" dirty="0">
              <a:latin typeface="Helvetica"/>
              <a:cs typeface="Helvetica"/>
            </a:endParaRPr>
          </a:p>
          <a:p>
            <a:pPr algn="l"/>
            <a:r>
              <a:rPr lang="en-US" sz="2300" dirty="0">
                <a:latin typeface="Helvetica"/>
                <a:cs typeface="Helvetica"/>
              </a:rPr>
              <a:t>•  Ability to measure a rapidly </a:t>
            </a:r>
            <a:r>
              <a:rPr lang="en-US" sz="2300" dirty="0" smtClean="0">
                <a:latin typeface="Helvetica"/>
                <a:cs typeface="Helvetica"/>
              </a:rPr>
              <a:t>(~10 </a:t>
            </a:r>
            <a:r>
              <a:rPr lang="en-US" sz="2300" dirty="0">
                <a:latin typeface="Helvetica"/>
                <a:cs typeface="Helvetica"/>
              </a:rPr>
              <a:t>seconds) variable or fading source.</a:t>
            </a:r>
          </a:p>
          <a:p>
            <a:pPr algn="l"/>
            <a:r>
              <a:rPr lang="en-US" sz="2300" dirty="0">
                <a:latin typeface="Helvetica"/>
                <a:cs typeface="Helvetica"/>
              </a:rPr>
              <a:t>•  Ability to measure all sources in the field of view without prior identification.</a:t>
            </a:r>
          </a:p>
          <a:p>
            <a:pPr algn="l"/>
            <a:r>
              <a:rPr lang="en-US" sz="2300" dirty="0">
                <a:latin typeface="Helvetica"/>
                <a:cs typeface="Helvetica"/>
              </a:rPr>
              <a:t>•  Ability to measure sources over the widest possible dynamic range of photon counts and without </a:t>
            </a:r>
            <a:r>
              <a:rPr lang="en-US" sz="2300" dirty="0" smtClean="0">
                <a:latin typeface="Helvetica"/>
                <a:cs typeface="Helvetica"/>
              </a:rPr>
              <a:t>prior knowledge </a:t>
            </a:r>
            <a:r>
              <a:rPr lang="en-US" sz="2300" dirty="0">
                <a:latin typeface="Helvetica"/>
                <a:cs typeface="Helvetica"/>
              </a:rPr>
              <a:t>of the source brightness.</a:t>
            </a:r>
          </a:p>
          <a:p>
            <a:pPr algn="l"/>
            <a:r>
              <a:rPr lang="en-US" sz="2300" dirty="0">
                <a:latin typeface="Helvetica"/>
                <a:cs typeface="Helvetica"/>
              </a:rPr>
              <a:t>•  Ability to measure polarisation over </a:t>
            </a:r>
            <a:r>
              <a:rPr lang="en-US" sz="2300" dirty="0" smtClean="0">
                <a:latin typeface="Helvetica"/>
                <a:cs typeface="Helvetica"/>
              </a:rPr>
              <a:t>different </a:t>
            </a:r>
            <a:r>
              <a:rPr lang="en-US" sz="2300" dirty="0">
                <a:latin typeface="Helvetica"/>
                <a:cs typeface="Helvetica"/>
              </a:rPr>
              <a:t>wavelength ranges simultaneously.</a:t>
            </a:r>
          </a:p>
          <a:p>
            <a:pPr algn="l"/>
            <a:r>
              <a:rPr lang="en-US" sz="2300" dirty="0">
                <a:latin typeface="Helvetica"/>
                <a:cs typeface="Helvetica"/>
              </a:rPr>
              <a:t>•  Be available to respond to transient events and other targets of opportunity.</a:t>
            </a:r>
          </a:p>
          <a:p>
            <a:pPr algn="l"/>
            <a:r>
              <a:rPr lang="en-US" sz="2300" dirty="0">
                <a:latin typeface="Helvetica"/>
                <a:cs typeface="Helvetica"/>
              </a:rPr>
              <a:t>•  The widest possible field of view (as limited by the telescope optics).</a:t>
            </a:r>
          </a:p>
          <a:p>
            <a:pPr algn="l"/>
            <a:r>
              <a:rPr lang="en-US" sz="2300" dirty="0">
                <a:latin typeface="Helvetica"/>
                <a:cs typeface="Helvetica"/>
              </a:rPr>
              <a:t>•  The best possible spatial resolution (</a:t>
            </a:r>
            <a:r>
              <a:rPr lang="en-US" sz="2300" dirty="0" smtClean="0">
                <a:latin typeface="Helvetica"/>
                <a:cs typeface="Helvetica"/>
              </a:rPr>
              <a:t>as </a:t>
            </a:r>
            <a:r>
              <a:rPr lang="en-US" sz="2300" dirty="0">
                <a:latin typeface="Helvetica"/>
                <a:cs typeface="Helvetica"/>
              </a:rPr>
              <a:t>limited by atmospheric effects)</a:t>
            </a:r>
            <a:r>
              <a:rPr lang="en-US" sz="2300" dirty="0" smtClean="0">
                <a:latin typeface="Helvetica"/>
                <a:cs typeface="Helvetica"/>
              </a:rPr>
              <a:t>.</a:t>
            </a:r>
            <a:endParaRPr lang="en-US" sz="2300" dirty="0">
              <a:latin typeface="Helvetica"/>
              <a:cs typeface="Helvetica"/>
            </a:endParaRPr>
          </a:p>
        </p:txBody>
      </p:sp>
      <p:sp>
        <p:nvSpPr>
          <p:cNvPr id="84" name="Rectangle 14"/>
          <p:cNvSpPr>
            <a:spLocks noChangeArrowheads="1"/>
          </p:cNvSpPr>
          <p:nvPr/>
        </p:nvSpPr>
        <p:spPr bwMode="auto">
          <a:xfrm>
            <a:off x="685800" y="27835140"/>
            <a:ext cx="9341708" cy="2340060"/>
          </a:xfrm>
          <a:prstGeom prst="rect">
            <a:avLst/>
          </a:prstGeom>
          <a:solidFill>
            <a:srgbClr val="B4D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85" name="TextBox 66"/>
          <p:cNvSpPr txBox="1">
            <a:spLocks noChangeArrowheads="1"/>
          </p:cNvSpPr>
          <p:nvPr/>
        </p:nvSpPr>
        <p:spPr bwMode="auto">
          <a:xfrm>
            <a:off x="1340708" y="27835140"/>
            <a:ext cx="8452022" cy="2208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eaLnBrk="1" hangingPunct="1">
              <a:lnSpc>
                <a:spcPct val="150000"/>
              </a:lnSpc>
            </a:pPr>
            <a:r>
              <a:rPr lang="en-US" sz="3114" dirty="0" smtClean="0">
                <a:latin typeface="Helvetica" charset="0"/>
                <a:cs typeface="Helvetica" charset="0"/>
              </a:rPr>
              <a:t>Two modes : </a:t>
            </a:r>
            <a:r>
              <a:rPr lang="en-US" sz="3114" b="1" dirty="0" smtClean="0">
                <a:latin typeface="Helvetica" charset="0"/>
                <a:cs typeface="Helvetica" charset="0"/>
              </a:rPr>
              <a:t>sensitivity</a:t>
            </a:r>
            <a:r>
              <a:rPr lang="en-US" sz="3114" dirty="0" smtClean="0">
                <a:latin typeface="Helvetica" charset="0"/>
                <a:cs typeface="Helvetica" charset="0"/>
              </a:rPr>
              <a:t> (through one broadband optical filter to one camera) or </a:t>
            </a:r>
            <a:r>
              <a:rPr lang="en-US" sz="3114" b="1" dirty="0" smtClean="0">
                <a:latin typeface="Helvetica" charset="0"/>
                <a:cs typeface="Helvetica" charset="0"/>
              </a:rPr>
              <a:t>multicolour</a:t>
            </a:r>
            <a:r>
              <a:rPr lang="en-US" sz="3114" dirty="0" smtClean="0">
                <a:latin typeface="Helvetica" charset="0"/>
                <a:cs typeface="Helvetica" charset="0"/>
              </a:rPr>
              <a:t> observations in three cameras.</a:t>
            </a:r>
            <a:endParaRPr lang="en-US" sz="3114" dirty="0"/>
          </a:p>
        </p:txBody>
      </p:sp>
      <p:sp>
        <p:nvSpPr>
          <p:cNvPr id="88" name="TextBox 71"/>
          <p:cNvSpPr txBox="1">
            <a:spLocks noChangeArrowheads="1"/>
          </p:cNvSpPr>
          <p:nvPr/>
        </p:nvSpPr>
        <p:spPr bwMode="auto">
          <a:xfrm>
            <a:off x="22909427" y="7398609"/>
            <a:ext cx="9341708"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eaLnBrk="1" hangingPunct="1"/>
            <a:r>
              <a:rPr lang="en-US" sz="2300" dirty="0" smtClean="0">
                <a:latin typeface="Helvetica" charset="0"/>
                <a:cs typeface="Helvetica" charset="0"/>
              </a:rPr>
              <a:t>The basic design of MOPTOP is shown below. The use of a half wave plate and a wire grid beam splitter, rather than a rotating polaroid as used in the previous </a:t>
            </a:r>
            <a:r>
              <a:rPr lang="en-US" sz="2300" dirty="0" err="1" smtClean="0">
                <a:latin typeface="Helvetica" charset="0"/>
                <a:cs typeface="Helvetica" charset="0"/>
              </a:rPr>
              <a:t>Ringo</a:t>
            </a:r>
            <a:r>
              <a:rPr lang="en-US" sz="2300" dirty="0" smtClean="0">
                <a:latin typeface="Helvetica" charset="0"/>
                <a:cs typeface="Helvetica" charset="0"/>
              </a:rPr>
              <a:t> polarimeters (Steele et al. 2006, 2010, Arnold 2012), allows almost double the amount of light to be recorded by the telescope and thus increases sensitivity.</a:t>
            </a:r>
            <a:endParaRPr lang="en-US" sz="2300" dirty="0"/>
          </a:p>
        </p:txBody>
      </p:sp>
      <p:sp>
        <p:nvSpPr>
          <p:cNvPr id="89" name="TextBox 72"/>
          <p:cNvSpPr txBox="1">
            <a:spLocks noChangeArrowheads="1"/>
          </p:cNvSpPr>
          <p:nvPr/>
        </p:nvSpPr>
        <p:spPr bwMode="auto">
          <a:xfrm>
            <a:off x="23088600" y="19202400"/>
            <a:ext cx="9341708" cy="575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300" dirty="0" smtClean="0">
                <a:latin typeface="Helvetica"/>
                <a:cs typeface="Helvetica"/>
              </a:rPr>
              <a:t>We </a:t>
            </a:r>
            <a:r>
              <a:rPr lang="en-US" sz="2300" dirty="0">
                <a:latin typeface="Helvetica"/>
                <a:cs typeface="Helvetica"/>
              </a:rPr>
              <a:t>have presented a unique combination of CMOS cameras, </a:t>
            </a:r>
            <a:r>
              <a:rPr lang="en-US" sz="2300" dirty="0" smtClean="0">
                <a:latin typeface="Helvetica"/>
                <a:cs typeface="Helvetica"/>
              </a:rPr>
              <a:t>a continuously </a:t>
            </a:r>
            <a:r>
              <a:rPr lang="en-US" sz="2300" dirty="0">
                <a:latin typeface="Helvetica"/>
                <a:cs typeface="Helvetica"/>
              </a:rPr>
              <a:t>rotating half-wave plate and a </a:t>
            </a:r>
            <a:r>
              <a:rPr lang="en-US" sz="2300" dirty="0" smtClean="0">
                <a:latin typeface="Helvetica"/>
                <a:cs typeface="Helvetica"/>
              </a:rPr>
              <a:t>wire grid </a:t>
            </a:r>
            <a:r>
              <a:rPr lang="en-US" sz="2300" dirty="0" err="1">
                <a:latin typeface="Helvetica"/>
                <a:cs typeface="Helvetica"/>
              </a:rPr>
              <a:t>polarising</a:t>
            </a:r>
            <a:r>
              <a:rPr lang="en-US" sz="2300" dirty="0">
                <a:latin typeface="Helvetica"/>
                <a:cs typeface="Helvetica"/>
              </a:rPr>
              <a:t> beamsplitter to create a multicolour, optimised polarimeter which </a:t>
            </a:r>
            <a:r>
              <a:rPr lang="en-US" sz="2300" dirty="0" err="1">
                <a:latin typeface="Helvetica"/>
                <a:cs typeface="Helvetica"/>
              </a:rPr>
              <a:t>utilises</a:t>
            </a:r>
            <a:r>
              <a:rPr lang="en-US" sz="2300" dirty="0">
                <a:latin typeface="Helvetica"/>
                <a:cs typeface="Helvetica"/>
              </a:rPr>
              <a:t>  100% of the </a:t>
            </a:r>
            <a:r>
              <a:rPr lang="en-US" sz="2300" dirty="0" smtClean="0">
                <a:latin typeface="Helvetica"/>
                <a:cs typeface="Helvetica"/>
              </a:rPr>
              <a:t>incoming light</a:t>
            </a:r>
            <a:r>
              <a:rPr lang="en-US" sz="2300" dirty="0">
                <a:latin typeface="Helvetica"/>
                <a:cs typeface="Helvetica"/>
              </a:rPr>
              <a:t>. We are in the process of creating the basic setup of ‘mini’-MOPTOP which will test </a:t>
            </a:r>
            <a:r>
              <a:rPr lang="en-US" sz="2300">
                <a:latin typeface="Helvetica"/>
                <a:cs typeface="Helvetica"/>
              </a:rPr>
              <a:t>the </a:t>
            </a:r>
            <a:r>
              <a:rPr lang="en-US" sz="2300" smtClean="0">
                <a:latin typeface="Helvetica"/>
                <a:cs typeface="Helvetica"/>
              </a:rPr>
              <a:t>simultaneity </a:t>
            </a:r>
            <a:r>
              <a:rPr lang="en-US" sz="2300" dirty="0">
                <a:latin typeface="Helvetica"/>
                <a:cs typeface="Helvetica"/>
              </a:rPr>
              <a:t>of</a:t>
            </a:r>
          </a:p>
          <a:p>
            <a:pPr algn="l"/>
            <a:r>
              <a:rPr lang="en-US" sz="2300" dirty="0">
                <a:latin typeface="Helvetica"/>
                <a:cs typeface="Helvetica"/>
              </a:rPr>
              <a:t>two CMOS cameras (see SPIE paper Steele et al. </a:t>
            </a:r>
            <a:r>
              <a:rPr lang="en-US" sz="2300" dirty="0" smtClean="0">
                <a:latin typeface="Helvetica"/>
                <a:cs typeface="Helvetica"/>
              </a:rPr>
              <a:t>2016, poster [9915-76]) </a:t>
            </a:r>
            <a:r>
              <a:rPr lang="en-US" sz="2300" dirty="0">
                <a:latin typeface="Helvetica"/>
                <a:cs typeface="Helvetica"/>
              </a:rPr>
              <a:t>and from </a:t>
            </a:r>
            <a:r>
              <a:rPr lang="en-US" sz="2300" dirty="0" smtClean="0">
                <a:latin typeface="Helvetica"/>
                <a:cs typeface="Helvetica"/>
              </a:rPr>
              <a:t>the initial </a:t>
            </a:r>
            <a:r>
              <a:rPr lang="en-US" sz="2300" dirty="0">
                <a:latin typeface="Helvetica"/>
                <a:cs typeface="Helvetica"/>
              </a:rPr>
              <a:t>findings of blazar monitoring in </a:t>
            </a:r>
            <a:r>
              <a:rPr lang="en-US" sz="2300" dirty="0" smtClean="0">
                <a:latin typeface="Helvetica"/>
                <a:cs typeface="Helvetica"/>
              </a:rPr>
              <a:t>three wavelength </a:t>
            </a:r>
            <a:r>
              <a:rPr lang="en-US" sz="2300" dirty="0">
                <a:latin typeface="Helvetica"/>
                <a:cs typeface="Helvetica"/>
              </a:rPr>
              <a:t>bands using the Ringo3 polarimeter we </a:t>
            </a:r>
            <a:r>
              <a:rPr lang="en-US" sz="2300" dirty="0" smtClean="0">
                <a:latin typeface="Helvetica"/>
                <a:cs typeface="Helvetica"/>
              </a:rPr>
              <a:t>envisage </a:t>
            </a:r>
            <a:r>
              <a:rPr lang="en-US" sz="2300" dirty="0">
                <a:latin typeface="Helvetica"/>
                <a:cs typeface="Helvetica"/>
              </a:rPr>
              <a:t>the new polarimeter to have at least 3 wavebands</a:t>
            </a:r>
            <a:r>
              <a:rPr lang="en-US" sz="2300" dirty="0" smtClean="0">
                <a:latin typeface="Helvetica"/>
                <a:cs typeface="Helvetica"/>
              </a:rPr>
              <a:t>.</a:t>
            </a:r>
          </a:p>
          <a:p>
            <a:pPr algn="l"/>
            <a:endParaRPr lang="en-US" sz="2300" dirty="0">
              <a:latin typeface="Helvetica"/>
              <a:cs typeface="Helvetica"/>
            </a:endParaRPr>
          </a:p>
          <a:p>
            <a:pPr algn="l"/>
            <a:r>
              <a:rPr lang="en-US" sz="2300" dirty="0" smtClean="0">
                <a:latin typeface="Helvetica"/>
                <a:cs typeface="Helvetica"/>
              </a:rPr>
              <a:t>In the future we also plan to explore the possibility of an additional circular polarisation (CP) measuring mode using a quarter wave plate to measure whether optical CP is present, in particular, in blazars. Measurements of CP in these sources would put tight constraints on the magnetic field conditions of these sources.</a:t>
            </a:r>
            <a:endParaRPr lang="en-US" sz="2300" dirty="0">
              <a:latin typeface="Helvetica"/>
              <a:cs typeface="Helvetica"/>
            </a:endParaRPr>
          </a:p>
          <a:p>
            <a:endParaRPr lang="en-US" sz="2300" dirty="0">
              <a:latin typeface="Helvetica"/>
              <a:cs typeface="Helvetica"/>
            </a:endParaRPr>
          </a:p>
        </p:txBody>
      </p:sp>
      <p:pic>
        <p:nvPicPr>
          <p:cNvPr id="99" name="Picture 10" descr="SPIE-logo-cmy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687" y="2236573"/>
            <a:ext cx="2669059" cy="761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 name="Straight Connector 14"/>
          <p:cNvCxnSpPr>
            <a:cxnSpLocks noChangeShapeType="1"/>
          </p:cNvCxnSpPr>
          <p:nvPr/>
        </p:nvCxnSpPr>
        <p:spPr bwMode="auto">
          <a:xfrm>
            <a:off x="11788346" y="17138822"/>
            <a:ext cx="9341708" cy="0"/>
          </a:xfrm>
          <a:prstGeom prst="line">
            <a:avLst/>
          </a:prstGeom>
          <a:noFill/>
          <a:ln w="3175">
            <a:solidFill>
              <a:srgbClr val="B6C7DA"/>
            </a:solidFill>
            <a:round/>
            <a:headEnd/>
            <a:tailEnd/>
          </a:ln>
          <a:extLst>
            <a:ext uri="{909E8E84-426E-40dd-AFC4-6F175D3DCCD1}">
              <a14:hiddenFill xmlns:a14="http://schemas.microsoft.com/office/drawing/2010/main">
                <a:noFill/>
              </a14:hiddenFill>
            </a:ext>
          </a:extLst>
        </p:spPr>
      </p:cxnSp>
      <p:cxnSp>
        <p:nvCxnSpPr>
          <p:cNvPr id="107" name="Straight Connector 59"/>
          <p:cNvCxnSpPr>
            <a:cxnSpLocks noChangeShapeType="1"/>
          </p:cNvCxnSpPr>
          <p:nvPr/>
        </p:nvCxnSpPr>
        <p:spPr bwMode="auto">
          <a:xfrm>
            <a:off x="10898659" y="6462584"/>
            <a:ext cx="0" cy="24466378"/>
          </a:xfrm>
          <a:prstGeom prst="line">
            <a:avLst/>
          </a:prstGeom>
          <a:noFill/>
          <a:ln w="6350">
            <a:solidFill>
              <a:srgbClr val="BBE0E3"/>
            </a:solidFill>
            <a:round/>
            <a:headEnd/>
            <a:tailEnd/>
          </a:ln>
          <a:extLst>
            <a:ext uri="{909E8E84-426E-40dd-AFC4-6F175D3DCCD1}">
              <a14:hiddenFill xmlns:a14="http://schemas.microsoft.com/office/drawing/2010/main">
                <a:noFill/>
              </a14:hiddenFill>
            </a:ext>
          </a:extLst>
        </p:spPr>
      </p:cxnSp>
      <p:cxnSp>
        <p:nvCxnSpPr>
          <p:cNvPr id="108" name="Straight Connector 62"/>
          <p:cNvCxnSpPr>
            <a:cxnSpLocks noChangeShapeType="1"/>
          </p:cNvCxnSpPr>
          <p:nvPr/>
        </p:nvCxnSpPr>
        <p:spPr bwMode="auto">
          <a:xfrm>
            <a:off x="22019741" y="6462584"/>
            <a:ext cx="0" cy="24466378"/>
          </a:xfrm>
          <a:prstGeom prst="line">
            <a:avLst/>
          </a:prstGeom>
          <a:noFill/>
          <a:ln w="6350">
            <a:solidFill>
              <a:srgbClr val="B6C7DA"/>
            </a:solidFill>
            <a:round/>
            <a:headEnd/>
            <a:tailEnd/>
          </a:ln>
          <a:extLst>
            <a:ext uri="{909E8E84-426E-40dd-AFC4-6F175D3DCCD1}">
              <a14:hiddenFill xmlns:a14="http://schemas.microsoft.com/office/drawing/2010/main">
                <a:noFill/>
              </a14:hiddenFill>
            </a:ext>
          </a:extLst>
        </p:spPr>
      </p:cxnSp>
      <p:sp>
        <p:nvSpPr>
          <p:cNvPr id="114" name="TextBox 56"/>
          <p:cNvSpPr txBox="1">
            <a:spLocks noChangeArrowheads="1"/>
          </p:cNvSpPr>
          <p:nvPr/>
        </p:nvSpPr>
        <p:spPr bwMode="auto">
          <a:xfrm>
            <a:off x="23150384" y="15544800"/>
            <a:ext cx="976801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100" dirty="0" smtClean="0">
                <a:latin typeface="Helvetica"/>
                <a:cs typeface="Helvetica"/>
              </a:rPr>
              <a:t>Schematic </a:t>
            </a:r>
            <a:r>
              <a:rPr lang="en-US" sz="2100" dirty="0">
                <a:latin typeface="Helvetica"/>
                <a:cs typeface="Helvetica"/>
              </a:rPr>
              <a:t>Layout of ‘mini’-MOPTOP (the basic setup </a:t>
            </a:r>
            <a:r>
              <a:rPr lang="en-US" sz="2100" dirty="0" smtClean="0">
                <a:latin typeface="Helvetica"/>
                <a:cs typeface="Helvetica"/>
              </a:rPr>
              <a:t>without the </a:t>
            </a:r>
            <a:r>
              <a:rPr lang="en-US" sz="2100" dirty="0">
                <a:latin typeface="Helvetica"/>
                <a:cs typeface="Helvetica"/>
              </a:rPr>
              <a:t>cameras) showing the principal </a:t>
            </a:r>
            <a:r>
              <a:rPr lang="en-US" sz="2100" dirty="0" smtClean="0">
                <a:latin typeface="Helvetica"/>
                <a:cs typeface="Helvetica"/>
              </a:rPr>
              <a:t>components. The </a:t>
            </a:r>
            <a:r>
              <a:rPr lang="en-US" sz="2100" dirty="0">
                <a:latin typeface="Helvetica"/>
                <a:cs typeface="Helvetica"/>
              </a:rPr>
              <a:t>incoming white light beam from the telescope is indicated with solid, black lines. A continuously rotating half </a:t>
            </a:r>
            <a:r>
              <a:rPr lang="en-US" sz="2100" dirty="0" smtClean="0">
                <a:latin typeface="Helvetica"/>
                <a:cs typeface="Helvetica"/>
              </a:rPr>
              <a:t>wave plate </a:t>
            </a:r>
            <a:r>
              <a:rPr lang="en-US" sz="2100" dirty="0">
                <a:latin typeface="Helvetica"/>
                <a:cs typeface="Helvetica"/>
              </a:rPr>
              <a:t>modulates the polarisation angle of the incoming beam. One polarisation state is transmitted (dashed line) and </a:t>
            </a:r>
            <a:r>
              <a:rPr lang="en-US" sz="2100" dirty="0" smtClean="0">
                <a:latin typeface="Helvetica"/>
                <a:cs typeface="Helvetica"/>
              </a:rPr>
              <a:t>the other </a:t>
            </a:r>
            <a:r>
              <a:rPr lang="en-US" sz="2100" dirty="0">
                <a:latin typeface="Helvetica"/>
                <a:cs typeface="Helvetica"/>
              </a:rPr>
              <a:t>reflected (dotted line) by the beam splitter.</a:t>
            </a:r>
          </a:p>
        </p:txBody>
      </p:sp>
      <p:sp>
        <p:nvSpPr>
          <p:cNvPr id="120" name="Rectangle 68"/>
          <p:cNvSpPr>
            <a:spLocks noChangeArrowheads="1"/>
          </p:cNvSpPr>
          <p:nvPr/>
        </p:nvSpPr>
        <p:spPr bwMode="auto">
          <a:xfrm>
            <a:off x="22909427" y="25028611"/>
            <a:ext cx="9119286" cy="2174789"/>
          </a:xfrm>
          <a:prstGeom prst="rect">
            <a:avLst/>
          </a:prstGeom>
          <a:solidFill>
            <a:srgbClr val="B4D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121" name="TextBox 69"/>
          <p:cNvSpPr txBox="1">
            <a:spLocks noChangeArrowheads="1"/>
          </p:cNvSpPr>
          <p:nvPr/>
        </p:nvSpPr>
        <p:spPr bwMode="auto">
          <a:xfrm>
            <a:off x="23354270" y="25271113"/>
            <a:ext cx="8452022" cy="1490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eaLnBrk="1" hangingPunct="1">
              <a:lnSpc>
                <a:spcPct val="150000"/>
              </a:lnSpc>
            </a:pPr>
            <a:r>
              <a:rPr lang="en-US" sz="3114" b="1" dirty="0" smtClean="0">
                <a:latin typeface="Helvetica" charset="0"/>
                <a:cs typeface="Helvetica" charset="0"/>
              </a:rPr>
              <a:t>Design for use on the LT but reproducible for other telescope facilities.</a:t>
            </a:r>
            <a:endParaRPr lang="en-US" sz="3114" b="1" dirty="0"/>
          </a:p>
        </p:txBody>
      </p:sp>
      <p:pic>
        <p:nvPicPr>
          <p:cNvPr id="2" name="Picture 1" descr="LT_LOGO.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3600" y="457200"/>
            <a:ext cx="3886200" cy="3886200"/>
          </a:xfrm>
          <a:prstGeom prst="rect">
            <a:avLst/>
          </a:prstGeom>
        </p:spPr>
      </p:pic>
      <p:pic>
        <p:nvPicPr>
          <p:cNvPr id="3" name="Picture 2" descr="mini-moptop.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17199" y="9601201"/>
            <a:ext cx="8320813" cy="5947624"/>
          </a:xfrm>
          <a:prstGeom prst="rect">
            <a:avLst/>
          </a:prstGeom>
        </p:spPr>
      </p:pic>
      <p:pic>
        <p:nvPicPr>
          <p:cNvPr id="4" name="Picture 3" descr="optopol.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600" y="12344400"/>
            <a:ext cx="9685606" cy="8229600"/>
          </a:xfrm>
          <a:prstGeom prst="rect">
            <a:avLst/>
          </a:prstGeom>
        </p:spPr>
      </p:pic>
      <p:sp>
        <p:nvSpPr>
          <p:cNvPr id="49" name="Text Box 4"/>
          <p:cNvSpPr txBox="1">
            <a:spLocks noChangeArrowheads="1"/>
          </p:cNvSpPr>
          <p:nvPr/>
        </p:nvSpPr>
        <p:spPr bwMode="auto">
          <a:xfrm>
            <a:off x="11528854" y="17581014"/>
            <a:ext cx="9829800" cy="108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6379" tIns="93189" rIns="186379" bIns="93189">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5838" b="1" dirty="0" smtClean="0">
                <a:solidFill>
                  <a:srgbClr val="0D0C0C"/>
                </a:solidFill>
                <a:latin typeface="Helvetica" charset="0"/>
                <a:cs typeface="Helvetica" charset="0"/>
              </a:rPr>
              <a:t>SCIENCE CASES</a:t>
            </a:r>
            <a:endParaRPr lang="en-US" sz="5838" b="1" dirty="0">
              <a:solidFill>
                <a:srgbClr val="0D0C0C"/>
              </a:solidFill>
              <a:latin typeface="Helvetica" charset="0"/>
              <a:cs typeface="Helvetica" charset="0"/>
            </a:endParaRPr>
          </a:p>
        </p:txBody>
      </p:sp>
      <p:sp>
        <p:nvSpPr>
          <p:cNvPr id="50" name="Rectangle 51"/>
          <p:cNvSpPr>
            <a:spLocks noChangeArrowheads="1"/>
          </p:cNvSpPr>
          <p:nvPr/>
        </p:nvSpPr>
        <p:spPr bwMode="auto">
          <a:xfrm>
            <a:off x="11658600" y="18835224"/>
            <a:ext cx="9341708" cy="9576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2134689"/>
            <a:endParaRPr lang="en-US" sz="10314"/>
          </a:p>
        </p:txBody>
      </p:sp>
      <p:sp>
        <p:nvSpPr>
          <p:cNvPr id="51" name="TextBox 65"/>
          <p:cNvSpPr txBox="1">
            <a:spLocks noChangeArrowheads="1"/>
          </p:cNvSpPr>
          <p:nvPr/>
        </p:nvSpPr>
        <p:spPr bwMode="auto">
          <a:xfrm>
            <a:off x="11658600" y="19184303"/>
            <a:ext cx="9700054" cy="1177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300" dirty="0" smtClean="0">
                <a:latin typeface="Helvetica"/>
                <a:cs typeface="Helvetica"/>
              </a:rPr>
              <a:t>Linear </a:t>
            </a:r>
            <a:r>
              <a:rPr lang="en-US" sz="2300" dirty="0">
                <a:latin typeface="Helvetica"/>
                <a:cs typeface="Helvetica"/>
              </a:rPr>
              <a:t>polarisation is </a:t>
            </a:r>
            <a:r>
              <a:rPr lang="en-US" sz="2300" dirty="0" smtClean="0">
                <a:latin typeface="Helvetica"/>
                <a:cs typeface="Helvetica"/>
              </a:rPr>
              <a:t>taking </a:t>
            </a:r>
            <a:r>
              <a:rPr lang="en-US" sz="2300" dirty="0">
                <a:latin typeface="Helvetica"/>
                <a:cs typeface="Helvetica"/>
              </a:rPr>
              <a:t>a </a:t>
            </a:r>
            <a:r>
              <a:rPr lang="en-US" sz="2300" dirty="0" smtClean="0">
                <a:latin typeface="Helvetica"/>
                <a:cs typeface="Helvetica"/>
              </a:rPr>
              <a:t>lead role </a:t>
            </a:r>
            <a:r>
              <a:rPr lang="en-US" sz="2300" dirty="0">
                <a:latin typeface="Helvetica"/>
                <a:cs typeface="Helvetica"/>
              </a:rPr>
              <a:t>as a key diagnostic </a:t>
            </a:r>
            <a:r>
              <a:rPr lang="en-US" sz="2300" dirty="0" smtClean="0">
                <a:latin typeface="Helvetica"/>
                <a:cs typeface="Helvetica"/>
              </a:rPr>
              <a:t>of physical </a:t>
            </a:r>
            <a:r>
              <a:rPr lang="en-US" sz="2300" dirty="0">
                <a:latin typeface="Helvetica"/>
                <a:cs typeface="Helvetica"/>
              </a:rPr>
              <a:t>conditions (for example magnetic field strength and </a:t>
            </a:r>
            <a:r>
              <a:rPr lang="en-US" sz="2300" dirty="0" smtClean="0">
                <a:latin typeface="Helvetica"/>
                <a:cs typeface="Helvetica"/>
              </a:rPr>
              <a:t>geometry and </a:t>
            </a:r>
            <a:r>
              <a:rPr lang="en-US" sz="2300" dirty="0">
                <a:latin typeface="Helvetica"/>
                <a:cs typeface="Helvetica"/>
              </a:rPr>
              <a:t>relativistic plasma dynamics) in </a:t>
            </a:r>
            <a:r>
              <a:rPr lang="en-US" sz="2300" dirty="0" smtClean="0">
                <a:latin typeface="Helvetica"/>
                <a:cs typeface="Helvetica"/>
              </a:rPr>
              <a:t>such transient </a:t>
            </a:r>
            <a:r>
              <a:rPr lang="en-US" sz="2300" dirty="0">
                <a:latin typeface="Helvetica"/>
                <a:cs typeface="Helvetica"/>
              </a:rPr>
              <a:t>sources as blazars</a:t>
            </a:r>
            <a:r>
              <a:rPr lang="en-US" sz="2300" dirty="0" smtClean="0">
                <a:latin typeface="Helvetica"/>
                <a:cs typeface="Helvetica"/>
              </a:rPr>
              <a:t>, active </a:t>
            </a:r>
            <a:r>
              <a:rPr lang="en-US" sz="2300" dirty="0">
                <a:latin typeface="Helvetica"/>
                <a:cs typeface="Helvetica"/>
              </a:rPr>
              <a:t>galactic nuclei, </a:t>
            </a:r>
            <a:r>
              <a:rPr lang="en-US" sz="2300" dirty="0" smtClean="0">
                <a:latin typeface="Helvetica"/>
                <a:cs typeface="Helvetica"/>
              </a:rPr>
              <a:t>X-ray </a:t>
            </a:r>
            <a:r>
              <a:rPr lang="en-US" sz="2300" dirty="0">
                <a:latin typeface="Helvetica"/>
                <a:cs typeface="Helvetica"/>
              </a:rPr>
              <a:t>binaries and gamma ray bursts (GRBs</a:t>
            </a:r>
            <a:r>
              <a:rPr lang="en-US" sz="2300" dirty="0" smtClean="0">
                <a:latin typeface="Helvetica"/>
                <a:cs typeface="Helvetica"/>
              </a:rPr>
              <a:t>) (see Jermak et al 2016 for an example of studying linear polarisation in blazars). </a:t>
            </a:r>
          </a:p>
          <a:p>
            <a:pPr algn="l"/>
            <a:endParaRPr lang="en-US" sz="2300" dirty="0">
              <a:latin typeface="Helvetica"/>
              <a:cs typeface="Helvetica"/>
            </a:endParaRPr>
          </a:p>
          <a:p>
            <a:pPr algn="l"/>
            <a:r>
              <a:rPr lang="en-US" sz="2300" b="1" dirty="0" smtClean="0">
                <a:latin typeface="Helvetica"/>
                <a:cs typeface="Helvetica"/>
              </a:rPr>
              <a:t>As an example, use </a:t>
            </a:r>
            <a:r>
              <a:rPr lang="en-US" sz="2300" b="1" dirty="0">
                <a:latin typeface="Helvetica"/>
                <a:cs typeface="Helvetica"/>
              </a:rPr>
              <a:t>of polarimetry as a diagnostic tool in time </a:t>
            </a:r>
            <a:r>
              <a:rPr lang="en-US" sz="2300" b="1" smtClean="0">
                <a:latin typeface="Helvetica"/>
                <a:cs typeface="Helvetica"/>
              </a:rPr>
              <a:t>domain programs </a:t>
            </a:r>
            <a:r>
              <a:rPr lang="en-US" sz="2300" b="1" dirty="0">
                <a:latin typeface="Helvetica"/>
                <a:cs typeface="Helvetica"/>
              </a:rPr>
              <a:t>has increased by a factor 5 on the </a:t>
            </a:r>
            <a:r>
              <a:rPr lang="en-US" sz="2300" b="1" dirty="0" smtClean="0">
                <a:latin typeface="Helvetica"/>
                <a:cs typeface="Helvetica"/>
              </a:rPr>
              <a:t>Liverpool Telescope over the </a:t>
            </a:r>
            <a:r>
              <a:rPr lang="en-US" sz="2300" b="1" dirty="0">
                <a:latin typeface="Helvetica"/>
                <a:cs typeface="Helvetica"/>
              </a:rPr>
              <a:t>period 2012-2015.</a:t>
            </a:r>
            <a:r>
              <a:rPr lang="en-US" sz="2300" dirty="0">
                <a:latin typeface="Helvetica"/>
                <a:cs typeface="Helvetica"/>
              </a:rPr>
              <a:t> </a:t>
            </a:r>
            <a:endParaRPr lang="en-US" sz="2300" dirty="0" smtClean="0">
              <a:latin typeface="Helvetica"/>
              <a:cs typeface="Helvetica"/>
            </a:endParaRPr>
          </a:p>
          <a:p>
            <a:pPr algn="l"/>
            <a:endParaRPr lang="en-US" sz="2300" dirty="0">
              <a:latin typeface="Helvetica"/>
              <a:cs typeface="Helvetica"/>
            </a:endParaRPr>
          </a:p>
          <a:p>
            <a:pPr algn="l"/>
            <a:r>
              <a:rPr lang="en-US" sz="2300" dirty="0" smtClean="0">
                <a:latin typeface="Helvetica"/>
                <a:cs typeface="Helvetica"/>
              </a:rPr>
              <a:t>In </a:t>
            </a:r>
            <a:r>
              <a:rPr lang="en-US" sz="2300" dirty="0">
                <a:latin typeface="Helvetica"/>
                <a:cs typeface="Helvetica"/>
              </a:rPr>
              <a:t>all of these high energy sources, </a:t>
            </a:r>
            <a:r>
              <a:rPr lang="en-US" sz="2300" dirty="0" smtClean="0">
                <a:latin typeface="Helvetica"/>
                <a:cs typeface="Helvetica"/>
              </a:rPr>
              <a:t>polarisation allows </a:t>
            </a:r>
            <a:r>
              <a:rPr lang="en-US" sz="2300" dirty="0">
                <a:latin typeface="Helvetica"/>
                <a:cs typeface="Helvetica"/>
              </a:rPr>
              <a:t>astronomers </a:t>
            </a:r>
            <a:r>
              <a:rPr lang="en-US" sz="2300" dirty="0" smtClean="0">
                <a:latin typeface="Helvetica"/>
                <a:cs typeface="Helvetica"/>
              </a:rPr>
              <a:t>to probe </a:t>
            </a:r>
            <a:r>
              <a:rPr lang="en-US" sz="2300" dirty="0">
                <a:latin typeface="Helvetica"/>
                <a:cs typeface="Helvetica"/>
              </a:rPr>
              <a:t>the physical conditions at spatial scales that will never be accessible to direct imaging observations</a:t>
            </a:r>
            <a:r>
              <a:rPr lang="en-US" sz="2300" dirty="0" smtClean="0">
                <a:latin typeface="Helvetica"/>
                <a:cs typeface="Helvetica"/>
              </a:rPr>
              <a:t>.</a:t>
            </a:r>
          </a:p>
          <a:p>
            <a:pPr algn="l"/>
            <a:endParaRPr lang="en-US" sz="2300" dirty="0">
              <a:latin typeface="Helvetica"/>
              <a:cs typeface="Helvetica"/>
            </a:endParaRPr>
          </a:p>
          <a:p>
            <a:pPr algn="l"/>
            <a:r>
              <a:rPr lang="en-US" sz="2300" dirty="0" smtClean="0">
                <a:latin typeface="Helvetica"/>
                <a:cs typeface="Helvetica"/>
              </a:rPr>
              <a:t>For </a:t>
            </a:r>
            <a:r>
              <a:rPr lang="en-US" sz="2300" dirty="0">
                <a:latin typeface="Helvetica"/>
                <a:cs typeface="Helvetica"/>
              </a:rPr>
              <a:t>solar system sources such as asteroids and comets, the </a:t>
            </a:r>
            <a:r>
              <a:rPr lang="en-US" sz="2300" dirty="0" smtClean="0">
                <a:latin typeface="Helvetica"/>
                <a:cs typeface="Helvetica"/>
              </a:rPr>
              <a:t>most important </a:t>
            </a:r>
            <a:r>
              <a:rPr lang="en-US" sz="2300" dirty="0">
                <a:latin typeface="Helvetica"/>
                <a:cs typeface="Helvetica"/>
              </a:rPr>
              <a:t>feature of a polarimeter is than </a:t>
            </a:r>
            <a:r>
              <a:rPr lang="en-US" sz="2300" dirty="0" smtClean="0">
                <a:latin typeface="Helvetica"/>
                <a:cs typeface="Helvetica"/>
              </a:rPr>
              <a:t>it can </a:t>
            </a:r>
            <a:r>
              <a:rPr lang="en-US" sz="2300" dirty="0">
                <a:latin typeface="Helvetica"/>
                <a:cs typeface="Helvetica"/>
              </a:rPr>
              <a:t>measure low degrees of polarisation to an excellent accuracy (i.e is free from systematic errors). For comets</a:t>
            </a:r>
            <a:r>
              <a:rPr lang="en-US" sz="2300" dirty="0" smtClean="0">
                <a:latin typeface="Helvetica"/>
                <a:cs typeface="Helvetica"/>
              </a:rPr>
              <a:t>, accurately </a:t>
            </a:r>
            <a:r>
              <a:rPr lang="en-US" sz="2300" dirty="0">
                <a:latin typeface="Helvetica"/>
                <a:cs typeface="Helvetica"/>
              </a:rPr>
              <a:t>measuring the polarisation strength can map the structure of a comet from the solar light scattered </a:t>
            </a:r>
            <a:r>
              <a:rPr lang="en-US" sz="2300" dirty="0" smtClean="0">
                <a:latin typeface="Helvetica"/>
                <a:cs typeface="Helvetica"/>
              </a:rPr>
              <a:t>by dust </a:t>
            </a:r>
            <a:r>
              <a:rPr lang="en-US" sz="2300" dirty="0">
                <a:latin typeface="Helvetica"/>
                <a:cs typeface="Helvetica"/>
              </a:rPr>
              <a:t>particles in the coma. The linear polarisation depends on the intrinsic properties of the dust particles (</a:t>
            </a:r>
            <a:r>
              <a:rPr lang="en-US" sz="2300" dirty="0" smtClean="0">
                <a:latin typeface="Helvetica"/>
                <a:cs typeface="Helvetica"/>
              </a:rPr>
              <a:t>their size</a:t>
            </a:r>
            <a:r>
              <a:rPr lang="en-US" sz="2300" dirty="0">
                <a:latin typeface="Helvetica"/>
                <a:cs typeface="Helvetica"/>
              </a:rPr>
              <a:t>, structure and composition) and also on their spatial distribution. The wider views of </a:t>
            </a:r>
            <a:r>
              <a:rPr lang="en-US" sz="2300" dirty="0" err="1">
                <a:latin typeface="Helvetica"/>
                <a:cs typeface="Helvetica"/>
              </a:rPr>
              <a:t>polarised</a:t>
            </a:r>
            <a:r>
              <a:rPr lang="en-US" sz="2300" dirty="0">
                <a:latin typeface="Helvetica"/>
                <a:cs typeface="Helvetica"/>
              </a:rPr>
              <a:t> light in </a:t>
            </a:r>
            <a:r>
              <a:rPr lang="en-US" sz="2300" dirty="0" smtClean="0">
                <a:latin typeface="Helvetica"/>
                <a:cs typeface="Helvetica"/>
              </a:rPr>
              <a:t>the coma </a:t>
            </a:r>
            <a:r>
              <a:rPr lang="en-US" sz="2300" dirty="0">
                <a:latin typeface="Helvetica"/>
                <a:cs typeface="Helvetica"/>
              </a:rPr>
              <a:t>provide a study of the dust population distribution not available to the </a:t>
            </a:r>
            <a:r>
              <a:rPr lang="en-US" sz="2300" dirty="0" smtClean="0">
                <a:latin typeface="Helvetica"/>
                <a:cs typeface="Helvetica"/>
              </a:rPr>
              <a:t>point sample</a:t>
            </a:r>
            <a:r>
              <a:rPr lang="en-US" sz="2300" dirty="0">
                <a:latin typeface="Helvetica"/>
                <a:cs typeface="Helvetica"/>
              </a:rPr>
              <a:t>, in situ </a:t>
            </a:r>
            <a:r>
              <a:rPr lang="en-US" sz="2300" dirty="0" smtClean="0">
                <a:latin typeface="Helvetica"/>
                <a:cs typeface="Helvetica"/>
              </a:rPr>
              <a:t>measurements found </a:t>
            </a:r>
            <a:r>
              <a:rPr lang="en-US" sz="2300" dirty="0">
                <a:latin typeface="Helvetica"/>
                <a:cs typeface="Helvetica"/>
              </a:rPr>
              <a:t>by spacecraft such as the </a:t>
            </a:r>
            <a:r>
              <a:rPr lang="en-US" sz="2300" dirty="0" smtClean="0">
                <a:latin typeface="Helvetica"/>
                <a:cs typeface="Helvetica"/>
              </a:rPr>
              <a:t>ESA Rosetta </a:t>
            </a:r>
            <a:r>
              <a:rPr lang="en-US" sz="2300" dirty="0">
                <a:latin typeface="Helvetica"/>
                <a:cs typeface="Helvetica"/>
              </a:rPr>
              <a:t>mission. Scattering is strongly wavelength dependent, making a</a:t>
            </a:r>
          </a:p>
          <a:p>
            <a:pPr algn="l"/>
            <a:r>
              <a:rPr lang="en-US" sz="2300" dirty="0" smtClean="0">
                <a:latin typeface="Helvetica"/>
                <a:cs typeface="Helvetica"/>
              </a:rPr>
              <a:t>multicolour </a:t>
            </a:r>
            <a:r>
              <a:rPr lang="en-US" sz="2300" dirty="0">
                <a:latin typeface="Helvetica"/>
                <a:cs typeface="Helvetica"/>
              </a:rPr>
              <a:t>approach </a:t>
            </a:r>
            <a:r>
              <a:rPr lang="en-US" sz="2300" dirty="0" smtClean="0">
                <a:latin typeface="Helvetica"/>
                <a:cs typeface="Helvetica"/>
              </a:rPr>
              <a:t>important.</a:t>
            </a:r>
          </a:p>
          <a:p>
            <a:pPr algn="l"/>
            <a:endParaRPr lang="en-US" sz="2300" dirty="0">
              <a:latin typeface="Helvetica"/>
              <a:cs typeface="Helvetica"/>
            </a:endParaRPr>
          </a:p>
          <a:p>
            <a:pPr algn="l"/>
            <a:r>
              <a:rPr lang="en-US" sz="2300" dirty="0" smtClean="0">
                <a:latin typeface="Helvetica"/>
                <a:cs typeface="Helvetica"/>
              </a:rPr>
              <a:t>For </a:t>
            </a:r>
            <a:r>
              <a:rPr lang="en-US" sz="2300" dirty="0">
                <a:latin typeface="Helvetica"/>
                <a:cs typeface="Helvetica"/>
              </a:rPr>
              <a:t>GRBs the optical afterglow of the fireball fades on timescales of minutes </a:t>
            </a:r>
            <a:r>
              <a:rPr lang="en-US" sz="2300" dirty="0" smtClean="0">
                <a:latin typeface="Helvetica"/>
                <a:cs typeface="Helvetica"/>
              </a:rPr>
              <a:t>(</a:t>
            </a:r>
            <a:r>
              <a:rPr lang="en-US" sz="2300" dirty="0" err="1" smtClean="0">
                <a:latin typeface="Helvetica"/>
                <a:cs typeface="Helvetica"/>
              </a:rPr>
              <a:t>Piran</a:t>
            </a:r>
            <a:r>
              <a:rPr lang="en-US" sz="2300" dirty="0" smtClean="0">
                <a:latin typeface="Helvetica"/>
                <a:cs typeface="Helvetica"/>
              </a:rPr>
              <a:t> et al. 1999)</a:t>
            </a:r>
            <a:r>
              <a:rPr lang="en-US" sz="2300" dirty="0">
                <a:latin typeface="Helvetica"/>
                <a:cs typeface="Helvetica"/>
              </a:rPr>
              <a:t>, therefore both a rapid </a:t>
            </a:r>
            <a:r>
              <a:rPr lang="en-US" sz="2300" dirty="0" smtClean="0">
                <a:latin typeface="Helvetica"/>
                <a:cs typeface="Helvetica"/>
              </a:rPr>
              <a:t>response and </a:t>
            </a:r>
            <a:r>
              <a:rPr lang="en-US" sz="2300" dirty="0">
                <a:latin typeface="Helvetica"/>
                <a:cs typeface="Helvetica"/>
              </a:rPr>
              <a:t>an observing approach that gathers maximum information in the time available is essential. This implies </a:t>
            </a:r>
            <a:r>
              <a:rPr lang="en-US" sz="2300" dirty="0" smtClean="0">
                <a:latin typeface="Helvetica"/>
                <a:cs typeface="Helvetica"/>
              </a:rPr>
              <a:t>the need </a:t>
            </a:r>
            <a:r>
              <a:rPr lang="en-US" sz="2300" dirty="0">
                <a:latin typeface="Helvetica"/>
                <a:cs typeface="Helvetica"/>
              </a:rPr>
              <a:t>for maximum sensitivity combined with simultaneous, multicolour capability. </a:t>
            </a:r>
          </a:p>
        </p:txBody>
      </p:sp>
      <p:pic>
        <p:nvPicPr>
          <p:cNvPr id="5" name="Picture 4" descr="11038473_562614357557_3258992387142730317_n.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658600" y="12344400"/>
            <a:ext cx="4800600" cy="3200400"/>
          </a:xfrm>
          <a:prstGeom prst="rect">
            <a:avLst/>
          </a:prstGeom>
          <a:ln>
            <a:solidFill>
              <a:schemeClr val="tx1"/>
            </a:solidFill>
          </a:ln>
        </p:spPr>
      </p:pic>
      <p:pic>
        <p:nvPicPr>
          <p:cNvPr id="6" name="Picture 5" descr="15640183949_269bd8599f_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916400" y="12344400"/>
            <a:ext cx="4267200" cy="3200400"/>
          </a:xfrm>
          <a:prstGeom prst="rect">
            <a:avLst/>
          </a:prstGeom>
          <a:ln>
            <a:solidFill>
              <a:schemeClr val="tx1"/>
            </a:solidFill>
          </a:ln>
        </p:spPr>
      </p:pic>
      <p:sp>
        <p:nvSpPr>
          <p:cNvPr id="42" name="TextBox 56"/>
          <p:cNvSpPr txBox="1">
            <a:spLocks noChangeArrowheads="1"/>
          </p:cNvSpPr>
          <p:nvPr/>
        </p:nvSpPr>
        <p:spPr bwMode="auto">
          <a:xfrm>
            <a:off x="11658600" y="15773400"/>
            <a:ext cx="96012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l"/>
            <a:r>
              <a:rPr lang="en-US" sz="2100" dirty="0" smtClean="0">
                <a:latin typeface="Helvetica"/>
                <a:cs typeface="Helvetica"/>
              </a:rPr>
              <a:t>MOPTOP is designed for use with the 2 </a:t>
            </a:r>
            <a:r>
              <a:rPr lang="en-US" sz="2100" dirty="0" err="1" smtClean="0">
                <a:latin typeface="Helvetica"/>
                <a:cs typeface="Helvetica"/>
              </a:rPr>
              <a:t>metre</a:t>
            </a:r>
            <a:r>
              <a:rPr lang="en-US" sz="2100" dirty="0" smtClean="0">
                <a:latin typeface="Helvetica"/>
                <a:cs typeface="Helvetica"/>
              </a:rPr>
              <a:t> fully robotic and autonomous Liverpool Telescope, located on </a:t>
            </a:r>
            <a:r>
              <a:rPr lang="en-US" sz="2100" dirty="0" err="1" smtClean="0">
                <a:latin typeface="Helvetica"/>
                <a:cs typeface="Helvetica"/>
              </a:rPr>
              <a:t>Roque</a:t>
            </a:r>
            <a:r>
              <a:rPr lang="en-US" sz="2100" dirty="0" smtClean="0">
                <a:latin typeface="Helvetica"/>
                <a:cs typeface="Helvetica"/>
              </a:rPr>
              <a:t> de los </a:t>
            </a:r>
            <a:r>
              <a:rPr lang="en-US" sz="2100" dirty="0" err="1" smtClean="0">
                <a:latin typeface="Helvetica"/>
                <a:cs typeface="Helvetica"/>
              </a:rPr>
              <a:t>Muchachos</a:t>
            </a:r>
            <a:r>
              <a:rPr lang="en-US" sz="2100" dirty="0" smtClean="0">
                <a:latin typeface="Helvetica"/>
                <a:cs typeface="Helvetica"/>
              </a:rPr>
              <a:t>, La Palma, Canary Islands (Steele et al. 2004). </a:t>
            </a:r>
            <a:endParaRPr lang="en-US" sz="2100" dirty="0">
              <a:latin typeface="Helvetica"/>
              <a:cs typeface="Helvetica"/>
            </a:endParaRPr>
          </a:p>
        </p:txBody>
      </p:sp>
      <p:sp>
        <p:nvSpPr>
          <p:cNvPr id="43" name="Rectangle 10"/>
          <p:cNvSpPr>
            <a:spLocks noChangeArrowheads="1"/>
          </p:cNvSpPr>
          <p:nvPr/>
        </p:nvSpPr>
        <p:spPr bwMode="auto">
          <a:xfrm>
            <a:off x="27432000" y="29300959"/>
            <a:ext cx="5486400" cy="178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lstStyle/>
          <a:p>
            <a:pPr algn="l" defTabSz="4471726">
              <a:spcBef>
                <a:spcPct val="20000"/>
              </a:spcBef>
            </a:pPr>
            <a:r>
              <a:rPr lang="en-US" sz="2000" dirty="0" smtClean="0">
                <a:latin typeface="Helvetica"/>
                <a:cs typeface="Helvetica"/>
              </a:rPr>
              <a:t>Steele, I. A., et al., SPIE, 6269, (2006).</a:t>
            </a:r>
          </a:p>
          <a:p>
            <a:pPr algn="l" defTabSz="4471726">
              <a:spcBef>
                <a:spcPct val="20000"/>
              </a:spcBef>
            </a:pPr>
            <a:r>
              <a:rPr lang="en-US" sz="2000" dirty="0" smtClean="0">
                <a:latin typeface="Helvetica"/>
                <a:cs typeface="Helvetica"/>
              </a:rPr>
              <a:t>Steele, I. A. et al., SPIE, 7735 (2010).</a:t>
            </a:r>
          </a:p>
          <a:p>
            <a:pPr algn="l" defTabSz="4471726">
              <a:spcBef>
                <a:spcPct val="20000"/>
              </a:spcBef>
            </a:pPr>
            <a:r>
              <a:rPr lang="en-US" sz="2000" dirty="0" smtClean="0">
                <a:solidFill>
                  <a:schemeClr val="tx1"/>
                </a:solidFill>
                <a:latin typeface="Helvetica"/>
                <a:cs typeface="Helvetica"/>
              </a:rPr>
              <a:t>Jermak, H. E., et al, MNRAS, </a:t>
            </a:r>
            <a:r>
              <a:rPr lang="en-US" sz="2000" dirty="0" err="1" smtClean="0">
                <a:solidFill>
                  <a:schemeClr val="tx1"/>
                </a:solidFill>
                <a:latin typeface="Helvetica"/>
                <a:cs typeface="Helvetica"/>
              </a:rPr>
              <a:t>subm</a:t>
            </a:r>
            <a:r>
              <a:rPr lang="en-US" sz="2000" dirty="0" smtClean="0">
                <a:solidFill>
                  <a:schemeClr val="tx1"/>
                </a:solidFill>
                <a:latin typeface="Helvetica"/>
                <a:cs typeface="Helvetica"/>
              </a:rPr>
              <a:t>. (2016).</a:t>
            </a:r>
            <a:endParaRPr lang="en-US" sz="2000" dirty="0">
              <a:solidFill>
                <a:schemeClr val="tx1"/>
              </a:solidFill>
              <a:latin typeface="Helvetica"/>
              <a:cs typeface="Helvetica"/>
            </a:endParaRPr>
          </a:p>
        </p:txBody>
      </p:sp>
      <p:sp>
        <p:nvSpPr>
          <p:cNvPr id="45" name="Rectangle 27"/>
          <p:cNvSpPr>
            <a:spLocks noChangeArrowheads="1"/>
          </p:cNvSpPr>
          <p:nvPr/>
        </p:nvSpPr>
        <p:spPr bwMode="auto">
          <a:xfrm>
            <a:off x="22174200" y="31775400"/>
            <a:ext cx="15087600" cy="172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379" tIns="93189" rIns="186379" bIns="93189" anchor="ctr"/>
          <a:lstStyle/>
          <a:p>
            <a:pPr algn="l" defTabSz="4471726"/>
            <a:r>
              <a:rPr lang="en-US" sz="7000" b="1" i="1" dirty="0" err="1" smtClean="0">
                <a:solidFill>
                  <a:srgbClr val="000090"/>
                </a:solidFill>
                <a:latin typeface="Helvetica" charset="0"/>
                <a:cs typeface="Helvetica" charset="0"/>
              </a:rPr>
              <a:t>telescope.livjm.ac.uk</a:t>
            </a:r>
            <a:endParaRPr lang="en-US" sz="7000" b="1" i="1" dirty="0">
              <a:solidFill>
                <a:srgbClr val="000090"/>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SPIE-logo-cmy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687" y="2236573"/>
            <a:ext cx="2669059" cy="761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LT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03600" y="457200"/>
            <a:ext cx="3886200" cy="3886200"/>
          </a:xfrm>
          <a:prstGeom prst="rect">
            <a:avLst/>
          </a:prstGeom>
        </p:spPr>
      </p:pic>
      <p:sp>
        <p:nvSpPr>
          <p:cNvPr id="10" name="Rectangle 9"/>
          <p:cNvSpPr/>
          <p:nvPr/>
        </p:nvSpPr>
        <p:spPr>
          <a:xfrm>
            <a:off x="8229600" y="-11198983"/>
            <a:ext cx="16459200" cy="4154983"/>
          </a:xfrm>
          <a:prstGeom prst="rect">
            <a:avLst/>
          </a:prstGeom>
        </p:spPr>
        <p:txBody>
          <a:bodyPr>
            <a:spAutoFit/>
          </a:bodyPr>
          <a:lstStyle/>
          <a:p>
            <a:pPr algn="l"/>
            <a:r>
              <a:rPr lang="en-US" sz="2200" dirty="0">
                <a:latin typeface="Helvetica"/>
                <a:cs typeface="Helvetica"/>
              </a:rPr>
              <a:t> The following requirements have been identified for MOPTOP:</a:t>
            </a:r>
          </a:p>
          <a:p>
            <a:pPr algn="l"/>
            <a:r>
              <a:rPr lang="en-US" sz="2200" dirty="0">
                <a:latin typeface="Helvetica"/>
                <a:cs typeface="Helvetica"/>
              </a:rPr>
              <a:t>•  Maximum sensitivity, so the polarimetric accuracy obtained is defined only by     the photon counting (Poisson) statistics of the light incident on the telescope.</a:t>
            </a:r>
          </a:p>
          <a:p>
            <a:pPr algn="l"/>
            <a:r>
              <a:rPr lang="en-US" sz="2200" dirty="0">
                <a:latin typeface="Helvetica"/>
                <a:cs typeface="Helvetica"/>
              </a:rPr>
              <a:t>•  Very low systematic errors (&lt; 0.1%) allowing measurement of low polarisation.</a:t>
            </a:r>
          </a:p>
          <a:p>
            <a:pPr algn="l"/>
            <a:r>
              <a:rPr lang="en-US" sz="2200" dirty="0">
                <a:latin typeface="Helvetica"/>
                <a:cs typeface="Helvetica"/>
              </a:rPr>
              <a:t>•  Ability to measure a rapidly (~10 seconds) variable or fading source.</a:t>
            </a:r>
          </a:p>
          <a:p>
            <a:pPr algn="l"/>
            <a:r>
              <a:rPr lang="en-US" sz="2200" dirty="0">
                <a:latin typeface="Helvetica"/>
                <a:cs typeface="Helvetica"/>
              </a:rPr>
              <a:t>•  Ability to measure all sources in the field of view without prior identification.</a:t>
            </a:r>
          </a:p>
          <a:p>
            <a:pPr algn="l"/>
            <a:r>
              <a:rPr lang="en-US" sz="2200" dirty="0">
                <a:latin typeface="Helvetica"/>
                <a:cs typeface="Helvetica"/>
              </a:rPr>
              <a:t>•  Ability to measure sources over the widest possible dynamic range of photon counts and without prior knowledge of the source brightness.</a:t>
            </a:r>
          </a:p>
          <a:p>
            <a:pPr algn="l"/>
            <a:r>
              <a:rPr lang="en-US" sz="2200" dirty="0">
                <a:latin typeface="Helvetica"/>
                <a:cs typeface="Helvetica"/>
              </a:rPr>
              <a:t>•  Ability to measure polarisation over different wavelength ranges simultaneously.</a:t>
            </a:r>
          </a:p>
          <a:p>
            <a:pPr algn="l"/>
            <a:r>
              <a:rPr lang="en-US" sz="2200" dirty="0">
                <a:latin typeface="Helvetica"/>
                <a:cs typeface="Helvetica"/>
              </a:rPr>
              <a:t>•  Be available to respond to transient events and other targets of opportunity.</a:t>
            </a:r>
          </a:p>
          <a:p>
            <a:pPr algn="l"/>
            <a:r>
              <a:rPr lang="en-US" sz="2200" dirty="0">
                <a:latin typeface="Helvetica"/>
                <a:cs typeface="Helvetica"/>
              </a:rPr>
              <a:t>•  The widest possible field of view (as limited by the telescope optics).</a:t>
            </a:r>
          </a:p>
          <a:p>
            <a:pPr algn="l"/>
            <a:r>
              <a:rPr lang="en-US" sz="2200" dirty="0">
                <a:latin typeface="Helvetica"/>
                <a:cs typeface="Helvetica"/>
              </a:rPr>
              <a:t>•  The best possible spatial resolution (as limited by atmospheric effects).</a:t>
            </a:r>
            <a:endParaRPr lang="en-US" sz="2200" dirty="0">
              <a:latin typeface="Helvetica"/>
              <a:cs typeface="Helvetica"/>
            </a:endParaRPr>
          </a:p>
        </p:txBody>
      </p:sp>
    </p:spTree>
    <p:extLst>
      <p:ext uri="{BB962C8B-B14F-4D97-AF65-F5344CB8AC3E}">
        <p14:creationId xmlns:p14="http://schemas.microsoft.com/office/powerpoint/2010/main" val="19665108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4422</TotalTime>
  <Words>1411</Words>
  <Application>Microsoft Macintosh PowerPoint</Application>
  <PresentationFormat>Custom</PresentationFormat>
  <Paragraphs>59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SciFor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Helen Jermak</cp:lastModifiedBy>
  <cp:revision>285</cp:revision>
  <cp:lastPrinted>2016-06-09T14:26:09Z</cp:lastPrinted>
  <dcterms:created xsi:type="dcterms:W3CDTF">2003-12-17T18:44:28Z</dcterms:created>
  <dcterms:modified xsi:type="dcterms:W3CDTF">2016-06-17T09:22:44Z</dcterms:modified>
</cp:coreProperties>
</file>