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4"/>
  </p:notesMasterIdLst>
  <p:sldIdLst>
    <p:sldId id="356" r:id="rId2"/>
    <p:sldId id="368" r:id="rId3"/>
    <p:sldId id="367" r:id="rId4"/>
    <p:sldId id="414" r:id="rId5"/>
    <p:sldId id="478" r:id="rId6"/>
    <p:sldId id="477" r:id="rId7"/>
    <p:sldId id="387" r:id="rId8"/>
    <p:sldId id="386" r:id="rId9"/>
    <p:sldId id="463" r:id="rId10"/>
    <p:sldId id="385" r:id="rId11"/>
    <p:sldId id="389" r:id="rId12"/>
    <p:sldId id="450" r:id="rId13"/>
    <p:sldId id="448" r:id="rId14"/>
    <p:sldId id="391" r:id="rId15"/>
    <p:sldId id="392" r:id="rId16"/>
    <p:sldId id="427" r:id="rId17"/>
    <p:sldId id="400" r:id="rId18"/>
    <p:sldId id="426" r:id="rId19"/>
    <p:sldId id="456" r:id="rId20"/>
    <p:sldId id="402" r:id="rId21"/>
    <p:sldId id="412" r:id="rId22"/>
    <p:sldId id="461" r:id="rId23"/>
    <p:sldId id="465" r:id="rId24"/>
    <p:sldId id="466" r:id="rId25"/>
    <p:sldId id="479" r:id="rId26"/>
    <p:sldId id="452" r:id="rId27"/>
    <p:sldId id="467" r:id="rId28"/>
    <p:sldId id="469" r:id="rId29"/>
    <p:sldId id="470" r:id="rId30"/>
    <p:sldId id="471" r:id="rId31"/>
    <p:sldId id="473" r:id="rId32"/>
    <p:sldId id="287" r:id="rId33"/>
  </p:sldIdLst>
  <p:sldSz cx="9144000" cy="6858000" type="screen4x3"/>
  <p:notesSz cx="6858000" cy="9144000"/>
  <p:defaultTextStyle>
    <a:defPPr>
      <a:defRPr lang="en-GB"/>
    </a:defPPr>
    <a:lvl1pPr algn="l" defTabSz="457200" rtl="0" fontAlgn="base">
      <a:lnSpc>
        <a:spcPct val="93000"/>
      </a:lnSpc>
      <a:spcBef>
        <a:spcPct val="0"/>
      </a:spcBef>
      <a:spcAft>
        <a:spcPct val="0"/>
      </a:spcAft>
      <a:buClr>
        <a:srgbClr val="FFFFFF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defTabSz="457200" rtl="0" fontAlgn="base">
      <a:lnSpc>
        <a:spcPct val="93000"/>
      </a:lnSpc>
      <a:spcBef>
        <a:spcPct val="0"/>
      </a:spcBef>
      <a:spcAft>
        <a:spcPct val="0"/>
      </a:spcAft>
      <a:buClr>
        <a:srgbClr val="FFFFFF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defTabSz="457200" rtl="0" fontAlgn="base">
      <a:lnSpc>
        <a:spcPct val="93000"/>
      </a:lnSpc>
      <a:spcBef>
        <a:spcPct val="0"/>
      </a:spcBef>
      <a:spcAft>
        <a:spcPct val="0"/>
      </a:spcAft>
      <a:buClr>
        <a:srgbClr val="FFFFFF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defTabSz="457200" rtl="0" fontAlgn="base">
      <a:lnSpc>
        <a:spcPct val="93000"/>
      </a:lnSpc>
      <a:spcBef>
        <a:spcPct val="0"/>
      </a:spcBef>
      <a:spcAft>
        <a:spcPct val="0"/>
      </a:spcAft>
      <a:buClr>
        <a:srgbClr val="FFFFFF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defTabSz="457200" rtl="0" fontAlgn="base">
      <a:lnSpc>
        <a:spcPct val="93000"/>
      </a:lnSpc>
      <a:spcBef>
        <a:spcPct val="0"/>
      </a:spcBef>
      <a:spcAft>
        <a:spcPct val="0"/>
      </a:spcAft>
      <a:buClr>
        <a:srgbClr val="FFFFFF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0FB91"/>
    <a:srgbClr val="73F646"/>
    <a:srgbClr val="C8CCAB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1489" autoAdjust="0"/>
  </p:normalViewPr>
  <p:slideViewPr>
    <p:cSldViewPr snapToGrid="0" snapToObjects="1">
      <p:cViewPr>
        <p:scale>
          <a:sx n="72" d="100"/>
          <a:sy n="72" d="100"/>
        </p:scale>
        <p:origin x="-1064" y="-32"/>
      </p:cViewPr>
      <p:guideLst>
        <p:guide orient="horz" pos="1977"/>
        <p:guide pos="3739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16960"/>
    </p:cViewPr>
  </p:sorterViewPr>
  <p:notesViewPr>
    <p:cSldViewPr snapToGrid="0" snapToObjects="1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DejaVu LGC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DejaVu LGC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DejaVu LGC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DejaVu LGC Sans" charset="0"/>
              </a:defRPr>
            </a:lvl1pPr>
          </a:lstStyle>
          <a:p>
            <a:pPr>
              <a:defRPr/>
            </a:pPr>
            <a:fld id="{F37F9D68-CE1E-BD4C-847C-A231D6CDCB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4308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61A4F94-C161-DE45-BEE4-7A60E0A18C8E}" type="slidenum">
              <a:rPr lang="en-GB" sz="1200">
                <a:solidFill>
                  <a:srgbClr val="000000"/>
                </a:solidFill>
              </a:rPr>
              <a:pPr eaLnBrk="1" hangingPunct="1"/>
              <a:t>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8436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Accelerator Cost (to 30% accuracy) ≈  $2B x [(Length/10km)^1/2 + 5×(Energy/</a:t>
            </a:r>
            <a:r>
              <a:rPr lang="en-US" dirty="0" err="1">
                <a:ea typeface="ＭＳ Ｐゴシック" charset="0"/>
                <a:cs typeface="ＭＳ Ｐゴシック" charset="0"/>
              </a:rPr>
              <a:t>TeV</a:t>
            </a:r>
            <a:r>
              <a:rPr lang="en-US" dirty="0">
                <a:ea typeface="ＭＳ Ｐゴシック" charset="0"/>
                <a:cs typeface="ＭＳ Ｐゴシック" charset="0"/>
              </a:rPr>
              <a:t>)^1/2 + (Power/100MW)^1/2] ;  from 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Shiltsev</a:t>
            </a:r>
            <a:r>
              <a:rPr lang="en-US" dirty="0">
                <a:ea typeface="ＭＳ Ｐゴシック" charset="0"/>
                <a:cs typeface="ＭＳ Ｐゴシック" charset="0"/>
              </a:rPr>
              <a:t>, JINST, 9, T07002 (2014); LHC cost $9B. The highest energy cosmic ray detected is ~10^12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GeV</a:t>
            </a:r>
            <a:r>
              <a:rPr lang="en-US" dirty="0">
                <a:ea typeface="ＭＳ Ｐゴシック" charset="0"/>
                <a:cs typeface="ＭＳ Ｐゴシック" charset="0"/>
              </a:rPr>
              <a:t>, which is 10^3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TeV</a:t>
            </a: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CoM</a:t>
            </a:r>
            <a:r>
              <a:rPr lang="en-US" dirty="0">
                <a:ea typeface="ＭＳ Ｐゴシック" charset="0"/>
                <a:cs typeface="ＭＳ Ｐゴシック" charset="0"/>
              </a:rPr>
              <a:t> energy for colliding with protons in the atmosphere. The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CoM</a:t>
            </a:r>
            <a:r>
              <a:rPr lang="en-US" dirty="0">
                <a:ea typeface="ＭＳ Ｐゴシック" charset="0"/>
                <a:cs typeface="ＭＳ Ｐゴシック" charset="0"/>
              </a:rPr>
              <a:t> energy for LHC is ~12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TeV</a:t>
            </a:r>
            <a:r>
              <a:rPr lang="en-US" dirty="0">
                <a:ea typeface="ＭＳ Ｐゴシック" charset="0"/>
                <a:cs typeface="ＭＳ Ｐゴシック" charset="0"/>
              </a:rPr>
              <a:t>. So cosmic rays are 100 times more energetic than LHC for exploring high energy collisions; however cosmic ray flux is much lower than LHC beam luminosity of 2x10^33 particles/cm^2/s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 The circumference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of LHC is 27 km. 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We assume a uniform spatial distribution of dust </a:t>
            </a:r>
            <a:r>
              <a:rPr lang="en-US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grains with </a:t>
            </a:r>
            <a:r>
              <a:rPr lang="en-US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number density </a:t>
            </a:r>
            <a:r>
              <a:rPr lang="en-US" sz="1200" b="0" i="1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n</a:t>
            </a:r>
            <a:r>
              <a:rPr lang="en-US" sz="1200" b="0" i="0" u="none" strike="noStrike" kern="1200" baseline="-25000" dirty="0" err="1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d</a:t>
            </a:r>
            <a:r>
              <a:rPr lang="en-US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, spanning from inner radius </a:t>
            </a:r>
            <a:r>
              <a:rPr lang="en-US" sz="1200" b="0" i="1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R</a:t>
            </a:r>
            <a:r>
              <a:rPr lang="en-US" sz="1200" b="0" i="1" u="none" strike="noStrike" kern="1200" baseline="-25000" dirty="0" err="1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in</a:t>
            </a:r>
            <a:r>
              <a:rPr lang="en-US" sz="1200" b="0" i="1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to outer radius </a:t>
            </a:r>
            <a:r>
              <a:rPr lang="en-US" sz="1200" b="0" i="1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R</a:t>
            </a:r>
            <a:r>
              <a:rPr lang="en-US" sz="1200" b="0" i="0" u="none" strike="noStrike" kern="1200" baseline="-250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out</a:t>
            </a:r>
            <a:r>
              <a:rPr lang="en-US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;  R</a:t>
            </a:r>
            <a:r>
              <a:rPr lang="en-US" sz="1200" b="0" i="0" u="none" strike="noStrike" kern="1200" baseline="-250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out</a:t>
            </a:r>
            <a:r>
              <a:rPr lang="en-US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 is taken to be  </a:t>
            </a:r>
            <a:r>
              <a:rPr lang="en-US" sz="1200" b="0" i="0" u="none" strike="noStrike" kern="1200" baseline="0" dirty="0" err="1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R</a:t>
            </a:r>
            <a:r>
              <a:rPr lang="en-US" sz="1200" b="0" i="0" u="none" strike="noStrike" kern="1200" baseline="-25000" dirty="0" err="1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in</a:t>
            </a:r>
            <a:r>
              <a:rPr lang="en-US" sz="1200" b="0" i="0" u="none" strike="noStrike" kern="1200" baseline="-2500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b="0" i="0" u="none" strike="noStrike" kern="1200" baseline="0" dirty="0" smtClean="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+ 1 pc.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37F9D68-CE1E-BD4C-847C-A231D6CDCBFB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537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/>
        </p:spPr>
      </p:sp>
      <p:sp>
        <p:nvSpPr>
          <p:cNvPr id="54274" name="灯片编号占位符 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0CFC057-8D8D-274A-BF7A-BD99EE7EF45E}" type="slidenum">
              <a:rPr lang="zh-CN" altLang="en-US">
                <a:latin typeface="Calibri" charset="0"/>
              </a:rPr>
              <a:pPr/>
              <a:t>30</a:t>
            </a:fld>
            <a:endParaRPr lang="zh-CN" altLang="en-US" sz="1200">
              <a:latin typeface="Calibri" charset="0"/>
            </a:endParaRPr>
          </a:p>
        </p:txBody>
      </p:sp>
      <p:sp>
        <p:nvSpPr>
          <p:cNvPr id="54275" name="文本占位符 3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 smtClean="0">
                <a:ea typeface="宋体" charset="0"/>
              </a:rPr>
              <a:t>From</a:t>
            </a:r>
            <a:r>
              <a:rPr lang="en-US" altLang="zh-CN" b="1" baseline="0" dirty="0" smtClean="0">
                <a:ea typeface="宋体" charset="0"/>
              </a:rPr>
              <a:t> van </a:t>
            </a:r>
            <a:r>
              <a:rPr lang="en-US" altLang="zh-CN" b="1" baseline="0" dirty="0" err="1" smtClean="0">
                <a:ea typeface="宋体" charset="0"/>
              </a:rPr>
              <a:t>Velzen</a:t>
            </a:r>
            <a:r>
              <a:rPr lang="en-US" altLang="zh-CN" b="1" baseline="0" dirty="0" smtClean="0">
                <a:ea typeface="宋体" charset="0"/>
              </a:rPr>
              <a:t> (Fig. 5 caption):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宋体" charset="0"/>
              </a:rPr>
              <a:t>Difference flux light curves of optical and IR emission TDFs. The circles show the optical observations of the flare; the dashed line that runs through these points is the light curve of the well-sampled tidal flare PS1-10jh. The baseline-subtracted IR data from WISE is shown by the square symbols; 1σ upper limits are indicated by arrows. Our best-fit model for the IR emission, obtained by reprocessing the tidal flare light in a shell of hot dust (T = 1850 K), is shown by the solid lines.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宋体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宋体" charset="0"/>
              </a:rPr>
              <a:t>From Jiang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宋体" charset="0"/>
              </a:rPr>
              <a:t> et al. (2016)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宋体" charset="0"/>
              </a:rPr>
              <a:t>FIG. 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宋体" charset="0"/>
              </a:rPr>
              <a:t>.— The broadband SED of ASASSN-14li at E1 (MJD≈57019) (see Figure 1). The X-ray, UV and optical data is adapted from Fig. 1 of Miller et al. (2015), the radio data is drawn from Table S1 of van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宋体" charset="0"/>
              </a:rPr>
              <a:t>Velzen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宋体" charset="0"/>
              </a:rPr>
              <a:t> et al. (2016) and Table 1 of Alexander et al. (2016). The infrared data is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宋体" charset="0"/>
              </a:rPr>
              <a:t>coverted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宋体" charset="0"/>
              </a:rPr>
              <a:t> from our measurement. The blue dashed line and red dot-dashed line is the two-blackbody fitting to the UV-optical-infrared data, which have been already subtracted the host emission before the TDE. 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ADC8FB2-DED9-C245-B922-289758CF49D0}" type="slidenum">
              <a:rPr lang="en-GB" sz="1200">
                <a:solidFill>
                  <a:srgbClr val="000000"/>
                </a:solidFill>
              </a:rPr>
              <a:pPr eaLnBrk="1" hangingPunct="1"/>
              <a:t>32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8601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  <a:buClr>
                <a:srgbClr val="000000"/>
              </a:buClr>
            </a:pPr>
            <a:fld id="{8F78D8F1-4913-C34E-8606-5F4D686E222E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  <a:buClr>
                  <a:srgbClr val="000000"/>
                </a:buClr>
              </a:pPr>
              <a:t>32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86020" name="Text Box 2"/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000000"/>
              </a:buClr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6021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000000"/>
              </a:buClr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6022" name="Text Box 4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  <a:buClr>
                <a:srgbClr val="000000"/>
              </a:buClr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6023" name="Text Box 5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6024" name="Text Box 6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24325"/>
          </a:xfrm>
          <a:solidFill>
            <a:srgbClr val="FFFFFF"/>
          </a:solidFill>
          <a:ln w="9360">
            <a:solidFill>
              <a:srgbClr val="000000"/>
            </a:solidFill>
            <a:miter lim="800000"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Super-massive BHs probably gain ~10</a:t>
            </a:r>
            <a:r>
              <a:rPr lang="en-US" baseline="30000">
                <a:ea typeface="ＭＳ Ｐゴシック" charset="0"/>
                <a:cs typeface="ＭＳ Ｐゴシック" charset="0"/>
              </a:rPr>
              <a:t>6</a:t>
            </a:r>
            <a:r>
              <a:rPr lang="en-US">
                <a:ea typeface="ＭＳ Ｐゴシック" charset="0"/>
                <a:cs typeface="ＭＳ Ｐゴシック" charset="0"/>
              </a:rPr>
              <a:t> M</a:t>
            </a:r>
            <a:r>
              <a:rPr lang="en-US" baseline="-25000">
                <a:ea typeface="ＭＳ Ｐゴシック" charset="0"/>
                <a:cs typeface="ＭＳ Ｐゴシック" charset="0"/>
              </a:rPr>
              <a:t>sun</a:t>
            </a:r>
            <a:r>
              <a:rPr lang="en-US">
                <a:ea typeface="ＭＳ Ｐゴシック" charset="0"/>
                <a:cs typeface="ＭＳ Ｐゴシック" charset="0"/>
              </a:rPr>
              <a:t> by capturing stars over the Hubble time --- which is a few percent of their mass; a minor (but important) contribution to their total mass.</a:t>
            </a: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78717D9-C775-8D46-8DED-708B08DB0B6F}" type="slidenum">
              <a:rPr lang="en-GB" sz="1200">
                <a:solidFill>
                  <a:srgbClr val="000000"/>
                </a:solidFill>
                <a:cs typeface="DejaVu LGC Sans" charset="0"/>
              </a:rPr>
              <a:pPr eaLnBrk="1" hangingPunct="1"/>
              <a:t>3</a:t>
            </a:fld>
            <a:endParaRPr lang="en-GB" sz="1200">
              <a:solidFill>
                <a:srgbClr val="000000"/>
              </a:solidFill>
              <a:cs typeface="DejaVu LGC San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Only say that mm photons are produced by the synchrotron process when</a:t>
            </a:r>
            <a:r>
              <a:rPr lang="en-US" b="1" baseline="0" dirty="0" smtClean="0"/>
              <a:t> the jet runs into the medium in the vicinity of the BH.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37F9D68-CE1E-BD4C-847C-A231D6CDCBFB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574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only thing to say for</a:t>
            </a:r>
            <a:r>
              <a:rPr lang="en-US" baseline="0" dirty="0" smtClean="0"/>
              <a:t> this slide is that </a:t>
            </a:r>
            <a:r>
              <a:rPr lang="en-US" baseline="0" dirty="0" smtClean="0">
                <a:sym typeface="Wingdings"/>
              </a:rPr>
              <a:t>   electrons can be continuously accelerated in </a:t>
            </a:r>
            <a:r>
              <a:rPr lang="en-US" baseline="0" dirty="0" err="1" smtClean="0">
                <a:sym typeface="Wingdings"/>
              </a:rPr>
              <a:t>Poynting</a:t>
            </a:r>
            <a:r>
              <a:rPr lang="en-US" baseline="0" dirty="0" smtClean="0">
                <a:sym typeface="Wingdings"/>
              </a:rPr>
              <a:t> jet  BUT NOT in a baryonic jet.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37F9D68-CE1E-BD4C-847C-A231D6CDCBFB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973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800" b="1">
                <a:ea typeface="ＭＳ Ｐゴシック" charset="0"/>
                <a:cs typeface="ＭＳ Ｐゴシック" charset="0"/>
              </a:rPr>
              <a:t>Skip this slide if running out of time --- or at best make the point that the entire distance-gamma_e parameter space is ruled out. 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8ECEEC8-5F64-A045-9A87-4670F6186CF7}" type="slidenum">
              <a:rPr lang="en-GB" sz="1200">
                <a:solidFill>
                  <a:srgbClr val="000000"/>
                </a:solidFill>
                <a:cs typeface="DejaVu LGC Sans" charset="0"/>
              </a:rPr>
              <a:pPr eaLnBrk="1" hangingPunct="1"/>
              <a:t>16</a:t>
            </a:fld>
            <a:endParaRPr lang="en-GB" sz="1200">
              <a:solidFill>
                <a:srgbClr val="000000"/>
              </a:solidFill>
              <a:cs typeface="DejaVu LGC San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Synchrotron</a:t>
            </a:r>
            <a:r>
              <a:rPr lang="en-US" baseline="0" dirty="0" smtClean="0"/>
              <a:t> photons (or seed photons) have energy of a few </a:t>
            </a:r>
            <a:r>
              <a:rPr lang="en-US" baseline="0" dirty="0" err="1" smtClean="0"/>
              <a:t>eV</a:t>
            </a:r>
            <a:r>
              <a:rPr lang="en-US" baseline="0" dirty="0" smtClean="0"/>
              <a:t> which are then boosted by scattering off of electrons to </a:t>
            </a:r>
            <a:r>
              <a:rPr lang="en-US" baseline="0" dirty="0" err="1" smtClean="0"/>
              <a:t>keV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37F9D68-CE1E-BD4C-847C-A231D6CDCBFB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540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Synchrotron</a:t>
            </a:r>
            <a:r>
              <a:rPr lang="en-US" baseline="0" dirty="0" smtClean="0"/>
              <a:t> photons (or seed photons) have energy of a few </a:t>
            </a:r>
            <a:r>
              <a:rPr lang="en-US" baseline="0" dirty="0" err="1" smtClean="0"/>
              <a:t>eV</a:t>
            </a:r>
            <a:r>
              <a:rPr lang="en-US" baseline="0" dirty="0" smtClean="0"/>
              <a:t> which are then boosted by scattering off of electrons to </a:t>
            </a:r>
            <a:r>
              <a:rPr lang="en-US" baseline="0" dirty="0" err="1" smtClean="0"/>
              <a:t>keV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37F9D68-CE1E-BD4C-847C-A231D6CDCBFB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540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ln/>
        </p:spPr>
      </p:sp>
      <p:sp>
        <p:nvSpPr>
          <p:cNvPr id="46082" name="灯片编号占位符 2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20467C2-6BAC-2744-B5A8-175833F868FE}" type="slidenum">
              <a:rPr lang="zh-CN" altLang="en-US">
                <a:latin typeface="Calibri" charset="0"/>
              </a:rPr>
              <a:pPr/>
              <a:t>27</a:t>
            </a:fld>
            <a:endParaRPr lang="zh-CN" altLang="en-US" sz="1200">
              <a:latin typeface="Calibri" charset="0"/>
            </a:endParaRPr>
          </a:p>
        </p:txBody>
      </p:sp>
      <p:sp>
        <p:nvSpPr>
          <p:cNvPr id="46083" name="文本占位符 3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en-US" altLang="zh-CN" dirty="0">
                <a:ea typeface="宋体" charset="0"/>
              </a:rPr>
              <a:t>If the galactic center is </a:t>
            </a:r>
            <a:r>
              <a:rPr lang="en-US" altLang="zh-CN" dirty="0" smtClean="0">
                <a:ea typeface="宋体" charset="0"/>
              </a:rPr>
              <a:t>dusty then the dust extinction opacity will</a:t>
            </a:r>
            <a:r>
              <a:rPr lang="en-US" altLang="zh-CN" baseline="0" dirty="0" smtClean="0">
                <a:ea typeface="宋体" charset="0"/>
              </a:rPr>
              <a:t> prevent H, H</a:t>
            </a:r>
            <a:r>
              <a:rPr lang="en-US" altLang="zh-CN" baseline="-25000" dirty="0" smtClean="0">
                <a:ea typeface="宋体" charset="0"/>
              </a:rPr>
              <a:t>2</a:t>
            </a:r>
            <a:r>
              <a:rPr lang="en-US" altLang="zh-CN" baseline="0" dirty="0" smtClean="0">
                <a:ea typeface="宋体" charset="0"/>
              </a:rPr>
              <a:t> and He ionization at radius &gt; 1 pc, and the bulk of the UV radiation from the TDE will be processes by dust and re-emitted in IR </a:t>
            </a:r>
            <a:endParaRPr lang="en-US" altLang="zh-CN" dirty="0">
              <a:ea typeface="宋体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 err="1" smtClean="0"/>
              <a:t>R</a:t>
            </a:r>
            <a:r>
              <a:rPr lang="en-US" baseline="-25000" dirty="0" err="1" smtClean="0"/>
              <a:t>sub</a:t>
            </a:r>
            <a:r>
              <a:rPr lang="en-US" baseline="-25000" dirty="0" smtClean="0"/>
              <a:t> </a:t>
            </a:r>
            <a:r>
              <a:rPr lang="en-US" baseline="0" dirty="0" smtClean="0"/>
              <a:t>is the radius out to which dust is sublimated.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D957B6-4310-C04D-AAFB-61FDD1EBC226}" type="slidenum">
              <a:rPr lang="zh-CN" altLang="en-US" smtClean="0"/>
              <a:pPr/>
              <a:t>28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510566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C7CB0-9547-F948-A2B4-D68601F48F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366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DD8DA-7ABD-4044-ABC0-7E67AFCBE2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147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1350" y="609600"/>
            <a:ext cx="1949450" cy="6627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5950" cy="6627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72442-2B0B-EC49-9E08-A4C09E1346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485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0813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08412" cy="52911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30800" y="1946275"/>
            <a:ext cx="3810000" cy="5291138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B1B2-8C10-5544-9A64-07C6AC5F4F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634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0813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69988" y="1946275"/>
            <a:ext cx="7770812" cy="5291138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4A437-BCE0-4B47-A543-C4A9699AA2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495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43000" y="609600"/>
            <a:ext cx="7770813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69988" y="1946275"/>
            <a:ext cx="3808412" cy="2568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30800" y="1946275"/>
            <a:ext cx="3810000" cy="2568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69988" y="4667250"/>
            <a:ext cx="3808412" cy="2570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30800" y="4667250"/>
            <a:ext cx="3810000" cy="2570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C9482-FAD0-F147-BA1F-664B08736E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5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4D061-9B83-8644-890C-0DA700E136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63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82C2A-0EAA-E549-A35C-391AD0A527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998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08412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0800" y="1946275"/>
            <a:ext cx="3810000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8857D-9877-0D4F-88FF-B4FCCA11E6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705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585A0-C571-DF49-8AC7-4ACD9AF12A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8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CF380-1ADF-A845-8C35-1711D128E8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80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717A6-1FB2-4843-B325-586F30EA3C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3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37712-4998-4A42-9C6E-AB5BD7835D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10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4ACF6-6685-6645-BFE8-275198E8E2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003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333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0"/>
            <a:ext cx="1084263" cy="6853238"/>
            <a:chOff x="0" y="0"/>
            <a:chExt cx="683" cy="4317"/>
          </a:xfrm>
        </p:grpSpPr>
        <p:sp>
          <p:nvSpPr>
            <p:cNvPr id="103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rgbClr val="3333FF"/>
                </a:gs>
                <a:gs pos="50000">
                  <a:srgbClr val="000000"/>
                </a:gs>
                <a:gs pos="100000">
                  <a:srgbClr val="3333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3" name="Group 3"/>
            <p:cNvGrpSpPr>
              <a:grpSpLocks/>
            </p:cNvGrpSpPr>
            <p:nvPr/>
          </p:nvGrpSpPr>
          <p:grpSpPr bwMode="auto">
            <a:xfrm>
              <a:off x="48" y="102"/>
              <a:ext cx="95" cy="4127"/>
              <a:chOff x="48" y="102"/>
              <a:chExt cx="95" cy="4127"/>
            </a:xfrm>
          </p:grpSpPr>
          <p:sp>
            <p:nvSpPr>
              <p:cNvPr id="1034" name="Rectangle 4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Rectangle 6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Rectangle 7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Rectangle 8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Rectangle 9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Rectangle 10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Rectangle 11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Rectangle 12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Rectangle 13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Rectangle 14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Rectangle 15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Rectangle 16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Rectangle 17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Rectangle 18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Rectangle 19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Rectangle 20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Rectangle 21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2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3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" name="Rectangle 24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" name="Rectangle 25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6" name="Rectangle 26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" name="Rectangle 27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" name="Rectangle 28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" name="Rectangle 29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" name="Rectangle 30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" name="Rectangle 31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Rectangle 32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rgbClr val="3333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7" name="Rectangle 33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58" name="Rectangle 34"/>
          <p:cNvSpPr>
            <a:spLocks noGrp="1" noChangeArrowheads="1"/>
          </p:cNvSpPr>
          <p:nvPr>
            <p:ph type="dt"/>
          </p:nvPr>
        </p:nvSpPr>
        <p:spPr bwMode="auto">
          <a:xfrm>
            <a:off x="11430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defRPr sz="1400">
                <a:solidFill>
                  <a:srgbClr val="FFFFFF"/>
                </a:solidFill>
                <a:cs typeface="DejaVu LGC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9" name="Rectangle 35"/>
          <p:cNvSpPr>
            <a:spLocks noGrp="1" noChangeArrowheads="1"/>
          </p:cNvSpPr>
          <p:nvPr>
            <p:ph type="ftr"/>
          </p:nvPr>
        </p:nvSpPr>
        <p:spPr bwMode="auto">
          <a:xfrm>
            <a:off x="3581400" y="62484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Clr>
                <a:srgbClr val="000000"/>
              </a:buClr>
              <a:defRPr sz="1400">
                <a:solidFill>
                  <a:srgbClr val="FFFFFF"/>
                </a:solidFill>
                <a:cs typeface="DejaVu LGC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0" name="Rectangle 36"/>
          <p:cNvSpPr>
            <a:spLocks noGrp="1" noChangeArrowheads="1"/>
          </p:cNvSpPr>
          <p:nvPr>
            <p:ph type="sldNum"/>
          </p:nvPr>
        </p:nvSpPr>
        <p:spPr bwMode="auto">
          <a:xfrm>
            <a:off x="70104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defRPr sz="1400">
                <a:solidFill>
                  <a:srgbClr val="FFFFFF"/>
                </a:solidFill>
                <a:cs typeface="DejaVu LGC Sans" charset="0"/>
              </a:defRPr>
            </a:lvl1pPr>
          </a:lstStyle>
          <a:p>
            <a:pPr>
              <a:defRPr/>
            </a:pPr>
            <a:fld id="{27932D4B-9FF9-E84F-976B-C1588446C2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61" name="Rectangle 3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0812" cy="5291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charset="0"/>
        <a:defRPr sz="4400">
          <a:solidFill>
            <a:srgbClr val="00FFFF"/>
          </a:solidFill>
          <a:latin typeface="+mj-lt"/>
          <a:ea typeface="ＭＳ Ｐゴシック" charset="0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charset="0"/>
        <a:defRPr sz="4400">
          <a:solidFill>
            <a:srgbClr val="00FFFF"/>
          </a:solidFill>
          <a:latin typeface="Times New Roman" charset="0"/>
          <a:ea typeface="ＭＳ Ｐゴシック" charset="0"/>
          <a:cs typeface="DejaVu LGC Sans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charset="0"/>
        <a:defRPr sz="4400">
          <a:solidFill>
            <a:srgbClr val="00FFFF"/>
          </a:solidFill>
          <a:latin typeface="Times New Roman" charset="0"/>
          <a:ea typeface="ＭＳ Ｐゴシック" charset="0"/>
          <a:cs typeface="DejaVu LGC Sans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charset="0"/>
        <a:defRPr sz="4400">
          <a:solidFill>
            <a:srgbClr val="00FFFF"/>
          </a:solidFill>
          <a:latin typeface="Times New Roman" charset="0"/>
          <a:ea typeface="ＭＳ Ｐゴシック" charset="0"/>
          <a:cs typeface="DejaVu LGC Sans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charset="0"/>
        <a:defRPr sz="4400">
          <a:solidFill>
            <a:srgbClr val="00FFFF"/>
          </a:solidFill>
          <a:latin typeface="Times New Roman" charset="0"/>
          <a:ea typeface="ＭＳ Ｐゴシック" charset="0"/>
          <a:cs typeface="DejaVu LGC Sans" charset="0"/>
        </a:defRPr>
      </a:lvl5pPr>
      <a:lvl6pPr marL="4572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charset="0"/>
        <a:defRPr sz="4400">
          <a:solidFill>
            <a:srgbClr val="00FFFF"/>
          </a:solidFill>
          <a:latin typeface="Times New Roman" charset="0"/>
          <a:ea typeface="DejaVu LGC Sans" charset="0"/>
          <a:cs typeface="DejaVu LGC Sans" charset="0"/>
        </a:defRPr>
      </a:lvl6pPr>
      <a:lvl7pPr marL="9144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charset="0"/>
        <a:defRPr sz="4400">
          <a:solidFill>
            <a:srgbClr val="00FFFF"/>
          </a:solidFill>
          <a:latin typeface="Times New Roman" charset="0"/>
          <a:ea typeface="DejaVu LGC Sans" charset="0"/>
          <a:cs typeface="DejaVu LGC Sans" charset="0"/>
        </a:defRPr>
      </a:lvl7pPr>
      <a:lvl8pPr marL="13716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charset="0"/>
        <a:defRPr sz="4400">
          <a:solidFill>
            <a:srgbClr val="00FFFF"/>
          </a:solidFill>
          <a:latin typeface="Times New Roman" charset="0"/>
          <a:ea typeface="DejaVu LGC Sans" charset="0"/>
          <a:cs typeface="DejaVu LGC Sans" charset="0"/>
        </a:defRPr>
      </a:lvl8pPr>
      <a:lvl9pPr marL="1828800" algn="l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FFFF"/>
        </a:buClr>
        <a:buSzPct val="100000"/>
        <a:buFont typeface="Times New Roman" charset="0"/>
        <a:defRPr sz="4400">
          <a:solidFill>
            <a:srgbClr val="00FFFF"/>
          </a:solidFill>
          <a:latin typeface="Times New Roman" charset="0"/>
          <a:ea typeface="DejaVu LGC Sans" charset="0"/>
          <a:cs typeface="DejaVu LGC Sans" charset="0"/>
        </a:defRPr>
      </a:lvl9pPr>
    </p:titleStyle>
    <p:bodyStyle>
      <a:lvl1pPr marL="341313" indent="-341313" algn="l" defTabSz="457200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FFFF"/>
        </a:buClr>
        <a:buSzPct val="75000"/>
        <a:buFont typeface="Wingdings" charset="0"/>
        <a:buChar char="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1363" indent="-284163" algn="l" defTabSz="457200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CC99FF"/>
        </a:buClr>
        <a:buSzPct val="60000"/>
        <a:buFont typeface="Wingdings" charset="0"/>
        <a:buChar char="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FFFF"/>
        </a:buClr>
        <a:buSzPct val="60000"/>
        <a:buFont typeface="Wingdings" charset="0"/>
        <a:buChar char="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charset="0"/>
        <a:buChar char="•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fontAlgn="base">
        <a:lnSpc>
          <a:spcPct val="93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fontAlgn="base">
        <a:lnSpc>
          <a:spcPct val="93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fontAlgn="base">
        <a:lnSpc>
          <a:spcPct val="93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fontAlgn="base">
        <a:lnSpc>
          <a:spcPct val="93000"/>
        </a:lnSpc>
        <a:spcBef>
          <a:spcPts val="800"/>
        </a:spcBef>
        <a:spcAft>
          <a:spcPct val="0"/>
        </a:spcAft>
        <a:buClr>
          <a:srgbClr val="FFFFFF"/>
        </a:buClr>
        <a:buSzPct val="100000"/>
        <a:buFont typeface="Times New Roman" charset="0"/>
        <a:buChar char="–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3"/>
          <p:cNvSpPr txBox="1">
            <a:spLocks noChangeArrowheads="1"/>
          </p:cNvSpPr>
          <p:nvPr/>
        </p:nvSpPr>
        <p:spPr bwMode="auto">
          <a:xfrm>
            <a:off x="612775" y="3192349"/>
            <a:ext cx="3127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32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614620" y="2591746"/>
            <a:ext cx="3127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32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1295400" y="104468"/>
            <a:ext cx="6781800" cy="10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lnSpc>
                <a:spcPct val="100000"/>
              </a:lnSpc>
              <a:buClr>
                <a:srgbClr val="FFFF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dirty="0" smtClean="0">
                <a:solidFill>
                  <a:srgbClr val="FFFF00"/>
                </a:solidFill>
              </a:rPr>
              <a:t>The nature of relativistic jets produced when a star falls into a BH</a:t>
            </a:r>
            <a:r>
              <a:rPr lang="en-US" sz="3200" b="1" baseline="30000" dirty="0" smtClean="0">
                <a:solidFill>
                  <a:srgbClr val="FFFF66"/>
                </a:solidFill>
              </a:rPr>
              <a:t>♪</a:t>
            </a:r>
            <a:endParaRPr lang="en-GB" sz="3200" b="1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412" name="Rectangle 7"/>
          <p:cNvSpPr>
            <a:spLocks noChangeArrowheads="1"/>
          </p:cNvSpPr>
          <p:nvPr/>
        </p:nvSpPr>
        <p:spPr bwMode="auto">
          <a:xfrm>
            <a:off x="2895600" y="1234004"/>
            <a:ext cx="30527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>
              <a:lnSpc>
                <a:spcPct val="100000"/>
              </a:lnSpc>
              <a:buClr>
                <a:srgbClr val="FFFF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dirty="0">
                <a:solidFill>
                  <a:srgbClr val="ABB400"/>
                </a:solidFill>
                <a:latin typeface="Arial" charset="0"/>
              </a:rPr>
              <a:t>Pawan Kumar</a:t>
            </a:r>
          </a:p>
        </p:txBody>
      </p:sp>
      <p:sp>
        <p:nvSpPr>
          <p:cNvPr id="17415" name="Rectangle 12"/>
          <p:cNvSpPr>
            <a:spLocks noChangeArrowheads="1"/>
          </p:cNvSpPr>
          <p:nvPr/>
        </p:nvSpPr>
        <p:spPr bwMode="auto">
          <a:xfrm>
            <a:off x="499540" y="1765338"/>
            <a:ext cx="16240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 u="sng" dirty="0">
                <a:solidFill>
                  <a:srgbClr val="FFFFFF"/>
                </a:solidFill>
              </a:rPr>
              <a:t>Outline</a:t>
            </a:r>
            <a:r>
              <a:rPr lang="en-GB" sz="3200" b="1" baseline="30000" dirty="0">
                <a:solidFill>
                  <a:srgbClr val="FFFFFF"/>
                </a:solidFill>
              </a:rPr>
              <a:t>†</a:t>
            </a:r>
          </a:p>
        </p:txBody>
      </p:sp>
      <p:sp>
        <p:nvSpPr>
          <p:cNvPr id="17416" name="TextBox 17"/>
          <p:cNvSpPr txBox="1">
            <a:spLocks noChangeArrowheads="1"/>
          </p:cNvSpPr>
          <p:nvPr/>
        </p:nvSpPr>
        <p:spPr bwMode="auto">
          <a:xfrm>
            <a:off x="609600" y="4876800"/>
            <a:ext cx="6254887" cy="44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baseline="30000" dirty="0">
                <a:solidFill>
                  <a:srgbClr val="FFFF66"/>
                </a:solidFill>
              </a:rPr>
              <a:t>♪</a:t>
            </a:r>
            <a:r>
              <a:rPr lang="en-US" sz="2000" b="1" dirty="0"/>
              <a:t>Rodolfo </a:t>
            </a:r>
            <a:r>
              <a:rPr lang="en-US" sz="2000" b="1" dirty="0" err="1"/>
              <a:t>Barniol</a:t>
            </a:r>
            <a:r>
              <a:rPr lang="en-US" sz="2000" b="1" dirty="0"/>
              <a:t> Duran, Patrick </a:t>
            </a:r>
            <a:r>
              <a:rPr lang="en-US" sz="2000" b="1" dirty="0" err="1"/>
              <a:t>Crumley</a:t>
            </a:r>
            <a:r>
              <a:rPr lang="en-US" sz="2000" b="1" dirty="0"/>
              <a:t>, </a:t>
            </a:r>
            <a:r>
              <a:rPr lang="en-US" sz="2000" b="1" dirty="0" err="1"/>
              <a:t>Wenbin</a:t>
            </a:r>
            <a:r>
              <a:rPr lang="en-US" sz="2000" b="1" dirty="0"/>
              <a:t> </a:t>
            </a:r>
            <a:r>
              <a:rPr lang="en-US" sz="2000" b="1" dirty="0" smtClean="0"/>
              <a:t>Lu</a:t>
            </a:r>
            <a:endParaRPr lang="en-US" sz="2000" b="1" dirty="0">
              <a:solidFill>
                <a:srgbClr val="FFFF66"/>
              </a:solidFill>
            </a:endParaRPr>
          </a:p>
        </p:txBody>
      </p:sp>
      <p:sp>
        <p:nvSpPr>
          <p:cNvPr id="17417" name="TextBox 9"/>
          <p:cNvSpPr txBox="1">
            <a:spLocks noChangeArrowheads="1"/>
          </p:cNvSpPr>
          <p:nvPr/>
        </p:nvSpPr>
        <p:spPr bwMode="auto">
          <a:xfrm>
            <a:off x="5506958" y="6505575"/>
            <a:ext cx="3583696" cy="35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smtClean="0"/>
              <a:t>IAUS 324, Ljubljana, Sep </a:t>
            </a:r>
            <a:r>
              <a:rPr lang="en-US" sz="1800" b="1" dirty="0" smtClean="0"/>
              <a:t>13, </a:t>
            </a:r>
            <a:r>
              <a:rPr lang="en-US" sz="1800" b="1" dirty="0"/>
              <a:t>2016</a:t>
            </a:r>
          </a:p>
        </p:txBody>
      </p:sp>
      <p:sp>
        <p:nvSpPr>
          <p:cNvPr id="17420" name="TextBox 2"/>
          <p:cNvSpPr txBox="1">
            <a:spLocks noChangeArrowheads="1"/>
          </p:cNvSpPr>
          <p:nvPr/>
        </p:nvSpPr>
        <p:spPr bwMode="auto">
          <a:xfrm>
            <a:off x="888753" y="3268549"/>
            <a:ext cx="8014659" cy="49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CCFFCC"/>
                </a:solidFill>
              </a:rPr>
              <a:t>R</a:t>
            </a:r>
            <a:r>
              <a:rPr lang="en-US" sz="2800" b="1" dirty="0" smtClean="0">
                <a:solidFill>
                  <a:srgbClr val="CCFFCC"/>
                </a:solidFill>
              </a:rPr>
              <a:t>adiation process for TDE jets and jet composition   </a:t>
            </a:r>
            <a:endParaRPr lang="en-US" sz="2800" b="1" dirty="0">
              <a:solidFill>
                <a:srgbClr val="CCFFCC"/>
              </a:solidFill>
            </a:endParaRPr>
          </a:p>
        </p:txBody>
      </p:sp>
      <p:pic>
        <p:nvPicPr>
          <p:cNvPr id="174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60" y="5383213"/>
            <a:ext cx="990600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680" y="5402263"/>
            <a:ext cx="1016000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680" y="5410200"/>
            <a:ext cx="1397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753" y="2663491"/>
            <a:ext cx="5581877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TDEs: </a:t>
            </a:r>
            <a:r>
              <a:rPr lang="en-US" b="1" dirty="0" smtClean="0"/>
              <a:t>summary </a:t>
            </a:r>
            <a:r>
              <a:rPr lang="en-US" b="1" dirty="0" smtClean="0"/>
              <a:t>of </a:t>
            </a:r>
            <a:r>
              <a:rPr lang="en-US" b="1" dirty="0" smtClean="0"/>
              <a:t>relevant observations</a:t>
            </a:r>
            <a:endParaRPr lang="en-US" b="1" dirty="0"/>
          </a:p>
        </p:txBody>
      </p:sp>
    </p:spTree>
  </p:cSld>
  <p:clrMapOvr>
    <a:masterClrMapping/>
  </p:clrMapOvr>
  <p:transition xmlns:p14="http://schemas.microsoft.com/office/powerpoint/2010/main" spd="med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304800" y="1295400"/>
            <a:ext cx="3352800" cy="426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spcBef>
                <a:spcPts val="1400"/>
              </a:spcBef>
              <a:buFont typeface="Wingdings" charset="0"/>
              <a:buNone/>
            </a:pPr>
            <a:r>
              <a:rPr lang="en-US" sz="2400" b="1">
                <a:effectLst/>
                <a:latin typeface="Times New Roman" charset="0"/>
              </a:rPr>
              <a:t>Consistent with being the afterglow of a mildly relativistic jet.</a:t>
            </a:r>
          </a:p>
        </p:txBody>
      </p:sp>
      <p:sp>
        <p:nvSpPr>
          <p:cNvPr id="63490" name="TextBox 12"/>
          <p:cNvSpPr txBox="1">
            <a:spLocks noChangeArrowheads="1"/>
          </p:cNvSpPr>
          <p:nvPr/>
        </p:nvSpPr>
        <p:spPr bwMode="auto">
          <a:xfrm>
            <a:off x="7418388" y="5638800"/>
            <a:ext cx="18018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/>
              <a:t>Berger et al. 2012</a:t>
            </a:r>
          </a:p>
        </p:txBody>
      </p:sp>
      <p:sp>
        <p:nvSpPr>
          <p:cNvPr id="63491" name="Title 4"/>
          <p:cNvSpPr txBox="1">
            <a:spLocks/>
          </p:cNvSpPr>
          <p:nvPr/>
        </p:nvSpPr>
        <p:spPr bwMode="auto">
          <a:xfrm>
            <a:off x="1905000" y="152400"/>
            <a:ext cx="670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160" tIns="46080" rIns="92160" bIns="46080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FFFF"/>
              </a:buClr>
            </a:pPr>
            <a:r>
              <a:rPr lang="en-US" sz="3600" b="1" u="sng">
                <a:solidFill>
                  <a:srgbClr val="00FFFF"/>
                </a:solidFill>
              </a:rPr>
              <a:t>Swift J1644+57: radio/mm data</a:t>
            </a:r>
          </a:p>
        </p:txBody>
      </p:sp>
      <p:pic>
        <p:nvPicPr>
          <p:cNvPr id="6349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0" y="1479550"/>
            <a:ext cx="563245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90800"/>
            <a:ext cx="19716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2"/>
          <p:cNvSpPr txBox="1">
            <a:spLocks noChangeArrowheads="1"/>
          </p:cNvSpPr>
          <p:nvPr/>
        </p:nvSpPr>
        <p:spPr bwMode="auto">
          <a:xfrm>
            <a:off x="1630363" y="209550"/>
            <a:ext cx="612616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u="sng"/>
              <a:t>March 25, 2011 event</a:t>
            </a:r>
            <a:r>
              <a:rPr lang="en-US" sz="2800" b="1"/>
              <a:t> (</a:t>
            </a:r>
            <a:r>
              <a:rPr lang="en-US" sz="2800" b="1" u="sng"/>
              <a:t>Swift J1644+57</a:t>
            </a:r>
            <a:r>
              <a:rPr lang="en-US" sz="2800" b="1"/>
              <a:t>)</a:t>
            </a:r>
          </a:p>
        </p:txBody>
      </p:sp>
      <p:sp>
        <p:nvSpPr>
          <p:cNvPr id="64514" name="TextBox 6"/>
          <p:cNvSpPr txBox="1">
            <a:spLocks noChangeArrowheads="1"/>
          </p:cNvSpPr>
          <p:nvPr/>
        </p:nvSpPr>
        <p:spPr bwMode="auto">
          <a:xfrm>
            <a:off x="1047750" y="1026061"/>
            <a:ext cx="6417141" cy="134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2"/>
              <a:buChar char="Ø"/>
            </a:pPr>
            <a:r>
              <a:rPr lang="en-US" b="1" dirty="0" smtClean="0">
                <a:solidFill>
                  <a:srgbClr val="FFFF00"/>
                </a:solidFill>
              </a:rPr>
              <a:t>X-ray photon generation mechanism</a:t>
            </a:r>
          </a:p>
          <a:p>
            <a:pPr eaLnBrk="1" hangingPunct="1">
              <a:lnSpc>
                <a:spcPct val="153000"/>
              </a:lnSpc>
              <a:buFont typeface="Wingdings" charset="2"/>
              <a:buChar char="Ø"/>
            </a:pPr>
            <a:r>
              <a:rPr lang="en-US" b="1" dirty="0" smtClean="0">
                <a:solidFill>
                  <a:srgbClr val="FFFF00"/>
                </a:solidFill>
              </a:rPr>
              <a:t>And </a:t>
            </a:r>
            <a:r>
              <a:rPr lang="en-US" b="1" dirty="0">
                <a:solidFill>
                  <a:srgbClr val="FFFF00"/>
                </a:solidFill>
              </a:rPr>
              <a:t>Jet composition &amp; particle acceleration</a:t>
            </a:r>
          </a:p>
          <a:p>
            <a:pPr eaLnBrk="1" hangingPunct="1">
              <a:buFont typeface="Wingdings" charset="2"/>
              <a:buChar char="Ø"/>
            </a:pP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4515" name="TextBox 1"/>
          <p:cNvSpPr txBox="1">
            <a:spLocks noChangeArrowheads="1"/>
          </p:cNvSpPr>
          <p:nvPr/>
        </p:nvSpPr>
        <p:spPr bwMode="auto">
          <a:xfrm>
            <a:off x="1535113" y="2310348"/>
            <a:ext cx="60229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The basic strategy is to assume that the jet is </a:t>
            </a:r>
          </a:p>
        </p:txBody>
      </p:sp>
      <p:sp>
        <p:nvSpPr>
          <p:cNvPr id="64516" name="TextBox 2"/>
          <p:cNvSpPr txBox="1">
            <a:spLocks noChangeArrowheads="1"/>
          </p:cNvSpPr>
          <p:nvPr/>
        </p:nvSpPr>
        <p:spPr bwMode="auto">
          <a:xfrm>
            <a:off x="2235200" y="2874963"/>
            <a:ext cx="575627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Either </a:t>
            </a:r>
            <a:r>
              <a:rPr lang="en-US" b="1" i="1">
                <a:solidFill>
                  <a:srgbClr val="FFFF00"/>
                </a:solidFill>
              </a:rPr>
              <a:t>baryon</a:t>
            </a:r>
            <a:r>
              <a:rPr lang="en-US" b="1"/>
              <a:t> or  </a:t>
            </a:r>
            <a:r>
              <a:rPr lang="en-US" b="1" i="1">
                <a:solidFill>
                  <a:srgbClr val="FFFF00"/>
                </a:solidFill>
              </a:rPr>
              <a:t>Poynting flux </a:t>
            </a:r>
            <a:r>
              <a:rPr lang="en-US" b="1"/>
              <a:t>dominated &amp; calculate radiation from it, and confront that with data</a:t>
            </a:r>
          </a:p>
        </p:txBody>
      </p:sp>
      <p:grpSp>
        <p:nvGrpSpPr>
          <p:cNvPr id="64517" name="Group 7"/>
          <p:cNvGrpSpPr>
            <a:grpSpLocks/>
          </p:cNvGrpSpPr>
          <p:nvPr/>
        </p:nvGrpSpPr>
        <p:grpSpPr bwMode="auto">
          <a:xfrm>
            <a:off x="431800" y="3546475"/>
            <a:ext cx="8648700" cy="3017838"/>
            <a:chOff x="519498" y="3758125"/>
            <a:chExt cx="8649222" cy="3017998"/>
          </a:xfrm>
        </p:grpSpPr>
        <p:grpSp>
          <p:nvGrpSpPr>
            <p:cNvPr id="64518" name="Group 28"/>
            <p:cNvGrpSpPr>
              <a:grpSpLocks/>
            </p:cNvGrpSpPr>
            <p:nvPr/>
          </p:nvGrpSpPr>
          <p:grpSpPr bwMode="auto">
            <a:xfrm rot="-7202627">
              <a:off x="6081940" y="3342994"/>
              <a:ext cx="2166938" cy="2997200"/>
              <a:chOff x="3368" y="1736"/>
              <a:chExt cx="1365" cy="1888"/>
            </a:xfrm>
          </p:grpSpPr>
          <p:sp>
            <p:nvSpPr>
              <p:cNvPr id="64546" name="Oval 29"/>
              <p:cNvSpPr>
                <a:spLocks noChangeArrowheads="1"/>
              </p:cNvSpPr>
              <p:nvPr/>
            </p:nvSpPr>
            <p:spPr bwMode="auto">
              <a:xfrm>
                <a:off x="3368" y="1736"/>
                <a:ext cx="1162" cy="1164"/>
              </a:xfrm>
              <a:prstGeom prst="ellipse">
                <a:avLst/>
              </a:prstGeom>
              <a:noFill/>
              <a:ln w="50760">
                <a:solidFill>
                  <a:srgbClr val="00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64547" name="Line 30"/>
              <p:cNvSpPr>
                <a:spLocks noChangeShapeType="1"/>
              </p:cNvSpPr>
              <p:nvPr/>
            </p:nvSpPr>
            <p:spPr bwMode="auto">
              <a:xfrm flipH="1" flipV="1">
                <a:off x="4248" y="2822"/>
                <a:ext cx="487" cy="803"/>
              </a:xfrm>
              <a:prstGeom prst="line">
                <a:avLst/>
              </a:prstGeom>
              <a:noFill/>
              <a:ln w="50760">
                <a:solidFill>
                  <a:srgbClr val="00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4519" name="AutoShape 5"/>
            <p:cNvSpPr>
              <a:spLocks noChangeArrowheads="1"/>
            </p:cNvSpPr>
            <p:nvPr/>
          </p:nvSpPr>
          <p:spPr bwMode="auto">
            <a:xfrm>
              <a:off x="3624825" y="5115651"/>
              <a:ext cx="1990725" cy="228600"/>
            </a:xfrm>
            <a:prstGeom prst="rightArrow">
              <a:avLst>
                <a:gd name="adj1" fmla="val 50000"/>
                <a:gd name="adj2" fmla="val 217708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0" name="Text Box 7"/>
            <p:cNvSpPr txBox="1">
              <a:spLocks noChangeArrowheads="1"/>
            </p:cNvSpPr>
            <p:nvPr/>
          </p:nvSpPr>
          <p:spPr bwMode="auto">
            <a:xfrm>
              <a:off x="3777570" y="5542688"/>
              <a:ext cx="1581150" cy="299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 typeface="Palatino Linotype" charset="0"/>
                <a:buNone/>
              </a:pPr>
              <a:r>
                <a:rPr lang="en-GB" sz="1600" b="1">
                  <a:solidFill>
                    <a:srgbClr val="FFFFFF"/>
                  </a:solidFill>
                  <a:latin typeface="Palatino Linotype" charset="0"/>
                </a:rPr>
                <a:t>Relativistic jet</a:t>
              </a:r>
            </a:p>
          </p:txBody>
        </p:sp>
        <p:grpSp>
          <p:nvGrpSpPr>
            <p:cNvPr id="64521" name="Group 8"/>
            <p:cNvGrpSpPr>
              <a:grpSpLocks/>
            </p:cNvGrpSpPr>
            <p:nvPr/>
          </p:nvGrpSpPr>
          <p:grpSpPr bwMode="auto">
            <a:xfrm>
              <a:off x="7838050" y="4658451"/>
              <a:ext cx="915988" cy="1296987"/>
              <a:chOff x="4652" y="1892"/>
              <a:chExt cx="577" cy="817"/>
            </a:xfrm>
          </p:grpSpPr>
          <p:grpSp>
            <p:nvGrpSpPr>
              <p:cNvPr id="64534" name="Group 9"/>
              <p:cNvGrpSpPr>
                <a:grpSpLocks/>
              </p:cNvGrpSpPr>
              <p:nvPr/>
            </p:nvGrpSpPr>
            <p:grpSpPr bwMode="auto">
              <a:xfrm>
                <a:off x="4652" y="1892"/>
                <a:ext cx="385" cy="33"/>
                <a:chOff x="4652" y="1892"/>
                <a:chExt cx="385" cy="33"/>
              </a:xfrm>
            </p:grpSpPr>
            <p:sp>
              <p:nvSpPr>
                <p:cNvPr id="64544" name="Freeform 10"/>
                <p:cNvSpPr>
                  <a:spLocks noChangeArrowheads="1"/>
                </p:cNvSpPr>
                <p:nvPr/>
              </p:nvSpPr>
              <p:spPr bwMode="auto">
                <a:xfrm>
                  <a:off x="4652" y="1892"/>
                  <a:ext cx="333" cy="34"/>
                </a:xfrm>
                <a:custGeom>
                  <a:avLst/>
                  <a:gdLst>
                    <a:gd name="T0" fmla="*/ 0 w 3792"/>
                    <a:gd name="T1" fmla="*/ 0 h 1856"/>
                    <a:gd name="T2" fmla="*/ 0 w 3792"/>
                    <a:gd name="T3" fmla="*/ 0 h 1856"/>
                    <a:gd name="T4" fmla="*/ 0 w 3792"/>
                    <a:gd name="T5" fmla="*/ 0 h 1856"/>
                    <a:gd name="T6" fmla="*/ 0 w 3792"/>
                    <a:gd name="T7" fmla="*/ 0 h 1856"/>
                    <a:gd name="T8" fmla="*/ 0 w 3792"/>
                    <a:gd name="T9" fmla="*/ 0 h 1856"/>
                    <a:gd name="T10" fmla="*/ 0 w 3792"/>
                    <a:gd name="T11" fmla="*/ 0 h 1856"/>
                    <a:gd name="T12" fmla="*/ 0 w 3792"/>
                    <a:gd name="T13" fmla="*/ 0 h 1856"/>
                    <a:gd name="T14" fmla="*/ 0 w 3792"/>
                    <a:gd name="T15" fmla="*/ 0 h 185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792"/>
                    <a:gd name="T25" fmla="*/ 0 h 1856"/>
                    <a:gd name="T26" fmla="*/ 3792 w 3792"/>
                    <a:gd name="T27" fmla="*/ 1856 h 185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792" h="1856">
                      <a:moveTo>
                        <a:pt x="0" y="976"/>
                      </a:moveTo>
                      <a:cubicBezTo>
                        <a:pt x="172" y="540"/>
                        <a:pt x="344" y="104"/>
                        <a:pt x="528" y="112"/>
                      </a:cubicBezTo>
                      <a:cubicBezTo>
                        <a:pt x="712" y="120"/>
                        <a:pt x="928" y="736"/>
                        <a:pt x="1104" y="1024"/>
                      </a:cubicBezTo>
                      <a:cubicBezTo>
                        <a:pt x="1280" y="1312"/>
                        <a:pt x="1424" y="1856"/>
                        <a:pt x="1584" y="1840"/>
                      </a:cubicBezTo>
                      <a:cubicBezTo>
                        <a:pt x="1744" y="1824"/>
                        <a:pt x="1888" y="1232"/>
                        <a:pt x="2064" y="928"/>
                      </a:cubicBezTo>
                      <a:cubicBezTo>
                        <a:pt x="2240" y="624"/>
                        <a:pt x="2440" y="0"/>
                        <a:pt x="2640" y="16"/>
                      </a:cubicBezTo>
                      <a:cubicBezTo>
                        <a:pt x="2840" y="32"/>
                        <a:pt x="3072" y="832"/>
                        <a:pt x="3264" y="1024"/>
                      </a:cubicBezTo>
                      <a:cubicBezTo>
                        <a:pt x="3456" y="1216"/>
                        <a:pt x="3672" y="1144"/>
                        <a:pt x="3792" y="1168"/>
                      </a:cubicBezTo>
                    </a:path>
                  </a:pathLst>
                </a:custGeom>
                <a:noFill/>
                <a:ln w="5724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545" name="Line 11"/>
                <p:cNvSpPr>
                  <a:spLocks noChangeShapeType="1"/>
                </p:cNvSpPr>
                <p:nvPr/>
              </p:nvSpPr>
              <p:spPr bwMode="auto">
                <a:xfrm>
                  <a:off x="4962" y="1911"/>
                  <a:ext cx="76" cy="1"/>
                </a:xfrm>
                <a:prstGeom prst="line">
                  <a:avLst/>
                </a:prstGeom>
                <a:noFill/>
                <a:ln w="57240">
                  <a:solidFill>
                    <a:srgbClr val="FFFF00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4535" name="Group 12"/>
              <p:cNvGrpSpPr>
                <a:grpSpLocks/>
              </p:cNvGrpSpPr>
              <p:nvPr/>
            </p:nvGrpSpPr>
            <p:grpSpPr bwMode="auto">
              <a:xfrm>
                <a:off x="4844" y="2153"/>
                <a:ext cx="385" cy="33"/>
                <a:chOff x="4844" y="2153"/>
                <a:chExt cx="385" cy="33"/>
              </a:xfrm>
            </p:grpSpPr>
            <p:sp>
              <p:nvSpPr>
                <p:cNvPr id="64542" name="Freeform 13"/>
                <p:cNvSpPr>
                  <a:spLocks noChangeArrowheads="1"/>
                </p:cNvSpPr>
                <p:nvPr/>
              </p:nvSpPr>
              <p:spPr bwMode="auto">
                <a:xfrm>
                  <a:off x="4844" y="2153"/>
                  <a:ext cx="332" cy="34"/>
                </a:xfrm>
                <a:custGeom>
                  <a:avLst/>
                  <a:gdLst>
                    <a:gd name="T0" fmla="*/ 0 w 3792"/>
                    <a:gd name="T1" fmla="*/ 0 h 1856"/>
                    <a:gd name="T2" fmla="*/ 0 w 3792"/>
                    <a:gd name="T3" fmla="*/ 0 h 1856"/>
                    <a:gd name="T4" fmla="*/ 0 w 3792"/>
                    <a:gd name="T5" fmla="*/ 0 h 1856"/>
                    <a:gd name="T6" fmla="*/ 0 w 3792"/>
                    <a:gd name="T7" fmla="*/ 0 h 1856"/>
                    <a:gd name="T8" fmla="*/ 0 w 3792"/>
                    <a:gd name="T9" fmla="*/ 0 h 1856"/>
                    <a:gd name="T10" fmla="*/ 0 w 3792"/>
                    <a:gd name="T11" fmla="*/ 0 h 1856"/>
                    <a:gd name="T12" fmla="*/ 0 w 3792"/>
                    <a:gd name="T13" fmla="*/ 0 h 1856"/>
                    <a:gd name="T14" fmla="*/ 0 w 3792"/>
                    <a:gd name="T15" fmla="*/ 0 h 185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792"/>
                    <a:gd name="T25" fmla="*/ 0 h 1856"/>
                    <a:gd name="T26" fmla="*/ 3792 w 3792"/>
                    <a:gd name="T27" fmla="*/ 1856 h 185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792" h="1856">
                      <a:moveTo>
                        <a:pt x="0" y="976"/>
                      </a:moveTo>
                      <a:cubicBezTo>
                        <a:pt x="172" y="540"/>
                        <a:pt x="344" y="104"/>
                        <a:pt x="528" y="112"/>
                      </a:cubicBezTo>
                      <a:cubicBezTo>
                        <a:pt x="712" y="120"/>
                        <a:pt x="928" y="736"/>
                        <a:pt x="1104" y="1024"/>
                      </a:cubicBezTo>
                      <a:cubicBezTo>
                        <a:pt x="1280" y="1312"/>
                        <a:pt x="1424" y="1856"/>
                        <a:pt x="1584" y="1840"/>
                      </a:cubicBezTo>
                      <a:cubicBezTo>
                        <a:pt x="1744" y="1824"/>
                        <a:pt x="1888" y="1232"/>
                        <a:pt x="2064" y="928"/>
                      </a:cubicBezTo>
                      <a:cubicBezTo>
                        <a:pt x="2240" y="624"/>
                        <a:pt x="2440" y="0"/>
                        <a:pt x="2640" y="16"/>
                      </a:cubicBezTo>
                      <a:cubicBezTo>
                        <a:pt x="2840" y="32"/>
                        <a:pt x="3072" y="832"/>
                        <a:pt x="3264" y="1024"/>
                      </a:cubicBezTo>
                      <a:cubicBezTo>
                        <a:pt x="3456" y="1216"/>
                        <a:pt x="3672" y="1144"/>
                        <a:pt x="3792" y="1168"/>
                      </a:cubicBezTo>
                    </a:path>
                  </a:pathLst>
                </a:custGeom>
                <a:noFill/>
                <a:ln w="5724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543" name="Line 14"/>
                <p:cNvSpPr>
                  <a:spLocks noChangeShapeType="1"/>
                </p:cNvSpPr>
                <p:nvPr/>
              </p:nvSpPr>
              <p:spPr bwMode="auto">
                <a:xfrm>
                  <a:off x="5155" y="2172"/>
                  <a:ext cx="76" cy="1"/>
                </a:xfrm>
                <a:prstGeom prst="line">
                  <a:avLst/>
                </a:prstGeom>
                <a:noFill/>
                <a:ln w="57240">
                  <a:solidFill>
                    <a:srgbClr val="FFFF00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4536" name="Group 15"/>
              <p:cNvGrpSpPr>
                <a:grpSpLocks/>
              </p:cNvGrpSpPr>
              <p:nvPr/>
            </p:nvGrpSpPr>
            <p:grpSpPr bwMode="auto">
              <a:xfrm>
                <a:off x="4844" y="2414"/>
                <a:ext cx="385" cy="33"/>
                <a:chOff x="4844" y="2414"/>
                <a:chExt cx="385" cy="33"/>
              </a:xfrm>
            </p:grpSpPr>
            <p:sp>
              <p:nvSpPr>
                <p:cNvPr id="64540" name="Freeform 16"/>
                <p:cNvSpPr>
                  <a:spLocks noChangeArrowheads="1"/>
                </p:cNvSpPr>
                <p:nvPr/>
              </p:nvSpPr>
              <p:spPr bwMode="auto">
                <a:xfrm>
                  <a:off x="4844" y="2414"/>
                  <a:ext cx="332" cy="34"/>
                </a:xfrm>
                <a:custGeom>
                  <a:avLst/>
                  <a:gdLst>
                    <a:gd name="T0" fmla="*/ 0 w 3792"/>
                    <a:gd name="T1" fmla="*/ 0 h 1856"/>
                    <a:gd name="T2" fmla="*/ 0 w 3792"/>
                    <a:gd name="T3" fmla="*/ 0 h 1856"/>
                    <a:gd name="T4" fmla="*/ 0 w 3792"/>
                    <a:gd name="T5" fmla="*/ 0 h 1856"/>
                    <a:gd name="T6" fmla="*/ 0 w 3792"/>
                    <a:gd name="T7" fmla="*/ 0 h 1856"/>
                    <a:gd name="T8" fmla="*/ 0 w 3792"/>
                    <a:gd name="T9" fmla="*/ 0 h 1856"/>
                    <a:gd name="T10" fmla="*/ 0 w 3792"/>
                    <a:gd name="T11" fmla="*/ 0 h 1856"/>
                    <a:gd name="T12" fmla="*/ 0 w 3792"/>
                    <a:gd name="T13" fmla="*/ 0 h 1856"/>
                    <a:gd name="T14" fmla="*/ 0 w 3792"/>
                    <a:gd name="T15" fmla="*/ 0 h 185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792"/>
                    <a:gd name="T25" fmla="*/ 0 h 1856"/>
                    <a:gd name="T26" fmla="*/ 3792 w 3792"/>
                    <a:gd name="T27" fmla="*/ 1856 h 185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792" h="1856">
                      <a:moveTo>
                        <a:pt x="0" y="976"/>
                      </a:moveTo>
                      <a:cubicBezTo>
                        <a:pt x="172" y="540"/>
                        <a:pt x="344" y="104"/>
                        <a:pt x="528" y="112"/>
                      </a:cubicBezTo>
                      <a:cubicBezTo>
                        <a:pt x="712" y="120"/>
                        <a:pt x="928" y="736"/>
                        <a:pt x="1104" y="1024"/>
                      </a:cubicBezTo>
                      <a:cubicBezTo>
                        <a:pt x="1280" y="1312"/>
                        <a:pt x="1424" y="1856"/>
                        <a:pt x="1584" y="1840"/>
                      </a:cubicBezTo>
                      <a:cubicBezTo>
                        <a:pt x="1744" y="1824"/>
                        <a:pt x="1888" y="1232"/>
                        <a:pt x="2064" y="928"/>
                      </a:cubicBezTo>
                      <a:cubicBezTo>
                        <a:pt x="2240" y="624"/>
                        <a:pt x="2440" y="0"/>
                        <a:pt x="2640" y="16"/>
                      </a:cubicBezTo>
                      <a:cubicBezTo>
                        <a:pt x="2840" y="32"/>
                        <a:pt x="3072" y="832"/>
                        <a:pt x="3264" y="1024"/>
                      </a:cubicBezTo>
                      <a:cubicBezTo>
                        <a:pt x="3456" y="1216"/>
                        <a:pt x="3672" y="1144"/>
                        <a:pt x="3792" y="1168"/>
                      </a:cubicBezTo>
                    </a:path>
                  </a:pathLst>
                </a:custGeom>
                <a:noFill/>
                <a:ln w="5724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541" name="Line 17"/>
                <p:cNvSpPr>
                  <a:spLocks noChangeShapeType="1"/>
                </p:cNvSpPr>
                <p:nvPr/>
              </p:nvSpPr>
              <p:spPr bwMode="auto">
                <a:xfrm>
                  <a:off x="5155" y="2433"/>
                  <a:ext cx="76" cy="1"/>
                </a:xfrm>
                <a:prstGeom prst="line">
                  <a:avLst/>
                </a:prstGeom>
                <a:noFill/>
                <a:ln w="57240">
                  <a:solidFill>
                    <a:srgbClr val="FFFF00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4537" name="Group 18"/>
              <p:cNvGrpSpPr>
                <a:grpSpLocks/>
              </p:cNvGrpSpPr>
              <p:nvPr/>
            </p:nvGrpSpPr>
            <p:grpSpPr bwMode="auto">
              <a:xfrm>
                <a:off x="4652" y="2676"/>
                <a:ext cx="385" cy="33"/>
                <a:chOff x="4652" y="2676"/>
                <a:chExt cx="385" cy="33"/>
              </a:xfrm>
            </p:grpSpPr>
            <p:sp>
              <p:nvSpPr>
                <p:cNvPr id="64538" name="Freeform 19"/>
                <p:cNvSpPr>
                  <a:spLocks noChangeArrowheads="1"/>
                </p:cNvSpPr>
                <p:nvPr/>
              </p:nvSpPr>
              <p:spPr bwMode="auto">
                <a:xfrm>
                  <a:off x="4652" y="2676"/>
                  <a:ext cx="333" cy="34"/>
                </a:xfrm>
                <a:custGeom>
                  <a:avLst/>
                  <a:gdLst>
                    <a:gd name="T0" fmla="*/ 0 w 3792"/>
                    <a:gd name="T1" fmla="*/ 0 h 1856"/>
                    <a:gd name="T2" fmla="*/ 0 w 3792"/>
                    <a:gd name="T3" fmla="*/ 0 h 1856"/>
                    <a:gd name="T4" fmla="*/ 0 w 3792"/>
                    <a:gd name="T5" fmla="*/ 0 h 1856"/>
                    <a:gd name="T6" fmla="*/ 0 w 3792"/>
                    <a:gd name="T7" fmla="*/ 0 h 1856"/>
                    <a:gd name="T8" fmla="*/ 0 w 3792"/>
                    <a:gd name="T9" fmla="*/ 0 h 1856"/>
                    <a:gd name="T10" fmla="*/ 0 w 3792"/>
                    <a:gd name="T11" fmla="*/ 0 h 1856"/>
                    <a:gd name="T12" fmla="*/ 0 w 3792"/>
                    <a:gd name="T13" fmla="*/ 0 h 1856"/>
                    <a:gd name="T14" fmla="*/ 0 w 3792"/>
                    <a:gd name="T15" fmla="*/ 0 h 185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792"/>
                    <a:gd name="T25" fmla="*/ 0 h 1856"/>
                    <a:gd name="T26" fmla="*/ 3792 w 3792"/>
                    <a:gd name="T27" fmla="*/ 1856 h 185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792" h="1856">
                      <a:moveTo>
                        <a:pt x="0" y="976"/>
                      </a:moveTo>
                      <a:cubicBezTo>
                        <a:pt x="172" y="540"/>
                        <a:pt x="344" y="104"/>
                        <a:pt x="528" y="112"/>
                      </a:cubicBezTo>
                      <a:cubicBezTo>
                        <a:pt x="712" y="120"/>
                        <a:pt x="928" y="736"/>
                        <a:pt x="1104" y="1024"/>
                      </a:cubicBezTo>
                      <a:cubicBezTo>
                        <a:pt x="1280" y="1312"/>
                        <a:pt x="1424" y="1856"/>
                        <a:pt x="1584" y="1840"/>
                      </a:cubicBezTo>
                      <a:cubicBezTo>
                        <a:pt x="1744" y="1824"/>
                        <a:pt x="1888" y="1232"/>
                        <a:pt x="2064" y="928"/>
                      </a:cubicBezTo>
                      <a:cubicBezTo>
                        <a:pt x="2240" y="624"/>
                        <a:pt x="2440" y="0"/>
                        <a:pt x="2640" y="16"/>
                      </a:cubicBezTo>
                      <a:cubicBezTo>
                        <a:pt x="2840" y="32"/>
                        <a:pt x="3072" y="832"/>
                        <a:pt x="3264" y="1024"/>
                      </a:cubicBezTo>
                      <a:cubicBezTo>
                        <a:pt x="3456" y="1216"/>
                        <a:pt x="3672" y="1144"/>
                        <a:pt x="3792" y="1168"/>
                      </a:cubicBezTo>
                    </a:path>
                  </a:pathLst>
                </a:custGeom>
                <a:noFill/>
                <a:ln w="5724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539" name="Line 20"/>
                <p:cNvSpPr>
                  <a:spLocks noChangeShapeType="1"/>
                </p:cNvSpPr>
                <p:nvPr/>
              </p:nvSpPr>
              <p:spPr bwMode="auto">
                <a:xfrm>
                  <a:off x="4962" y="2695"/>
                  <a:ext cx="76" cy="1"/>
                </a:xfrm>
                <a:prstGeom prst="line">
                  <a:avLst/>
                </a:prstGeom>
                <a:noFill/>
                <a:ln w="57240">
                  <a:solidFill>
                    <a:srgbClr val="FFFF00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64522" name="Group 21"/>
            <p:cNvGrpSpPr>
              <a:grpSpLocks/>
            </p:cNvGrpSpPr>
            <p:nvPr/>
          </p:nvGrpSpPr>
          <p:grpSpPr bwMode="auto">
            <a:xfrm>
              <a:off x="4570975" y="4404451"/>
              <a:ext cx="2508250" cy="1793875"/>
              <a:chOff x="2594" y="1732"/>
              <a:chExt cx="1580" cy="1130"/>
            </a:xfrm>
          </p:grpSpPr>
          <p:sp>
            <p:nvSpPr>
              <p:cNvPr id="64531" name="AutoShape 22"/>
              <p:cNvSpPr>
                <a:spLocks noChangeArrowheads="1"/>
              </p:cNvSpPr>
              <p:nvPr/>
            </p:nvSpPr>
            <p:spPr bwMode="auto">
              <a:xfrm>
                <a:off x="2664" y="1816"/>
                <a:ext cx="1343" cy="9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10792 w 21600"/>
                  <a:gd name="T19" fmla="*/ 4129 h 21600"/>
                  <a:gd name="T20" fmla="*/ 21600 w 21600"/>
                  <a:gd name="T21" fmla="*/ 17471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 stroke="0">
                    <a:moveTo>
                      <a:pt x="19209" y="4023"/>
                    </a:moveTo>
                    <a:cubicBezTo>
                      <a:pt x="20756" y="5943"/>
                      <a:pt x="21600" y="8334"/>
                      <a:pt x="21600" y="10800"/>
                    </a:cubicBezTo>
                    <a:cubicBezTo>
                      <a:pt x="21600" y="13211"/>
                      <a:pt x="20792" y="15554"/>
                      <a:pt x="19306" y="17453"/>
                    </a:cubicBezTo>
                    <a:lnTo>
                      <a:pt x="10800" y="10800"/>
                    </a:lnTo>
                    <a:lnTo>
                      <a:pt x="19209" y="4023"/>
                    </a:lnTo>
                    <a:close/>
                  </a:path>
                  <a:path w="21600" h="21600" fill="none">
                    <a:moveTo>
                      <a:pt x="19209" y="4023"/>
                    </a:moveTo>
                    <a:cubicBezTo>
                      <a:pt x="20756" y="5943"/>
                      <a:pt x="21600" y="8334"/>
                      <a:pt x="21600" y="10800"/>
                    </a:cubicBezTo>
                    <a:cubicBezTo>
                      <a:pt x="21600" y="13211"/>
                      <a:pt x="20792" y="15554"/>
                      <a:pt x="19306" y="17453"/>
                    </a:cubicBezTo>
                  </a:path>
                </a:pathLst>
              </a:custGeom>
              <a:noFill/>
              <a:ln w="190440">
                <a:solidFill>
                  <a:srgbClr val="DD4D15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2" name="AutoShape 23"/>
              <p:cNvSpPr>
                <a:spLocks noChangeArrowheads="1"/>
              </p:cNvSpPr>
              <p:nvPr/>
            </p:nvSpPr>
            <p:spPr bwMode="auto">
              <a:xfrm>
                <a:off x="2832" y="1732"/>
                <a:ext cx="1343" cy="113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10792 w 21600"/>
                  <a:gd name="T19" fmla="*/ 4125 h 21600"/>
                  <a:gd name="T20" fmla="*/ 21600 w 21600"/>
                  <a:gd name="T21" fmla="*/ 17475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 stroke="0">
                    <a:moveTo>
                      <a:pt x="19209" y="4023"/>
                    </a:moveTo>
                    <a:cubicBezTo>
                      <a:pt x="20756" y="5943"/>
                      <a:pt x="21600" y="8334"/>
                      <a:pt x="21600" y="10800"/>
                    </a:cubicBezTo>
                    <a:cubicBezTo>
                      <a:pt x="21600" y="13211"/>
                      <a:pt x="20792" y="15554"/>
                      <a:pt x="19306" y="17453"/>
                    </a:cubicBezTo>
                    <a:lnTo>
                      <a:pt x="10800" y="10800"/>
                    </a:lnTo>
                    <a:lnTo>
                      <a:pt x="19209" y="4023"/>
                    </a:lnTo>
                    <a:close/>
                  </a:path>
                  <a:path w="21600" h="21600" fill="none">
                    <a:moveTo>
                      <a:pt x="19209" y="4023"/>
                    </a:moveTo>
                    <a:cubicBezTo>
                      <a:pt x="20756" y="5943"/>
                      <a:pt x="21600" y="8334"/>
                      <a:pt x="21600" y="10800"/>
                    </a:cubicBezTo>
                    <a:cubicBezTo>
                      <a:pt x="21600" y="13211"/>
                      <a:pt x="20792" y="15554"/>
                      <a:pt x="19306" y="17453"/>
                    </a:cubicBezTo>
                  </a:path>
                </a:pathLst>
              </a:custGeom>
              <a:noFill/>
              <a:ln w="190440">
                <a:solidFill>
                  <a:srgbClr val="29CC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33" name="AutoShape 24"/>
              <p:cNvSpPr>
                <a:spLocks noChangeArrowheads="1"/>
              </p:cNvSpPr>
              <p:nvPr/>
            </p:nvSpPr>
            <p:spPr bwMode="auto">
              <a:xfrm>
                <a:off x="2594" y="1974"/>
                <a:ext cx="1245" cy="63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10791 w 21600"/>
                  <a:gd name="T19" fmla="*/ 4130 h 21600"/>
                  <a:gd name="T20" fmla="*/ 21600 w 21600"/>
                  <a:gd name="T21" fmla="*/ 1747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 stroke="0">
                    <a:moveTo>
                      <a:pt x="19209" y="4023"/>
                    </a:moveTo>
                    <a:cubicBezTo>
                      <a:pt x="20756" y="5943"/>
                      <a:pt x="21600" y="8334"/>
                      <a:pt x="21600" y="10800"/>
                    </a:cubicBezTo>
                    <a:cubicBezTo>
                      <a:pt x="21600" y="13211"/>
                      <a:pt x="20792" y="15554"/>
                      <a:pt x="19306" y="17453"/>
                    </a:cubicBezTo>
                    <a:lnTo>
                      <a:pt x="10800" y="10800"/>
                    </a:lnTo>
                    <a:lnTo>
                      <a:pt x="19209" y="4023"/>
                    </a:lnTo>
                    <a:close/>
                  </a:path>
                  <a:path w="21600" h="21600" fill="none">
                    <a:moveTo>
                      <a:pt x="19209" y="4023"/>
                    </a:moveTo>
                    <a:cubicBezTo>
                      <a:pt x="20756" y="5943"/>
                      <a:pt x="21600" y="8334"/>
                      <a:pt x="21600" y="10800"/>
                    </a:cubicBezTo>
                    <a:cubicBezTo>
                      <a:pt x="21600" y="13211"/>
                      <a:pt x="20792" y="15554"/>
                      <a:pt x="19306" y="17453"/>
                    </a:cubicBezTo>
                  </a:path>
                </a:pathLst>
              </a:custGeom>
              <a:noFill/>
              <a:ln w="190440">
                <a:solidFill>
                  <a:srgbClr val="00F518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523" name="Text Box 32"/>
            <p:cNvSpPr txBox="1">
              <a:spLocks noChangeArrowheads="1"/>
            </p:cNvSpPr>
            <p:nvPr/>
          </p:nvSpPr>
          <p:spPr bwMode="auto">
            <a:xfrm>
              <a:off x="5488560" y="6279235"/>
              <a:ext cx="2590800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 typeface="Palatino Linotype" charset="0"/>
                <a:buNone/>
              </a:pPr>
              <a:r>
                <a:rPr lang="en-GB" sz="1600" b="1">
                  <a:solidFill>
                    <a:srgbClr val="FFFFFF"/>
                  </a:solidFill>
                  <a:latin typeface="Palatino Linotype" charset="0"/>
                </a:rPr>
                <a:t> Jet energy dissipation</a:t>
              </a:r>
            </a:p>
            <a:p>
              <a:pPr algn="ctr" eaLnBrk="1" hangingPunct="1">
                <a:lnSpc>
                  <a:spcPct val="80000"/>
                </a:lnSpc>
                <a:buFont typeface="Palatino Linotype" charset="0"/>
                <a:buNone/>
              </a:pPr>
              <a:r>
                <a:rPr lang="en-GB" sz="1600" b="1">
                  <a:solidFill>
                    <a:srgbClr val="FFFFFF"/>
                  </a:solidFill>
                  <a:latin typeface="Palatino Linotype" charset="0"/>
                </a:rPr>
                <a:t>and X-ray generation</a:t>
              </a:r>
            </a:p>
          </p:txBody>
        </p:sp>
        <p:sp>
          <p:nvSpPr>
            <p:cNvPr id="64524" name="Text Box 33"/>
            <p:cNvSpPr txBox="1">
              <a:spLocks noChangeArrowheads="1"/>
            </p:cNvSpPr>
            <p:nvPr/>
          </p:nvSpPr>
          <p:spPr bwMode="auto">
            <a:xfrm>
              <a:off x="7470095" y="4126570"/>
              <a:ext cx="1698625" cy="300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buFont typeface="Palatino Linotype" charset="0"/>
                <a:buNone/>
              </a:pPr>
              <a:r>
                <a:rPr lang="en-GB" sz="1600" b="1">
                  <a:solidFill>
                    <a:srgbClr val="FFFFFF"/>
                  </a:solidFill>
                  <a:latin typeface="Palatino Linotype" charset="0"/>
                </a:rPr>
                <a:t>shock radiation</a:t>
              </a:r>
            </a:p>
          </p:txBody>
        </p:sp>
        <p:sp>
          <p:nvSpPr>
            <p:cNvPr id="64525" name="Rectangle 21" descr="Granite"/>
            <p:cNvSpPr>
              <a:spLocks noChangeArrowheads="1"/>
            </p:cNvSpPr>
            <p:nvPr/>
          </p:nvSpPr>
          <p:spPr bwMode="auto">
            <a:xfrm rot="5400000">
              <a:off x="1766309" y="5200048"/>
              <a:ext cx="703116" cy="202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Black hole,  </a:t>
              </a:r>
            </a:p>
            <a:p>
              <a:pPr algn="ctr"/>
              <a:r>
                <a:rPr lang="en-US" sz="1800">
                  <a:latin typeface="Arial" charset="0"/>
                </a:rPr>
                <a:t>accretion disk &amp; jet</a:t>
              </a:r>
            </a:p>
          </p:txBody>
        </p:sp>
        <p:grpSp>
          <p:nvGrpSpPr>
            <p:cNvPr id="64526" name="Group 33"/>
            <p:cNvGrpSpPr>
              <a:grpSpLocks/>
            </p:cNvGrpSpPr>
            <p:nvPr/>
          </p:nvGrpSpPr>
          <p:grpSpPr bwMode="auto">
            <a:xfrm>
              <a:off x="519498" y="4765348"/>
              <a:ext cx="2514545" cy="887810"/>
              <a:chOff x="1330033" y="3161110"/>
              <a:chExt cx="1344612" cy="798513"/>
            </a:xfrm>
          </p:grpSpPr>
          <p:sp>
            <p:nvSpPr>
              <p:cNvPr id="64527" name="Oval 10"/>
              <p:cNvSpPr>
                <a:spLocks noChangeArrowheads="1"/>
              </p:cNvSpPr>
              <p:nvPr/>
            </p:nvSpPr>
            <p:spPr bwMode="auto">
              <a:xfrm rot="5400000">
                <a:off x="1637214" y="3284142"/>
                <a:ext cx="798513" cy="552450"/>
              </a:xfrm>
              <a:prstGeom prst="ellipse">
                <a:avLst/>
              </a:prstGeom>
              <a:solidFill>
                <a:srgbClr val="333399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64528" name="Oval 11"/>
              <p:cNvSpPr>
                <a:spLocks noChangeArrowheads="1"/>
              </p:cNvSpPr>
              <p:nvPr/>
            </p:nvSpPr>
            <p:spPr bwMode="auto">
              <a:xfrm rot="5400000">
                <a:off x="1920583" y="3473848"/>
                <a:ext cx="231775" cy="177800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64529" name="AutoShape 23"/>
              <p:cNvSpPr>
                <a:spLocks noChangeArrowheads="1"/>
              </p:cNvSpPr>
              <p:nvPr/>
            </p:nvSpPr>
            <p:spPr bwMode="auto">
              <a:xfrm rot="5400000">
                <a:off x="2266658" y="3245248"/>
                <a:ext cx="147638" cy="668337"/>
              </a:xfrm>
              <a:prstGeom prst="flowChartMerge">
                <a:avLst/>
              </a:prstGeom>
              <a:solidFill>
                <a:srgbClr val="FF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64530" name="AutoShape 24"/>
              <p:cNvSpPr>
                <a:spLocks noChangeArrowheads="1"/>
              </p:cNvSpPr>
              <p:nvPr/>
            </p:nvSpPr>
            <p:spPr bwMode="auto">
              <a:xfrm rot="5400000" flipV="1">
                <a:off x="1590383" y="3243661"/>
                <a:ext cx="147638" cy="668337"/>
              </a:xfrm>
              <a:prstGeom prst="flowChartMerge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76762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4"/>
          <p:cNvSpPr>
            <a:spLocks noChangeArrowheads="1"/>
          </p:cNvSpPr>
          <p:nvPr/>
        </p:nvSpPr>
        <p:spPr bwMode="auto">
          <a:xfrm>
            <a:off x="963613" y="1868488"/>
            <a:ext cx="7485062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b="1" dirty="0">
                <a:solidFill>
                  <a:srgbClr val="FFFF00"/>
                </a:solidFill>
              </a:rPr>
              <a:t>Electrons </a:t>
            </a:r>
            <a:r>
              <a:rPr lang="en-US" b="1" dirty="0" smtClean="0">
                <a:solidFill>
                  <a:srgbClr val="FFFF00"/>
                </a:solidFill>
              </a:rPr>
              <a:t>are accelerated </a:t>
            </a:r>
            <a:r>
              <a:rPr lang="en-US" b="1" dirty="0">
                <a:solidFill>
                  <a:srgbClr val="FFFF00"/>
                </a:solidFill>
              </a:rPr>
              <a:t>near the shock </a:t>
            </a:r>
            <a:r>
              <a:rPr lang="en-US" b="1" dirty="0" smtClean="0">
                <a:solidFill>
                  <a:srgbClr val="FFFF00"/>
                </a:solidFill>
              </a:rPr>
              <a:t>front, </a:t>
            </a:r>
            <a:r>
              <a:rPr lang="en-US" b="1" dirty="0">
                <a:solidFill>
                  <a:srgbClr val="FFFF00"/>
                </a:solidFill>
              </a:rPr>
              <a:t>and </a:t>
            </a:r>
            <a:r>
              <a:rPr lang="en-US" b="1" dirty="0" smtClean="0">
                <a:solidFill>
                  <a:srgbClr val="FFFF00"/>
                </a:solidFill>
              </a:rPr>
              <a:t>once </a:t>
            </a:r>
            <a:r>
              <a:rPr lang="en-US" b="1" dirty="0">
                <a:solidFill>
                  <a:srgbClr val="FFFF00"/>
                </a:solidFill>
              </a:rPr>
              <a:t>they leave the acceleration </a:t>
            </a:r>
            <a:r>
              <a:rPr lang="en-US" b="1" dirty="0" smtClean="0">
                <a:solidFill>
                  <a:srgbClr val="FFFF00"/>
                </a:solidFill>
              </a:rPr>
              <a:t>region they cool down due to </a:t>
            </a:r>
            <a:r>
              <a:rPr lang="en-US" b="1" dirty="0" err="1" smtClean="0">
                <a:solidFill>
                  <a:srgbClr val="FFFF00"/>
                </a:solidFill>
              </a:rPr>
              <a:t>radiative</a:t>
            </a:r>
            <a:r>
              <a:rPr lang="en-US" b="1" dirty="0" smtClean="0">
                <a:solidFill>
                  <a:srgbClr val="FFFF00"/>
                </a:solidFill>
              </a:rPr>
              <a:t> loss.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6562" name="Rectangle 5"/>
          <p:cNvSpPr>
            <a:spLocks noChangeArrowheads="1"/>
          </p:cNvSpPr>
          <p:nvPr/>
        </p:nvSpPr>
        <p:spPr bwMode="auto">
          <a:xfrm>
            <a:off x="804863" y="5535613"/>
            <a:ext cx="353377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Electrons continually accelerated over an extended period</a:t>
            </a:r>
          </a:p>
        </p:txBody>
      </p:sp>
      <p:sp>
        <p:nvSpPr>
          <p:cNvPr id="66563" name="TextBox 6"/>
          <p:cNvSpPr txBox="1">
            <a:spLocks noChangeArrowheads="1"/>
          </p:cNvSpPr>
          <p:nvPr/>
        </p:nvSpPr>
        <p:spPr bwMode="auto">
          <a:xfrm>
            <a:off x="511175" y="282575"/>
            <a:ext cx="24987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u="sng"/>
              <a:t>Baryonic jets</a:t>
            </a:r>
          </a:p>
        </p:txBody>
      </p:sp>
      <p:sp>
        <p:nvSpPr>
          <p:cNvPr id="66564" name="TextBox 7"/>
          <p:cNvSpPr txBox="1">
            <a:spLocks noChangeArrowheads="1"/>
          </p:cNvSpPr>
          <p:nvPr/>
        </p:nvSpPr>
        <p:spPr bwMode="auto">
          <a:xfrm>
            <a:off x="987425" y="996950"/>
            <a:ext cx="67389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b="1" dirty="0"/>
              <a:t>Jet KE is converted to particle energy via shocks and the Fermi acceleration mechanism is </a:t>
            </a:r>
            <a:r>
              <a:rPr lang="en-US" b="1" dirty="0" smtClean="0"/>
              <a:t>at work</a:t>
            </a:r>
            <a:r>
              <a:rPr lang="en-US" b="1" dirty="0"/>
              <a:t>.</a:t>
            </a:r>
          </a:p>
        </p:txBody>
      </p:sp>
      <p:sp>
        <p:nvSpPr>
          <p:cNvPr id="66565" name="TextBox 8"/>
          <p:cNvSpPr txBox="1">
            <a:spLocks noChangeArrowheads="1"/>
          </p:cNvSpPr>
          <p:nvPr/>
        </p:nvSpPr>
        <p:spPr bwMode="auto">
          <a:xfrm>
            <a:off x="511175" y="3245564"/>
            <a:ext cx="2316163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u="sng" dirty="0" err="1"/>
              <a:t>Poynting</a:t>
            </a:r>
            <a:r>
              <a:rPr lang="en-US" sz="3200" b="1" u="sng" dirty="0"/>
              <a:t> jet</a:t>
            </a:r>
          </a:p>
        </p:txBody>
      </p:sp>
      <p:sp>
        <p:nvSpPr>
          <p:cNvPr id="66566" name="TextBox 9"/>
          <p:cNvSpPr txBox="1">
            <a:spLocks noChangeArrowheads="1"/>
          </p:cNvSpPr>
          <p:nvPr/>
        </p:nvSpPr>
        <p:spPr bwMode="auto">
          <a:xfrm>
            <a:off x="822325" y="3922713"/>
            <a:ext cx="3535363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Jet magnetic energy converted to particle energy in current sheets (magnetic reconnections).</a:t>
            </a:r>
          </a:p>
        </p:txBody>
      </p:sp>
      <p:pic>
        <p:nvPicPr>
          <p:cNvPr id="665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959225"/>
            <a:ext cx="446405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8" name="TextBox 2"/>
          <p:cNvSpPr txBox="1">
            <a:spLocks noChangeArrowheads="1"/>
          </p:cNvSpPr>
          <p:nvPr/>
        </p:nvSpPr>
        <p:spPr bwMode="auto">
          <a:xfrm>
            <a:off x="5945188" y="6338888"/>
            <a:ext cx="32956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/>
              <a:t>Kumar &amp; Crumley, 2015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1"/>
          <p:cNvSpPr txBox="1">
            <a:spLocks noChangeArrowheads="1"/>
          </p:cNvSpPr>
          <p:nvPr/>
        </p:nvSpPr>
        <p:spPr bwMode="auto">
          <a:xfrm>
            <a:off x="758825" y="229831"/>
            <a:ext cx="739140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There are many different radiative processes we need to consider for generating X-ray photons:</a:t>
            </a:r>
          </a:p>
        </p:txBody>
      </p:sp>
      <p:sp>
        <p:nvSpPr>
          <p:cNvPr id="65538" name="TextBox 2"/>
          <p:cNvSpPr txBox="1">
            <a:spLocks noChangeArrowheads="1"/>
          </p:cNvSpPr>
          <p:nvPr/>
        </p:nvSpPr>
        <p:spPr bwMode="auto">
          <a:xfrm>
            <a:off x="1535113" y="1165563"/>
            <a:ext cx="506253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FF00"/>
                </a:solidFill>
              </a:rPr>
              <a:t>Synchrotron (non-thermal spectrum)</a:t>
            </a:r>
          </a:p>
        </p:txBody>
      </p:sp>
      <p:sp>
        <p:nvSpPr>
          <p:cNvPr id="65539" name="TextBox 3"/>
          <p:cNvSpPr txBox="1">
            <a:spLocks noChangeArrowheads="1"/>
          </p:cNvSpPr>
          <p:nvPr/>
        </p:nvSpPr>
        <p:spPr bwMode="auto">
          <a:xfrm>
            <a:off x="1535113" y="1769443"/>
            <a:ext cx="528161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Synchrotron + inverse-Compton (SSC) </a:t>
            </a:r>
          </a:p>
        </p:txBody>
      </p:sp>
      <p:sp>
        <p:nvSpPr>
          <p:cNvPr id="65540" name="TextBox 4"/>
          <p:cNvSpPr txBox="1">
            <a:spLocks noChangeArrowheads="1"/>
          </p:cNvSpPr>
          <p:nvPr/>
        </p:nvSpPr>
        <p:spPr bwMode="auto">
          <a:xfrm>
            <a:off x="1535113" y="3320101"/>
            <a:ext cx="649128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Photons from the accretion </a:t>
            </a:r>
            <a:r>
              <a:rPr lang="en-US" b="1" dirty="0" smtClean="0"/>
              <a:t>disk/wind </a:t>
            </a:r>
            <a:r>
              <a:rPr lang="en-US" b="1" dirty="0"/>
              <a:t>inverse Compton scattered by electrons in the jet</a:t>
            </a:r>
          </a:p>
        </p:txBody>
      </p:sp>
      <p:sp>
        <p:nvSpPr>
          <p:cNvPr id="65541" name="TextBox 5"/>
          <p:cNvSpPr txBox="1">
            <a:spLocks noChangeArrowheads="1"/>
          </p:cNvSpPr>
          <p:nvPr/>
        </p:nvSpPr>
        <p:spPr bwMode="auto">
          <a:xfrm>
            <a:off x="1535113" y="2373322"/>
            <a:ext cx="7389812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</a:rPr>
              <a:t>Thermal photons (Planck spectrum) produced in the jet and inverse-Compton scattered to higher energies.</a:t>
            </a:r>
          </a:p>
        </p:txBody>
      </p:sp>
      <p:sp>
        <p:nvSpPr>
          <p:cNvPr id="65542" name="TextBox 6"/>
          <p:cNvSpPr txBox="1">
            <a:spLocks noChangeArrowheads="1"/>
          </p:cNvSpPr>
          <p:nvPr/>
        </p:nvSpPr>
        <p:spPr bwMode="auto">
          <a:xfrm>
            <a:off x="1552535" y="5389882"/>
            <a:ext cx="6826340" cy="1127078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 dirty="0"/>
              <a:t>The bottom line is that the only way we can explain the data is if the jet energy is carried by magnetic fields &amp; particles accelerated in current sheets.</a:t>
            </a:r>
          </a:p>
        </p:txBody>
      </p:sp>
      <p:sp>
        <p:nvSpPr>
          <p:cNvPr id="65543" name="TextBox 7"/>
          <p:cNvSpPr txBox="1">
            <a:spLocks noChangeArrowheads="1"/>
          </p:cNvSpPr>
          <p:nvPr/>
        </p:nvSpPr>
        <p:spPr bwMode="auto">
          <a:xfrm>
            <a:off x="1022350" y="4322706"/>
            <a:ext cx="7902575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FF00"/>
                </a:solidFill>
              </a:rPr>
              <a:t>And confront these with IR to </a:t>
            </a:r>
            <a:r>
              <a:rPr lang="en-US" b="1" dirty="0" err="1">
                <a:solidFill>
                  <a:srgbClr val="FFFF00"/>
                </a:solidFill>
              </a:rPr>
              <a:t>γ</a:t>
            </a:r>
            <a:r>
              <a:rPr lang="en-US" b="1" dirty="0">
                <a:solidFill>
                  <a:srgbClr val="FFFF00"/>
                </a:solidFill>
              </a:rPr>
              <a:t>-ray data to figure out jet composition &amp; particle acceleration.</a:t>
            </a:r>
          </a:p>
        </p:txBody>
      </p:sp>
      <p:sp>
        <p:nvSpPr>
          <p:cNvPr id="65544" name="Text Box 5"/>
          <p:cNvSpPr txBox="1">
            <a:spLocks noChangeArrowheads="1"/>
          </p:cNvSpPr>
          <p:nvPr/>
        </p:nvSpPr>
        <p:spPr bwMode="auto">
          <a:xfrm>
            <a:off x="1295400" y="1089363"/>
            <a:ext cx="3127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32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65545" name="Text Box 5"/>
          <p:cNvSpPr txBox="1">
            <a:spLocks noChangeArrowheads="1"/>
          </p:cNvSpPr>
          <p:nvPr/>
        </p:nvSpPr>
        <p:spPr bwMode="auto">
          <a:xfrm>
            <a:off x="1295400" y="1665607"/>
            <a:ext cx="3127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32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65546" name="Text Box 5"/>
          <p:cNvSpPr txBox="1">
            <a:spLocks noChangeArrowheads="1"/>
          </p:cNvSpPr>
          <p:nvPr/>
        </p:nvSpPr>
        <p:spPr bwMode="auto">
          <a:xfrm>
            <a:off x="1295400" y="2300766"/>
            <a:ext cx="3127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32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65547" name="Text Box 5"/>
          <p:cNvSpPr txBox="1">
            <a:spLocks noChangeArrowheads="1"/>
          </p:cNvSpPr>
          <p:nvPr/>
        </p:nvSpPr>
        <p:spPr bwMode="auto">
          <a:xfrm>
            <a:off x="1295400" y="3229435"/>
            <a:ext cx="3127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32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4"/>
          <p:cNvSpPr>
            <a:spLocks noGrp="1"/>
          </p:cNvSpPr>
          <p:nvPr>
            <p:ph type="title"/>
          </p:nvPr>
        </p:nvSpPr>
        <p:spPr>
          <a:xfrm>
            <a:off x="1354138" y="0"/>
            <a:ext cx="6742112" cy="1141413"/>
          </a:xfrm>
        </p:spPr>
        <p:txBody>
          <a:bodyPr/>
          <a:lstStyle/>
          <a:p>
            <a:r>
              <a:rPr lang="en-US" sz="3200" b="1" u="sng">
                <a:latin typeface="Times New Roman" charset="0"/>
              </a:rPr>
              <a:t>Constraints on radiation mechanism</a:t>
            </a:r>
          </a:p>
        </p:txBody>
      </p:sp>
      <p:sp>
        <p:nvSpPr>
          <p:cNvPr id="67586" name="Content Placeholder 10"/>
          <p:cNvSpPr>
            <a:spLocks noGrp="1"/>
          </p:cNvSpPr>
          <p:nvPr>
            <p:ph sz="quarter" idx="4294967295"/>
          </p:nvPr>
        </p:nvSpPr>
        <p:spPr>
          <a:xfrm>
            <a:off x="304800" y="1303338"/>
            <a:ext cx="8763000" cy="4645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1700"/>
              </a:spcAft>
              <a:buFont typeface="Wingdings" charset="0"/>
              <a:buChar char="²"/>
            </a:pPr>
            <a:r>
              <a:rPr lang="en-US" sz="2400" b="1" dirty="0">
                <a:solidFill>
                  <a:srgbClr val="FFFF00"/>
                </a:solidFill>
                <a:effectLst/>
                <a:latin typeface="Times New Roman" charset="0"/>
              </a:rPr>
              <a:t>Variability time &lt;</a:t>
            </a:r>
            <a:r>
              <a:rPr lang="en-US" sz="2400" b="1" dirty="0" smtClean="0">
                <a:solidFill>
                  <a:srgbClr val="FFFF00"/>
                </a:solidFill>
                <a:effectLst/>
                <a:latin typeface="Times New Roman" charset="0"/>
              </a:rPr>
              <a:t>10</a:t>
            </a:r>
            <a:r>
              <a:rPr lang="en-US" sz="2400" b="1" baseline="30000" dirty="0" smtClean="0">
                <a:solidFill>
                  <a:srgbClr val="FFFF00"/>
                </a:solidFill>
                <a:effectLst/>
                <a:latin typeface="Times New Roman" charset="0"/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  <a:effectLst/>
                <a:latin typeface="Times New Roman" charset="0"/>
              </a:rPr>
              <a:t>s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charset="0"/>
              </a:rPr>
              <a:t>.</a:t>
            </a:r>
          </a:p>
          <a:p>
            <a:pPr>
              <a:spcAft>
                <a:spcPts val="1700"/>
              </a:spcAft>
              <a:buFont typeface="Wingdings" charset="0"/>
              <a:buChar char="²"/>
            </a:pPr>
            <a:r>
              <a:rPr lang="en-US" sz="2400" b="1" dirty="0">
                <a:effectLst/>
                <a:latin typeface="Times New Roman" charset="0"/>
              </a:rPr>
              <a:t>Source must be at R &gt; </a:t>
            </a:r>
            <a:r>
              <a:rPr lang="en-US" sz="2400" b="1" dirty="0" err="1">
                <a:effectLst/>
                <a:latin typeface="Times New Roman" charset="0"/>
              </a:rPr>
              <a:t>R</a:t>
            </a:r>
            <a:r>
              <a:rPr lang="en-US" sz="2400" b="1" baseline="-25000" dirty="0" err="1">
                <a:effectLst/>
                <a:latin typeface="Times New Roman" charset="0"/>
              </a:rPr>
              <a:t>s</a:t>
            </a:r>
            <a:r>
              <a:rPr lang="en-US" sz="2400" b="1" dirty="0">
                <a:effectLst/>
                <a:latin typeface="Times New Roman" charset="0"/>
              </a:rPr>
              <a:t> (</a:t>
            </a:r>
            <a:r>
              <a:rPr lang="en-US" sz="2400" b="1" dirty="0">
                <a:effectLst/>
                <a:latin typeface="Times New Roman" charset="0"/>
                <a:ea typeface="MS Mincho" charset="0"/>
                <a:cs typeface="MS Mincho" charset="0"/>
              </a:rPr>
              <a:t>∼</a:t>
            </a:r>
            <a:r>
              <a:rPr lang="en-US" sz="2400" b="1" dirty="0">
                <a:effectLst/>
                <a:latin typeface="Times New Roman" charset="0"/>
              </a:rPr>
              <a:t>2x10</a:t>
            </a:r>
            <a:r>
              <a:rPr lang="en-US" sz="2400" b="1" baseline="30000" dirty="0">
                <a:effectLst/>
                <a:latin typeface="Times New Roman" charset="0"/>
              </a:rPr>
              <a:t>11 </a:t>
            </a:r>
            <a:r>
              <a:rPr lang="en-US" sz="2400" b="1" dirty="0">
                <a:effectLst/>
                <a:latin typeface="Times New Roman" charset="0"/>
              </a:rPr>
              <a:t>M</a:t>
            </a:r>
            <a:r>
              <a:rPr lang="en-US" sz="2400" b="1" baseline="-25000" dirty="0">
                <a:effectLst/>
                <a:latin typeface="Times New Roman" charset="0"/>
              </a:rPr>
              <a:t>BH,6 </a:t>
            </a:r>
            <a:r>
              <a:rPr lang="en-US" sz="2400" b="1" dirty="0">
                <a:effectLst/>
                <a:latin typeface="Times New Roman" charset="0"/>
              </a:rPr>
              <a:t>cm).</a:t>
            </a:r>
          </a:p>
          <a:p>
            <a:pPr>
              <a:lnSpc>
                <a:spcPct val="100000"/>
              </a:lnSpc>
              <a:spcAft>
                <a:spcPts val="1700"/>
              </a:spcAft>
              <a:buFont typeface="Wingdings" charset="0"/>
              <a:buChar char="²"/>
            </a:pPr>
            <a:r>
              <a:rPr lang="en-US" sz="2400" b="1" dirty="0">
                <a:solidFill>
                  <a:srgbClr val="FFFF00"/>
                </a:solidFill>
                <a:effectLst/>
                <a:latin typeface="Times New Roman" charset="0"/>
              </a:rPr>
              <a:t>The jet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charset="0"/>
              </a:rPr>
              <a:t>Γ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charset="0"/>
                <a:ea typeface="MS Mincho" charset="0"/>
                <a:cs typeface="MS Mincho" charset="0"/>
              </a:rPr>
              <a:t> ∼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charset="0"/>
              </a:rPr>
              <a:t> 10 </a:t>
            </a:r>
            <a:r>
              <a:rPr lang="en-US" sz="2400" b="1" dirty="0" smtClean="0">
                <a:solidFill>
                  <a:srgbClr val="FFFF00"/>
                </a:solidFill>
                <a:effectLst/>
                <a:latin typeface="Times New Roman" charset="0"/>
              </a:rPr>
              <a:t>(from 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charset="0"/>
              </a:rPr>
              <a:t>mm/radio </a:t>
            </a:r>
            <a:r>
              <a:rPr lang="en-US" sz="2400" b="1" dirty="0" smtClean="0">
                <a:solidFill>
                  <a:srgbClr val="FFFF00"/>
                </a:solidFill>
                <a:effectLst/>
                <a:latin typeface="Times New Roman" charset="0"/>
              </a:rPr>
              <a:t>data &amp; total energy constraint)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charset="0"/>
              </a:rPr>
              <a:t>.</a:t>
            </a:r>
          </a:p>
          <a:p>
            <a:pPr>
              <a:lnSpc>
                <a:spcPct val="100000"/>
              </a:lnSpc>
              <a:spcAft>
                <a:spcPts val="1700"/>
              </a:spcAft>
              <a:buFont typeface="Wingdings" charset="0"/>
              <a:buChar char="²"/>
            </a:pPr>
            <a:r>
              <a:rPr lang="en-US" sz="2400" b="1" dirty="0">
                <a:effectLst/>
                <a:latin typeface="Times New Roman" charset="0"/>
              </a:rPr>
              <a:t>X-ray luminosity </a:t>
            </a:r>
            <a:r>
              <a:rPr lang="en-US" sz="2400" b="1" dirty="0">
                <a:effectLst/>
                <a:latin typeface="Times New Roman" charset="0"/>
                <a:ea typeface="MS Mincho" charset="0"/>
                <a:cs typeface="MS Mincho" charset="0"/>
              </a:rPr>
              <a:t>∼3x</a:t>
            </a:r>
            <a:r>
              <a:rPr lang="en-US" sz="2400" b="1" dirty="0">
                <a:effectLst/>
                <a:latin typeface="Times New Roman" charset="0"/>
              </a:rPr>
              <a:t>10</a:t>
            </a:r>
            <a:r>
              <a:rPr lang="en-US" sz="2400" b="1" baseline="30000" dirty="0">
                <a:effectLst/>
                <a:latin typeface="Times New Roman" charset="0"/>
              </a:rPr>
              <a:t>47 </a:t>
            </a:r>
            <a:r>
              <a:rPr lang="en-US" sz="2400" b="1" dirty="0">
                <a:effectLst/>
                <a:latin typeface="Times New Roman" charset="0"/>
              </a:rPr>
              <a:t>erg/s for a duration of </a:t>
            </a:r>
            <a:r>
              <a:rPr lang="en-US" sz="2400" b="1" dirty="0">
                <a:effectLst/>
                <a:latin typeface="Times New Roman" charset="0"/>
                <a:ea typeface="MS Mincho" charset="0"/>
                <a:cs typeface="MS Mincho" charset="0"/>
              </a:rPr>
              <a:t>∼10 days requires</a:t>
            </a:r>
            <a:r>
              <a:rPr lang="en-US" sz="2400" b="1" dirty="0">
                <a:effectLst/>
                <a:latin typeface="Times New Roman" charset="0"/>
              </a:rPr>
              <a:t> an efficiency &gt;1% to avoid an </a:t>
            </a:r>
            <a:r>
              <a:rPr lang="en-US" sz="2400" b="1" dirty="0" err="1" smtClean="0">
                <a:effectLst/>
                <a:latin typeface="Times New Roman" charset="0"/>
              </a:rPr>
              <a:t>unphysically</a:t>
            </a:r>
            <a:r>
              <a:rPr lang="en-US" sz="2400" b="1" dirty="0" smtClean="0">
                <a:effectLst/>
                <a:latin typeface="Times New Roman" charset="0"/>
              </a:rPr>
              <a:t> large amount of energy.</a:t>
            </a:r>
            <a:endParaRPr lang="en-US" sz="2400" b="1" dirty="0">
              <a:effectLst/>
              <a:latin typeface="Times New Roman" charset="0"/>
            </a:endParaRPr>
          </a:p>
          <a:p>
            <a:pPr>
              <a:spcAft>
                <a:spcPts val="1700"/>
              </a:spcAft>
              <a:buFont typeface="Wingdings" charset="0"/>
              <a:buChar char="²"/>
            </a:pPr>
            <a:r>
              <a:rPr lang="en-US" sz="2400" b="1" dirty="0">
                <a:solidFill>
                  <a:srgbClr val="FFFF00"/>
                </a:solidFill>
                <a:effectLst/>
                <a:latin typeface="Times New Roman" charset="0"/>
              </a:rPr>
              <a:t>Energy flux below the X-ray band should decrease as 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charset="0"/>
                <a:ea typeface="MS Mincho" charset="0"/>
                <a:cs typeface="MS Mincho" charset="0"/>
              </a:rPr>
              <a:t>∼ 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charset="0"/>
              </a:rPr>
              <a:t>ν</a:t>
            </a:r>
            <a:r>
              <a:rPr lang="en-US" sz="2400" b="1" baseline="30000" dirty="0">
                <a:solidFill>
                  <a:srgbClr val="FFFF00"/>
                </a:solidFill>
                <a:effectLst/>
                <a:latin typeface="Times New Roman" charset="0"/>
              </a:rPr>
              <a:t>1/3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charset="0"/>
              </a:rPr>
              <a:t> (or faster) otherwise the IR flux would be larger than the observed value.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>
          <a:xfrm>
            <a:off x="2018610" y="-234327"/>
            <a:ext cx="5989638" cy="1141413"/>
          </a:xfrm>
        </p:spPr>
        <p:txBody>
          <a:bodyPr/>
          <a:lstStyle/>
          <a:p>
            <a:r>
              <a:rPr lang="en-US" sz="3200" b="1" u="sng" dirty="0">
                <a:latin typeface="Times New Roman" charset="0"/>
              </a:rPr>
              <a:t>Synchrotron Radiation Process</a:t>
            </a:r>
          </a:p>
        </p:txBody>
      </p:sp>
      <p:sp>
        <p:nvSpPr>
          <p:cNvPr id="68610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391400" y="767545"/>
            <a:ext cx="7444311" cy="121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457200" lvl="1" indent="0">
              <a:buFont typeface="Wingdings" charset="0"/>
              <a:buNone/>
            </a:pPr>
            <a:r>
              <a:rPr lang="en-US" sz="2400" b="1" dirty="0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An electron with a Lorentz factor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γ</a:t>
            </a:r>
            <a:r>
              <a:rPr lang="en-US" sz="2400" b="1" baseline="-25000" dirty="0" err="1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i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 traveling through a magnetic field of strength B</a:t>
            </a:r>
            <a:r>
              <a:rPr lang="en-US" sz="2400" b="1" baseline="30000" dirty="0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’</a:t>
            </a:r>
            <a:r>
              <a:rPr lang="en-US" altLang="ja-JP" sz="2400" b="1" dirty="0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 in a jet moving at bulk Lorentz factor </a:t>
            </a:r>
            <a:r>
              <a:rPr lang="en-US" altLang="ja-JP" sz="2400" b="1" dirty="0" err="1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Γ</a:t>
            </a:r>
            <a:r>
              <a:rPr lang="en-US" altLang="ja-JP" sz="2400" b="1" dirty="0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 </a:t>
            </a:r>
            <a:r>
              <a:rPr lang="en-US" altLang="ja-JP" sz="2400" b="1" dirty="0" smtClean="0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radiates </a:t>
            </a:r>
            <a:r>
              <a:rPr lang="en-US" altLang="ja-JP" sz="2400" b="1" dirty="0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at a frequency </a:t>
            </a:r>
            <a:r>
              <a:rPr lang="en-US" altLang="ja-JP" sz="2400" b="1" dirty="0" err="1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ν</a:t>
            </a:r>
            <a:r>
              <a:rPr lang="en-US" altLang="ja-JP" sz="2400" b="1" baseline="-25000" dirty="0" err="1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i</a:t>
            </a:r>
            <a:r>
              <a:rPr lang="en-US" altLang="ja-JP" sz="2400" b="1" dirty="0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:</a:t>
            </a:r>
          </a:p>
          <a:p>
            <a:pPr marL="457200" lvl="1" indent="0"/>
            <a:endParaRPr lang="en-US" sz="2400" b="1" dirty="0">
              <a:solidFill>
                <a:srgbClr val="FFFF00"/>
              </a:solidFill>
              <a:effectLst/>
              <a:latin typeface="Times New Roman" charset="0"/>
              <a:ea typeface="DejaVu LGC Sans" charset="0"/>
              <a:cs typeface="DejaVu LGC Sans" charset="0"/>
            </a:endParaRPr>
          </a:p>
          <a:p>
            <a:pPr marL="457200" lvl="1" indent="0"/>
            <a:endParaRPr lang="en-US" sz="2400" b="1" dirty="0">
              <a:solidFill>
                <a:srgbClr val="FFFF00"/>
              </a:solidFill>
              <a:effectLst/>
              <a:latin typeface="Times New Roman" charset="0"/>
              <a:ea typeface="DejaVu LGC Sans" charset="0"/>
              <a:cs typeface="DejaVu LGC Sans" charset="0"/>
            </a:endParaRPr>
          </a:p>
          <a:p>
            <a:pPr marL="457200" lvl="1" indent="0"/>
            <a:endParaRPr lang="en-US" sz="2400" b="1" dirty="0">
              <a:solidFill>
                <a:srgbClr val="FFFF00"/>
              </a:solidFill>
              <a:effectLst/>
              <a:latin typeface="Times New Roman" charset="0"/>
              <a:ea typeface="DejaVu LGC Sans" charset="0"/>
              <a:cs typeface="DejaVu LGC Sans" charset="0"/>
            </a:endParaRPr>
          </a:p>
        </p:txBody>
      </p:sp>
      <p:pic>
        <p:nvPicPr>
          <p:cNvPr id="68611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493" y="4402226"/>
            <a:ext cx="5806553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562" y="2327560"/>
            <a:ext cx="5573526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725120" y="3523392"/>
            <a:ext cx="6530088" cy="78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We add up the contributions of </a:t>
            </a:r>
            <a:r>
              <a:rPr lang="en-US" b="1" dirty="0">
                <a:solidFill>
                  <a:srgbClr val="FFFF00"/>
                </a:solidFill>
              </a:rPr>
              <a:t>N</a:t>
            </a:r>
            <a:r>
              <a:rPr lang="en-US" b="1" baseline="-25000" dirty="0">
                <a:solidFill>
                  <a:srgbClr val="FFFF00"/>
                </a:solidFill>
              </a:rPr>
              <a:t>e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electrons to produce the </a:t>
            </a:r>
            <a:r>
              <a:rPr lang="en-US" b="1" dirty="0">
                <a:solidFill>
                  <a:srgbClr val="FFFF00"/>
                </a:solidFill>
              </a:rPr>
              <a:t>total </a:t>
            </a:r>
            <a:r>
              <a:rPr lang="en-US" b="1" dirty="0" smtClean="0">
                <a:solidFill>
                  <a:srgbClr val="FFFF00"/>
                </a:solidFill>
              </a:rPr>
              <a:t>observed flux </a:t>
            </a:r>
            <a:r>
              <a:rPr lang="en-US" b="1" dirty="0">
                <a:solidFill>
                  <a:srgbClr val="FFFF00"/>
                </a:solidFill>
              </a:rPr>
              <a:t>at </a:t>
            </a:r>
            <a:r>
              <a:rPr lang="en-US" b="1" dirty="0" err="1" smtClean="0">
                <a:solidFill>
                  <a:srgbClr val="FFFF00"/>
                </a:solidFill>
              </a:rPr>
              <a:t>ν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i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8614" name="Text Box 10"/>
          <p:cNvSpPr txBox="1">
            <a:spLocks noChangeArrowheads="1"/>
          </p:cNvSpPr>
          <p:nvPr/>
        </p:nvSpPr>
        <p:spPr bwMode="auto">
          <a:xfrm>
            <a:off x="1594423" y="641954"/>
            <a:ext cx="3127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3600" b="1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68615" name="Text Box 10"/>
          <p:cNvSpPr txBox="1">
            <a:spLocks noChangeArrowheads="1"/>
          </p:cNvSpPr>
          <p:nvPr/>
        </p:nvSpPr>
        <p:spPr bwMode="auto">
          <a:xfrm>
            <a:off x="1488583" y="3415442"/>
            <a:ext cx="3127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3600" b="1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96082" y="5966101"/>
            <a:ext cx="7051429" cy="725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In other words, we can find the total number of electrons in the jet from the observed flux (and known distance).</a:t>
            </a:r>
            <a:endParaRPr lang="en-US" sz="2200" b="1" dirty="0"/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603890" y="881541"/>
            <a:ext cx="3905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9803" y="1534004"/>
            <a:ext cx="1363662" cy="2116137"/>
            <a:chOff x="81603" y="1534004"/>
            <a:chExt cx="1363662" cy="2116137"/>
          </a:xfrm>
        </p:grpSpPr>
        <p:cxnSp>
          <p:nvCxnSpPr>
            <p:cNvPr id="10" name="Straight Arrow Connector 2"/>
            <p:cNvCxnSpPr>
              <a:cxnSpLocks noChangeShapeType="1"/>
            </p:cNvCxnSpPr>
            <p:nvPr/>
          </p:nvCxnSpPr>
          <p:spPr bwMode="auto">
            <a:xfrm flipV="1">
              <a:off x="861065" y="1686404"/>
              <a:ext cx="0" cy="1941512"/>
            </a:xfrm>
            <a:prstGeom prst="straightConnector1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Arrow Connector 3"/>
            <p:cNvCxnSpPr>
              <a:cxnSpLocks noChangeShapeType="1"/>
            </p:cNvCxnSpPr>
            <p:nvPr/>
          </p:nvCxnSpPr>
          <p:spPr bwMode="auto">
            <a:xfrm flipV="1">
              <a:off x="1054740" y="1534004"/>
              <a:ext cx="0" cy="1939925"/>
            </a:xfrm>
            <a:prstGeom prst="straightConnector1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1250003" y="1694341"/>
              <a:ext cx="0" cy="1939925"/>
            </a:xfrm>
            <a:prstGeom prst="straightConnector1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Arrow Connector 5"/>
            <p:cNvCxnSpPr>
              <a:cxnSpLocks noChangeShapeType="1"/>
            </p:cNvCxnSpPr>
            <p:nvPr/>
          </p:nvCxnSpPr>
          <p:spPr bwMode="auto">
            <a:xfrm flipV="1">
              <a:off x="1445265" y="1534004"/>
              <a:ext cx="0" cy="1939925"/>
            </a:xfrm>
            <a:prstGeom prst="straightConnector1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Oval 19"/>
            <p:cNvSpPr>
              <a:spLocks noChangeArrowheads="1"/>
            </p:cNvSpPr>
            <p:nvPr/>
          </p:nvSpPr>
          <p:spPr bwMode="auto">
            <a:xfrm>
              <a:off x="211778" y="2222979"/>
              <a:ext cx="1111250" cy="563562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3"/>
            <p:cNvSpPr txBox="1">
              <a:spLocks noChangeArrowheads="1"/>
            </p:cNvSpPr>
            <p:nvPr/>
          </p:nvSpPr>
          <p:spPr bwMode="auto">
            <a:xfrm>
              <a:off x="402278" y="2481741"/>
              <a:ext cx="312737" cy="52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</a:pPr>
              <a:r>
                <a:rPr lang="en-GB" sz="2800" b="1">
                  <a:solidFill>
                    <a:srgbClr val="FFFFFF"/>
                  </a:solidFill>
                  <a:cs typeface="Times New Roman" charset="0"/>
                </a:rPr>
                <a:t>•</a:t>
              </a:r>
            </a:p>
          </p:txBody>
        </p:sp>
        <p:cxnSp>
          <p:nvCxnSpPr>
            <p:cNvPr id="17" name="Straight Arrow Connector 22"/>
            <p:cNvCxnSpPr>
              <a:cxnSpLocks noChangeShapeType="1"/>
            </p:cNvCxnSpPr>
            <p:nvPr/>
          </p:nvCxnSpPr>
          <p:spPr bwMode="auto">
            <a:xfrm flipV="1">
              <a:off x="81603" y="1710216"/>
              <a:ext cx="0" cy="1939925"/>
            </a:xfrm>
            <a:prstGeom prst="straightConnector1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Arrow Connector 23"/>
            <p:cNvCxnSpPr>
              <a:cxnSpLocks noChangeShapeType="1"/>
            </p:cNvCxnSpPr>
            <p:nvPr/>
          </p:nvCxnSpPr>
          <p:spPr bwMode="auto">
            <a:xfrm flipV="1">
              <a:off x="276865" y="1534004"/>
              <a:ext cx="0" cy="1939925"/>
            </a:xfrm>
            <a:prstGeom prst="straightConnector1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Arrow Connector 24"/>
            <p:cNvCxnSpPr>
              <a:cxnSpLocks noChangeShapeType="1"/>
            </p:cNvCxnSpPr>
            <p:nvPr/>
          </p:nvCxnSpPr>
          <p:spPr bwMode="auto">
            <a:xfrm flipV="1">
              <a:off x="470540" y="1686404"/>
              <a:ext cx="0" cy="1941512"/>
            </a:xfrm>
            <a:prstGeom prst="straightConnector1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Arrow Connector 25"/>
            <p:cNvCxnSpPr>
              <a:cxnSpLocks noChangeShapeType="1"/>
            </p:cNvCxnSpPr>
            <p:nvPr/>
          </p:nvCxnSpPr>
          <p:spPr bwMode="auto">
            <a:xfrm flipV="1">
              <a:off x="665803" y="1534004"/>
              <a:ext cx="0" cy="1939925"/>
            </a:xfrm>
            <a:prstGeom prst="straightConnector1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TextBox 26"/>
            <p:cNvSpPr txBox="1">
              <a:spLocks noChangeArrowheads="1"/>
            </p:cNvSpPr>
            <p:nvPr/>
          </p:nvSpPr>
          <p:spPr bwMode="auto">
            <a:xfrm>
              <a:off x="667390" y="2630966"/>
              <a:ext cx="28575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&gt;</a:t>
              </a:r>
            </a:p>
          </p:txBody>
        </p:sp>
        <p:sp>
          <p:nvSpPr>
            <p:cNvPr id="22" name="Oval 29"/>
            <p:cNvSpPr>
              <a:spLocks noChangeArrowheads="1"/>
            </p:cNvSpPr>
            <p:nvPr/>
          </p:nvSpPr>
          <p:spPr bwMode="auto">
            <a:xfrm>
              <a:off x="205428" y="2319816"/>
              <a:ext cx="1111250" cy="565150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Oval 31"/>
            <p:cNvSpPr>
              <a:spLocks noChangeArrowheads="1"/>
            </p:cNvSpPr>
            <p:nvPr/>
          </p:nvSpPr>
          <p:spPr bwMode="auto">
            <a:xfrm>
              <a:off x="205428" y="2124554"/>
              <a:ext cx="1111250" cy="563562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84992" y="2799278"/>
            <a:ext cx="352146" cy="38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FFFF"/>
                </a:solidFill>
                <a:ea typeface="DejaVu LGC Sans" charset="0"/>
                <a:cs typeface="DejaVu LGC Sans" charset="0"/>
              </a:rPr>
              <a:t>γ</a:t>
            </a:r>
            <a:r>
              <a:rPr lang="en-US" sz="2000" b="1" baseline="-25000" dirty="0" err="1">
                <a:solidFill>
                  <a:srgbClr val="FFFFFF"/>
                </a:solidFill>
                <a:ea typeface="DejaVu LGC Sans" charset="0"/>
                <a:cs typeface="DejaVu LGC Sans" charset="0"/>
              </a:rPr>
              <a:t>i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synch_thes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extBox 4"/>
          <p:cNvSpPr txBox="1">
            <a:spLocks noChangeArrowheads="1"/>
          </p:cNvSpPr>
          <p:nvPr/>
        </p:nvSpPr>
        <p:spPr bwMode="auto">
          <a:xfrm>
            <a:off x="3200400" y="6475413"/>
            <a:ext cx="3133725" cy="3825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0000"/>
                </a:solidFill>
              </a:rPr>
              <a:t>Distance from the BH (cm)</a:t>
            </a:r>
          </a:p>
        </p:txBody>
      </p:sp>
      <p:sp>
        <p:nvSpPr>
          <p:cNvPr id="71683" name="TextBox 3"/>
          <p:cNvSpPr txBox="1">
            <a:spLocks noChangeArrowheads="1"/>
          </p:cNvSpPr>
          <p:nvPr/>
        </p:nvSpPr>
        <p:spPr bwMode="auto">
          <a:xfrm rot="-5400000">
            <a:off x="-1701800" y="3305175"/>
            <a:ext cx="4416425" cy="555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b="1">
                <a:solidFill>
                  <a:srgbClr val="FF0000"/>
                </a:solidFill>
              </a:rPr>
              <a:t>Lorentz factor of electrons </a:t>
            </a:r>
            <a:r>
              <a:rPr lang="en-US" sz="3200" b="1">
                <a:solidFill>
                  <a:srgbClr val="FF0000"/>
                </a:solidFill>
              </a:rPr>
              <a:t>(γ</a:t>
            </a:r>
            <a:r>
              <a:rPr lang="en-US" sz="3200" b="1" baseline="-25000">
                <a:solidFill>
                  <a:srgbClr val="FF0000"/>
                </a:solidFill>
              </a:rPr>
              <a:t>e</a:t>
            </a:r>
            <a:r>
              <a:rPr lang="en-US" sz="3200" b="1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1684" name="TextBox 2"/>
          <p:cNvSpPr txBox="1">
            <a:spLocks noChangeArrowheads="1"/>
          </p:cNvSpPr>
          <p:nvPr/>
        </p:nvSpPr>
        <p:spPr bwMode="auto">
          <a:xfrm>
            <a:off x="1796280" y="1160463"/>
            <a:ext cx="5904230" cy="44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Synchrotron solution </a:t>
            </a:r>
            <a:r>
              <a:rPr lang="en-US" b="1" dirty="0" smtClean="0"/>
              <a:t>space for Baryonic jet</a:t>
            </a:r>
            <a:endParaRPr lang="en-US" b="1" dirty="0"/>
          </a:p>
        </p:txBody>
      </p:sp>
      <p:sp>
        <p:nvSpPr>
          <p:cNvPr id="71685" name="TextBox 1"/>
          <p:cNvSpPr txBox="1">
            <a:spLocks noChangeArrowheads="1"/>
          </p:cNvSpPr>
          <p:nvPr/>
        </p:nvSpPr>
        <p:spPr bwMode="auto">
          <a:xfrm rot="-5400000">
            <a:off x="6625431" y="3291682"/>
            <a:ext cx="373697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FF"/>
                </a:solidFill>
              </a:rPr>
              <a:t>Cumley, Lu, Kumar et al. (2016)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2218788" y="-196316"/>
            <a:ext cx="6007100" cy="1141413"/>
          </a:xfrm>
        </p:spPr>
        <p:txBody>
          <a:bodyPr/>
          <a:lstStyle/>
          <a:p>
            <a:r>
              <a:rPr lang="en-US" sz="2800" b="1" u="sng" dirty="0" smtClean="0">
                <a:latin typeface="Times New Roman" charset="0"/>
              </a:rPr>
              <a:t>Synchrotron +  </a:t>
            </a:r>
            <a:r>
              <a:rPr lang="en-US" sz="2800" b="1" u="sng" dirty="0">
                <a:latin typeface="Times New Roman" charset="0"/>
              </a:rPr>
              <a:t>inverse Compton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055550" y="931968"/>
            <a:ext cx="7654925" cy="127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457200" lvl="1" indent="0">
              <a:buFont typeface="Wingdings" charset="0"/>
              <a:buNone/>
            </a:pPr>
            <a:r>
              <a:rPr lang="en-US" sz="2400" b="1" dirty="0" smtClean="0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The Thomson scattering optical 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depth </a:t>
            </a:r>
            <a:r>
              <a:rPr lang="en-US" sz="2400" b="1" dirty="0" smtClean="0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of the jet is:</a:t>
            </a:r>
          </a:p>
          <a:p>
            <a:pPr marL="457200" lvl="1" indent="0">
              <a:buFont typeface="Wingdings" charset="0"/>
              <a:buNone/>
            </a:pPr>
            <a:r>
              <a:rPr lang="en-US" sz="2400" b="1" dirty="0" smtClean="0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				</a:t>
            </a:r>
            <a:r>
              <a:rPr lang="en-US" sz="2800" b="1" dirty="0" smtClean="0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 </a:t>
            </a:r>
            <a:r>
              <a:rPr lang="el-GR" sz="2800" b="1" dirty="0" smtClean="0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τ</a:t>
            </a:r>
            <a:r>
              <a:rPr lang="en-US" sz="2800" b="1" baseline="-25000" dirty="0" smtClean="0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T 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= N</a:t>
            </a:r>
            <a:r>
              <a:rPr lang="en-US" sz="2800" b="1" baseline="-25000" dirty="0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e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σ</a:t>
            </a:r>
            <a:r>
              <a:rPr lang="en-US" sz="2800" b="1" baseline="-25000" dirty="0" err="1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T</a:t>
            </a:r>
            <a:r>
              <a:rPr lang="en-US" sz="2800" b="1" dirty="0" smtClean="0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/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(</a:t>
            </a:r>
            <a:r>
              <a:rPr lang="en-US" sz="2800" b="1" dirty="0" smtClean="0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4πR</a:t>
            </a:r>
            <a:r>
              <a:rPr lang="en-US" sz="2800" b="1" baseline="30000" dirty="0" smtClean="0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)</a:t>
            </a:r>
            <a:endParaRPr lang="en-US" sz="2400" b="1" dirty="0">
              <a:solidFill>
                <a:schemeClr val="bg1"/>
              </a:solidFill>
              <a:effectLst/>
              <a:latin typeface="Times New Roman" charset="0"/>
              <a:ea typeface="DejaVu LGC Sans" charset="0"/>
              <a:cs typeface="DejaVu LGC Sans" charset="0"/>
            </a:endParaRPr>
          </a:p>
        </p:txBody>
      </p:sp>
      <p:sp>
        <p:nvSpPr>
          <p:cNvPr id="73734" name="TextBox 3"/>
          <p:cNvSpPr txBox="1">
            <a:spLocks noChangeArrowheads="1"/>
          </p:cNvSpPr>
          <p:nvPr/>
        </p:nvSpPr>
        <p:spPr bwMode="auto">
          <a:xfrm>
            <a:off x="2626702" y="4321304"/>
            <a:ext cx="6634165" cy="78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lvl="1" eaLnBrk="1" hangingPunct="1"/>
            <a:r>
              <a:rPr lang="en-US" b="1" dirty="0">
                <a:solidFill>
                  <a:srgbClr val="FFFF00"/>
                </a:solidFill>
              </a:rPr>
              <a:t>The electrons </a:t>
            </a:r>
            <a:r>
              <a:rPr lang="en-US" b="1" dirty="0" smtClean="0">
                <a:solidFill>
                  <a:srgbClr val="FFFF00"/>
                </a:solidFill>
              </a:rPr>
              <a:t>will cool due to this process –  </a:t>
            </a:r>
            <a:endParaRPr lang="en-US" b="1" dirty="0">
              <a:solidFill>
                <a:srgbClr val="FFFF00"/>
              </a:solidFill>
            </a:endParaRPr>
          </a:p>
          <a:p>
            <a:pPr eaLnBrk="1" hangingPunct="1"/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3735" name="TextBox 4"/>
          <p:cNvSpPr txBox="1">
            <a:spLocks noChangeArrowheads="1"/>
          </p:cNvSpPr>
          <p:nvPr/>
        </p:nvSpPr>
        <p:spPr bwMode="auto">
          <a:xfrm>
            <a:off x="3499271" y="3565458"/>
            <a:ext cx="4315135" cy="49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err="1" smtClean="0"/>
              <a:t>ν</a:t>
            </a:r>
            <a:r>
              <a:rPr lang="en-US" sz="2800" b="1" baseline="-25000" dirty="0" err="1" smtClean="0"/>
              <a:t>IC</a:t>
            </a:r>
            <a:r>
              <a:rPr lang="en-US" sz="2800" b="1" dirty="0" smtClean="0"/>
              <a:t> </a:t>
            </a:r>
            <a:r>
              <a:rPr lang="en-US" sz="2800" b="1" dirty="0"/>
              <a:t>≈ </a:t>
            </a:r>
            <a:r>
              <a:rPr lang="en-US" sz="2800" b="1" dirty="0" smtClean="0"/>
              <a:t>γ</a:t>
            </a:r>
            <a:r>
              <a:rPr lang="en-US" sz="2800" b="1" baseline="-25000" dirty="0" smtClean="0"/>
              <a:t>e</a:t>
            </a:r>
            <a:r>
              <a:rPr lang="en-US" sz="2800" b="1" baseline="30000" dirty="0" smtClean="0"/>
              <a:t>2</a:t>
            </a:r>
            <a:r>
              <a:rPr lang="en-US" sz="2800" b="1" baseline="-25000" dirty="0" smtClean="0"/>
              <a:t> 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ν</a:t>
            </a:r>
            <a:r>
              <a:rPr lang="en-US" sz="2800" b="1" baseline="-25000" dirty="0" err="1" smtClean="0"/>
              <a:t>s</a:t>
            </a:r>
            <a:r>
              <a:rPr lang="en-US" sz="2800" b="1" baseline="-25000" dirty="0" smtClean="0"/>
              <a:t> </a:t>
            </a:r>
            <a:r>
              <a:rPr lang="en-US" sz="2800" b="1" dirty="0" smtClean="0"/>
              <a:t>,	</a:t>
            </a:r>
            <a:r>
              <a:rPr lang="en-US" sz="2800" b="1" baseline="-25000" dirty="0" smtClean="0"/>
              <a:t>		</a:t>
            </a:r>
            <a:r>
              <a:rPr lang="en-US" sz="2800" b="1" dirty="0" err="1"/>
              <a:t>f</a:t>
            </a:r>
            <a:r>
              <a:rPr lang="en-US" sz="2800" b="1" baseline="-25000" dirty="0" err="1"/>
              <a:t>ν,ic</a:t>
            </a:r>
            <a:r>
              <a:rPr lang="en-US" sz="2800" b="1" dirty="0"/>
              <a:t> ≈  </a:t>
            </a:r>
            <a:r>
              <a:rPr lang="el-GR" sz="2800" b="1" dirty="0"/>
              <a:t>τ</a:t>
            </a:r>
            <a:r>
              <a:rPr lang="en-US" sz="2800" b="1" baseline="-25000" dirty="0"/>
              <a:t>T </a:t>
            </a:r>
            <a:r>
              <a:rPr lang="en-US" sz="2800" b="1" dirty="0" err="1"/>
              <a:t>f</a:t>
            </a:r>
            <a:r>
              <a:rPr lang="en-US" sz="2800" b="1" baseline="-25000" dirty="0" err="1"/>
              <a:t>νs</a:t>
            </a:r>
            <a:r>
              <a:rPr lang="en-US" sz="2800" b="1" baseline="-25000" dirty="0"/>
              <a:t> </a:t>
            </a:r>
            <a:r>
              <a:rPr lang="en-US" sz="2800" b="1" baseline="-25000" dirty="0" smtClean="0"/>
              <a:t>	</a:t>
            </a:r>
            <a:endParaRPr lang="en-US" sz="2800" b="1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2642162" y="2020523"/>
            <a:ext cx="5751068" cy="1470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b="1" dirty="0" smtClean="0">
                <a:solidFill>
                  <a:srgbClr val="FFFF00"/>
                </a:solidFill>
                <a:ea typeface="DejaVu LGC Sans" charset="0"/>
                <a:cs typeface="DejaVu LGC Sans" charset="0"/>
              </a:rPr>
              <a:t>For </a:t>
            </a:r>
            <a:r>
              <a:rPr lang="en-US" b="1" dirty="0">
                <a:solidFill>
                  <a:srgbClr val="FFFF00"/>
                </a:solidFill>
                <a:ea typeface="DejaVu LGC Sans" charset="0"/>
                <a:cs typeface="DejaVu LGC Sans" charset="0"/>
              </a:rPr>
              <a:t>electrons with Lorentz factor  </a:t>
            </a:r>
            <a:r>
              <a:rPr lang="en-US" b="1" dirty="0" err="1" smtClean="0">
                <a:solidFill>
                  <a:srgbClr val="FFFF00"/>
                </a:solidFill>
                <a:ea typeface="DejaVu LGC Sans" charset="0"/>
                <a:cs typeface="DejaVu LGC Sans" charset="0"/>
              </a:rPr>
              <a:t>γ</a:t>
            </a:r>
            <a:r>
              <a:rPr lang="en-US" b="1" baseline="-25000" dirty="0" err="1" smtClean="0">
                <a:solidFill>
                  <a:srgbClr val="FFFF00"/>
                </a:solidFill>
                <a:ea typeface="DejaVu LGC Sans" charset="0"/>
                <a:cs typeface="DejaVu LGC Sans" charset="0"/>
              </a:rPr>
              <a:t>e</a:t>
            </a:r>
            <a:r>
              <a:rPr lang="en-US" b="1" dirty="0" smtClean="0">
                <a:solidFill>
                  <a:srgbClr val="FFFF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US" b="1" dirty="0">
                <a:solidFill>
                  <a:srgbClr val="FFFF00"/>
                </a:solidFill>
                <a:ea typeface="DejaVu LGC Sans" charset="0"/>
                <a:cs typeface="DejaVu LGC Sans" charset="0"/>
              </a:rPr>
              <a:t>t</a:t>
            </a:r>
            <a:r>
              <a:rPr lang="en-US" b="1" dirty="0" smtClean="0">
                <a:solidFill>
                  <a:srgbClr val="FFFF00"/>
                </a:solidFill>
                <a:ea typeface="DejaVu LGC Sans" charset="0"/>
                <a:cs typeface="DejaVu LGC Sans" charset="0"/>
              </a:rPr>
              <a:t>he  inverse-Compton scattered photon </a:t>
            </a:r>
            <a:r>
              <a:rPr lang="en-US" b="1" dirty="0">
                <a:solidFill>
                  <a:srgbClr val="FFFF00"/>
                </a:solidFill>
                <a:ea typeface="DejaVu LGC Sans" charset="0"/>
                <a:cs typeface="DejaVu LGC Sans" charset="0"/>
              </a:rPr>
              <a:t>frequency and flux can be related to the synchrotron photon frequency and flux </a:t>
            </a:r>
            <a:r>
              <a:rPr lang="en-US" b="1" dirty="0" smtClean="0">
                <a:solidFill>
                  <a:srgbClr val="FFFF00"/>
                </a:solidFill>
                <a:ea typeface="DejaVu LGC Sans" charset="0"/>
                <a:cs typeface="DejaVu LGC Sans" charset="0"/>
              </a:rPr>
              <a:t>as</a:t>
            </a:r>
            <a:endParaRPr lang="en-US" b="1" dirty="0">
              <a:solidFill>
                <a:srgbClr val="FFFF00"/>
              </a:solidFill>
              <a:ea typeface="DejaVu LGC Sans" charset="0"/>
              <a:cs typeface="DejaVu LGC Sans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859541" y="4736595"/>
            <a:ext cx="2535035" cy="863389"/>
            <a:chOff x="2335031" y="5381587"/>
            <a:chExt cx="2535035" cy="863389"/>
          </a:xfrm>
        </p:grpSpPr>
        <p:sp>
          <p:nvSpPr>
            <p:cNvPr id="3" name="TextBox 2"/>
            <p:cNvSpPr txBox="1"/>
            <p:nvPr/>
          </p:nvSpPr>
          <p:spPr>
            <a:xfrm>
              <a:off x="2335031" y="5603303"/>
              <a:ext cx="1382710" cy="440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FFFF"/>
                  </a:solidFill>
                </a:rPr>
                <a:t>t</a:t>
              </a:r>
              <a:r>
                <a:rPr lang="en-US" b="1" baseline="30000" dirty="0" err="1" smtClean="0">
                  <a:solidFill>
                    <a:srgbClr val="FFFFFF"/>
                  </a:solidFill>
                </a:rPr>
                <a:t>’</a:t>
              </a:r>
              <a:r>
                <a:rPr lang="en-US" b="1" baseline="-25000" dirty="0" err="1" smtClean="0">
                  <a:solidFill>
                    <a:srgbClr val="FFFFFF"/>
                  </a:solidFill>
                </a:rPr>
                <a:t>c</a:t>
              </a:r>
              <a:r>
                <a:rPr lang="en-US" b="1" baseline="-25000" dirty="0" smtClean="0">
                  <a:solidFill>
                    <a:srgbClr val="FFFFFF"/>
                  </a:solidFill>
                </a:rPr>
                <a:t> </a:t>
              </a:r>
              <a:r>
                <a:rPr lang="en-US" b="1" dirty="0" smtClean="0">
                  <a:solidFill>
                    <a:srgbClr val="FFFFFF"/>
                  </a:solidFill>
                </a:rPr>
                <a:t>~ 120 s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608182" y="5381587"/>
              <a:ext cx="1261884" cy="863389"/>
              <a:chOff x="4454818" y="5381587"/>
              <a:chExt cx="1261884" cy="863389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4535461" y="5381587"/>
                <a:ext cx="1167006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FF"/>
                    </a:solidFill>
                  </a:rPr>
                  <a:t>R</a:t>
                </a:r>
                <a:r>
                  <a:rPr lang="en-US" b="1" baseline="-25000" dirty="0" smtClean="0">
                    <a:solidFill>
                      <a:srgbClr val="FFFFFF"/>
                    </a:solidFill>
                  </a:rPr>
                  <a:t>14</a:t>
                </a:r>
                <a:r>
                  <a:rPr lang="en-US" b="1" baseline="30000" dirty="0" smtClean="0">
                    <a:solidFill>
                      <a:srgbClr val="FFFFFF"/>
                    </a:solidFill>
                  </a:rPr>
                  <a:t>2 </a:t>
                </a:r>
                <a:r>
                  <a:rPr lang="en-US" b="1" dirty="0" smtClean="0">
                    <a:solidFill>
                      <a:srgbClr val="FFFFFF"/>
                    </a:solidFill>
                  </a:rPr>
                  <a:t>Γ</a:t>
                </a:r>
                <a:r>
                  <a:rPr lang="en-US" b="1" baseline="-25000" dirty="0" smtClean="0">
                    <a:solidFill>
                      <a:srgbClr val="FFFFFF"/>
                    </a:solidFill>
                  </a:rPr>
                  <a:t>1</a:t>
                </a:r>
                <a:r>
                  <a:rPr lang="en-US" b="1" baseline="30000" dirty="0" smtClean="0">
                    <a:solidFill>
                      <a:srgbClr val="FFFFFF"/>
                    </a:solidFill>
                  </a:rPr>
                  <a:t>2 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4454818" y="5482360"/>
                <a:ext cx="1261884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</a:rPr>
                  <a:t>_______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595880" y="5804856"/>
                <a:ext cx="1061008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 smtClean="0">
                    <a:solidFill>
                      <a:srgbClr val="FFFFFF"/>
                    </a:solidFill>
                  </a:rPr>
                  <a:t>γ</a:t>
                </a:r>
                <a:r>
                  <a:rPr lang="en-US" b="1" baseline="-25000" dirty="0" err="1" smtClean="0">
                    <a:solidFill>
                      <a:srgbClr val="FFFFFF"/>
                    </a:solidFill>
                  </a:rPr>
                  <a:t>e</a:t>
                </a:r>
                <a:r>
                  <a:rPr lang="en-US" b="1" dirty="0" smtClean="0">
                    <a:solidFill>
                      <a:srgbClr val="FFFFFF"/>
                    </a:solidFill>
                  </a:rPr>
                  <a:t> L</a:t>
                </a:r>
                <a:r>
                  <a:rPr lang="en-US" b="1" baseline="-25000" dirty="0" smtClean="0">
                    <a:solidFill>
                      <a:srgbClr val="FFFFFF"/>
                    </a:solidFill>
                  </a:rPr>
                  <a:t>x,47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3112006" y="5671308"/>
            <a:ext cx="5281224" cy="1127078"/>
          </a:xfrm>
          <a:prstGeom prst="rect">
            <a:avLst/>
          </a:prstGeom>
          <a:noFill/>
          <a:ln w="19050" cmpd="sng">
            <a:solidFill>
              <a:srgbClr val="73F646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This time should not be less than the dynamical time, otherwise excessive IR emission will be produced.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00408" y="1007785"/>
            <a:ext cx="390364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</a:t>
            </a:r>
            <a:endParaRPr lang="en-US" sz="1800" dirty="0"/>
          </a:p>
        </p:txBody>
      </p:sp>
      <p:grpSp>
        <p:nvGrpSpPr>
          <p:cNvPr id="73759" name="Group 73758"/>
          <p:cNvGrpSpPr/>
          <p:nvPr/>
        </p:nvGrpSpPr>
        <p:grpSpPr>
          <a:xfrm>
            <a:off x="335840" y="2341191"/>
            <a:ext cx="1929556" cy="3118476"/>
            <a:chOff x="-16960" y="1882525"/>
            <a:chExt cx="1929556" cy="3118476"/>
          </a:xfrm>
        </p:grpSpPr>
        <p:cxnSp>
          <p:nvCxnSpPr>
            <p:cNvPr id="19" name="Straight Arrow Connector 18"/>
            <p:cNvCxnSpPr/>
            <p:nvPr/>
          </p:nvCxnSpPr>
          <p:spPr bwMode="auto">
            <a:xfrm flipH="1" flipV="1">
              <a:off x="447068" y="1962270"/>
              <a:ext cx="584956" cy="85050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73739" name="Group 73738"/>
            <p:cNvGrpSpPr/>
            <p:nvPr/>
          </p:nvGrpSpPr>
          <p:grpSpPr>
            <a:xfrm>
              <a:off x="-16960" y="4090349"/>
              <a:ext cx="1077456" cy="738399"/>
              <a:chOff x="55720" y="4042348"/>
              <a:chExt cx="1077456" cy="738399"/>
            </a:xfrm>
          </p:grpSpPr>
          <p:sp>
            <p:nvSpPr>
              <p:cNvPr id="29" name="Freeform 152" descr="Granite"/>
              <p:cNvSpPr>
                <a:spLocks/>
              </p:cNvSpPr>
              <p:nvPr/>
            </p:nvSpPr>
            <p:spPr bwMode="auto">
              <a:xfrm rot="19079527">
                <a:off x="55720" y="4584805"/>
                <a:ext cx="457200" cy="195942"/>
              </a:xfrm>
              <a:custGeom>
                <a:avLst/>
                <a:gdLst>
                  <a:gd name="T0" fmla="*/ 0 w 288"/>
                  <a:gd name="T1" fmla="*/ 191 h 326"/>
                  <a:gd name="T2" fmla="*/ 115 w 288"/>
                  <a:gd name="T3" fmla="*/ 19 h 326"/>
                  <a:gd name="T4" fmla="*/ 192 w 288"/>
                  <a:gd name="T5" fmla="*/ 307 h 326"/>
                  <a:gd name="T6" fmla="*/ 288 w 288"/>
                  <a:gd name="T7" fmla="*/ 134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326">
                    <a:moveTo>
                      <a:pt x="0" y="191"/>
                    </a:moveTo>
                    <a:cubicBezTo>
                      <a:pt x="41" y="95"/>
                      <a:pt x="83" y="0"/>
                      <a:pt x="115" y="19"/>
                    </a:cubicBezTo>
                    <a:cubicBezTo>
                      <a:pt x="147" y="38"/>
                      <a:pt x="163" y="288"/>
                      <a:pt x="192" y="307"/>
                    </a:cubicBezTo>
                    <a:cubicBezTo>
                      <a:pt x="221" y="326"/>
                      <a:pt x="272" y="163"/>
                      <a:pt x="288" y="134"/>
                    </a:cubicBezTo>
                  </a:path>
                </a:pathLst>
              </a:custGeom>
              <a:noFill/>
              <a:ln w="254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30" name="Freeform 153" descr="Granite"/>
              <p:cNvSpPr>
                <a:spLocks/>
              </p:cNvSpPr>
              <p:nvPr/>
            </p:nvSpPr>
            <p:spPr bwMode="auto">
              <a:xfrm rot="19079527">
                <a:off x="364078" y="4315170"/>
                <a:ext cx="457200" cy="195942"/>
              </a:xfrm>
              <a:custGeom>
                <a:avLst/>
                <a:gdLst>
                  <a:gd name="T0" fmla="*/ 0 w 288"/>
                  <a:gd name="T1" fmla="*/ 191 h 326"/>
                  <a:gd name="T2" fmla="*/ 115 w 288"/>
                  <a:gd name="T3" fmla="*/ 19 h 326"/>
                  <a:gd name="T4" fmla="*/ 192 w 288"/>
                  <a:gd name="T5" fmla="*/ 307 h 326"/>
                  <a:gd name="T6" fmla="*/ 288 w 288"/>
                  <a:gd name="T7" fmla="*/ 134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326">
                    <a:moveTo>
                      <a:pt x="0" y="191"/>
                    </a:moveTo>
                    <a:cubicBezTo>
                      <a:pt x="41" y="95"/>
                      <a:pt x="83" y="0"/>
                      <a:pt x="115" y="19"/>
                    </a:cubicBezTo>
                    <a:cubicBezTo>
                      <a:pt x="147" y="38"/>
                      <a:pt x="163" y="288"/>
                      <a:pt x="192" y="307"/>
                    </a:cubicBezTo>
                    <a:cubicBezTo>
                      <a:pt x="221" y="326"/>
                      <a:pt x="272" y="163"/>
                      <a:pt x="288" y="134"/>
                    </a:cubicBezTo>
                  </a:path>
                </a:pathLst>
              </a:custGeom>
              <a:noFill/>
              <a:ln w="254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31" name="Freeform 154" descr="Granite"/>
              <p:cNvSpPr>
                <a:spLocks/>
              </p:cNvSpPr>
              <p:nvPr/>
            </p:nvSpPr>
            <p:spPr bwMode="auto">
              <a:xfrm rot="19079527">
                <a:off x="675976" y="4042348"/>
                <a:ext cx="457200" cy="195942"/>
              </a:xfrm>
              <a:custGeom>
                <a:avLst/>
                <a:gdLst>
                  <a:gd name="T0" fmla="*/ 0 w 288"/>
                  <a:gd name="T1" fmla="*/ 191 h 326"/>
                  <a:gd name="T2" fmla="*/ 115 w 288"/>
                  <a:gd name="T3" fmla="*/ 19 h 326"/>
                  <a:gd name="T4" fmla="*/ 192 w 288"/>
                  <a:gd name="T5" fmla="*/ 307 h 326"/>
                  <a:gd name="T6" fmla="*/ 288 w 288"/>
                  <a:gd name="T7" fmla="*/ 134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326">
                    <a:moveTo>
                      <a:pt x="0" y="191"/>
                    </a:moveTo>
                    <a:cubicBezTo>
                      <a:pt x="41" y="95"/>
                      <a:pt x="83" y="0"/>
                      <a:pt x="115" y="19"/>
                    </a:cubicBezTo>
                    <a:cubicBezTo>
                      <a:pt x="147" y="38"/>
                      <a:pt x="163" y="288"/>
                      <a:pt x="192" y="307"/>
                    </a:cubicBezTo>
                    <a:cubicBezTo>
                      <a:pt x="221" y="326"/>
                      <a:pt x="272" y="163"/>
                      <a:pt x="288" y="134"/>
                    </a:cubicBezTo>
                  </a:path>
                </a:pathLst>
              </a:custGeom>
              <a:noFill/>
              <a:ln w="254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32" name="Line 155"/>
              <p:cNvSpPr>
                <a:spLocks noChangeShapeType="1"/>
              </p:cNvSpPr>
              <p:nvPr/>
            </p:nvSpPr>
            <p:spPr bwMode="auto">
              <a:xfrm rot="16958936" flipV="1">
                <a:off x="637071" y="4280238"/>
                <a:ext cx="215029" cy="2"/>
              </a:xfrm>
              <a:prstGeom prst="line">
                <a:avLst/>
              </a:prstGeom>
              <a:noFill/>
              <a:ln w="6350" cmpd="sng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73752" name="Group 73751"/>
            <p:cNvGrpSpPr/>
            <p:nvPr/>
          </p:nvGrpSpPr>
          <p:grpSpPr>
            <a:xfrm>
              <a:off x="1005607" y="4025428"/>
              <a:ext cx="750513" cy="975573"/>
              <a:chOff x="1129087" y="3831377"/>
              <a:chExt cx="750513" cy="975573"/>
            </a:xfrm>
          </p:grpSpPr>
          <p:cxnSp>
            <p:nvCxnSpPr>
              <p:cNvPr id="73741" name="Straight Connector 73740"/>
              <p:cNvCxnSpPr/>
              <p:nvPr/>
            </p:nvCxnSpPr>
            <p:spPr bwMode="auto">
              <a:xfrm>
                <a:off x="1129087" y="3831377"/>
                <a:ext cx="750513" cy="975573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3745" name="Straight Connector 73744"/>
              <p:cNvCxnSpPr/>
              <p:nvPr/>
            </p:nvCxnSpPr>
            <p:spPr bwMode="auto">
              <a:xfrm>
                <a:off x="1346200" y="4117975"/>
                <a:ext cx="9525" cy="47625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1346200" y="4111625"/>
                <a:ext cx="63500" cy="34925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5" name="Group 64"/>
            <p:cNvGrpSpPr/>
            <p:nvPr/>
          </p:nvGrpSpPr>
          <p:grpSpPr>
            <a:xfrm rot="2322009">
              <a:off x="640633" y="2923428"/>
              <a:ext cx="750513" cy="975573"/>
              <a:chOff x="1129087" y="3831377"/>
              <a:chExt cx="750513" cy="975573"/>
            </a:xfrm>
          </p:grpSpPr>
          <p:cxnSp>
            <p:nvCxnSpPr>
              <p:cNvPr id="66" name="Straight Connector 65"/>
              <p:cNvCxnSpPr/>
              <p:nvPr/>
            </p:nvCxnSpPr>
            <p:spPr bwMode="auto">
              <a:xfrm>
                <a:off x="1129087" y="3831377"/>
                <a:ext cx="750513" cy="975573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" name="Straight Connector 66"/>
              <p:cNvCxnSpPr/>
              <p:nvPr/>
            </p:nvCxnSpPr>
            <p:spPr bwMode="auto">
              <a:xfrm>
                <a:off x="1346200" y="4117975"/>
                <a:ext cx="9525" cy="47625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" name="Straight Connector 67"/>
              <p:cNvCxnSpPr/>
              <p:nvPr/>
            </p:nvCxnSpPr>
            <p:spPr bwMode="auto">
              <a:xfrm>
                <a:off x="1346200" y="4111625"/>
                <a:ext cx="63500" cy="34925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73753" name="Group 73752"/>
            <p:cNvGrpSpPr/>
            <p:nvPr/>
          </p:nvGrpSpPr>
          <p:grpSpPr>
            <a:xfrm rot="20796573">
              <a:off x="879557" y="1882525"/>
              <a:ext cx="994278" cy="876146"/>
              <a:chOff x="1108877" y="1759038"/>
              <a:chExt cx="994278" cy="876146"/>
            </a:xfrm>
          </p:grpSpPr>
          <p:sp>
            <p:nvSpPr>
              <p:cNvPr id="40" name="Freeform 152" descr="Granite"/>
              <p:cNvSpPr>
                <a:spLocks/>
              </p:cNvSpPr>
              <p:nvPr/>
            </p:nvSpPr>
            <p:spPr bwMode="auto">
              <a:xfrm rot="19302400">
                <a:off x="1108877" y="2423622"/>
                <a:ext cx="257869" cy="211562"/>
              </a:xfrm>
              <a:custGeom>
                <a:avLst/>
                <a:gdLst>
                  <a:gd name="T0" fmla="*/ 0 w 288"/>
                  <a:gd name="T1" fmla="*/ 191 h 326"/>
                  <a:gd name="T2" fmla="*/ 115 w 288"/>
                  <a:gd name="T3" fmla="*/ 19 h 326"/>
                  <a:gd name="T4" fmla="*/ 192 w 288"/>
                  <a:gd name="T5" fmla="*/ 307 h 326"/>
                  <a:gd name="T6" fmla="*/ 288 w 288"/>
                  <a:gd name="T7" fmla="*/ 134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326">
                    <a:moveTo>
                      <a:pt x="0" y="191"/>
                    </a:moveTo>
                    <a:cubicBezTo>
                      <a:pt x="41" y="95"/>
                      <a:pt x="83" y="0"/>
                      <a:pt x="115" y="19"/>
                    </a:cubicBezTo>
                    <a:cubicBezTo>
                      <a:pt x="147" y="38"/>
                      <a:pt x="163" y="288"/>
                      <a:pt x="192" y="307"/>
                    </a:cubicBezTo>
                    <a:cubicBezTo>
                      <a:pt x="221" y="326"/>
                      <a:pt x="272" y="163"/>
                      <a:pt x="288" y="134"/>
                    </a:cubicBezTo>
                  </a:path>
                </a:pathLst>
              </a:custGeom>
              <a:noFill/>
              <a:ln w="254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1" name="Freeform 153" descr="Granite"/>
              <p:cNvSpPr>
                <a:spLocks/>
              </p:cNvSpPr>
              <p:nvPr/>
            </p:nvSpPr>
            <p:spPr bwMode="auto">
              <a:xfrm rot="19302400">
                <a:off x="1293614" y="2274714"/>
                <a:ext cx="257869" cy="211562"/>
              </a:xfrm>
              <a:custGeom>
                <a:avLst/>
                <a:gdLst>
                  <a:gd name="T0" fmla="*/ 0 w 288"/>
                  <a:gd name="T1" fmla="*/ 191 h 326"/>
                  <a:gd name="T2" fmla="*/ 115 w 288"/>
                  <a:gd name="T3" fmla="*/ 19 h 326"/>
                  <a:gd name="T4" fmla="*/ 192 w 288"/>
                  <a:gd name="T5" fmla="*/ 307 h 326"/>
                  <a:gd name="T6" fmla="*/ 288 w 288"/>
                  <a:gd name="T7" fmla="*/ 134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326">
                    <a:moveTo>
                      <a:pt x="0" y="191"/>
                    </a:moveTo>
                    <a:cubicBezTo>
                      <a:pt x="41" y="95"/>
                      <a:pt x="83" y="0"/>
                      <a:pt x="115" y="19"/>
                    </a:cubicBezTo>
                    <a:cubicBezTo>
                      <a:pt x="147" y="38"/>
                      <a:pt x="163" y="288"/>
                      <a:pt x="192" y="307"/>
                    </a:cubicBezTo>
                    <a:cubicBezTo>
                      <a:pt x="221" y="326"/>
                      <a:pt x="272" y="163"/>
                      <a:pt x="288" y="134"/>
                    </a:cubicBezTo>
                  </a:path>
                </a:pathLst>
              </a:custGeom>
              <a:noFill/>
              <a:ln w="254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2" name="Freeform 154" descr="Granite"/>
              <p:cNvSpPr>
                <a:spLocks/>
              </p:cNvSpPr>
              <p:nvPr/>
            </p:nvSpPr>
            <p:spPr bwMode="auto">
              <a:xfrm rot="19302400">
                <a:off x="1476867" y="2125011"/>
                <a:ext cx="257869" cy="211562"/>
              </a:xfrm>
              <a:custGeom>
                <a:avLst/>
                <a:gdLst>
                  <a:gd name="T0" fmla="*/ 0 w 288"/>
                  <a:gd name="T1" fmla="*/ 191 h 326"/>
                  <a:gd name="T2" fmla="*/ 115 w 288"/>
                  <a:gd name="T3" fmla="*/ 19 h 326"/>
                  <a:gd name="T4" fmla="*/ 192 w 288"/>
                  <a:gd name="T5" fmla="*/ 307 h 326"/>
                  <a:gd name="T6" fmla="*/ 288 w 288"/>
                  <a:gd name="T7" fmla="*/ 134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326">
                    <a:moveTo>
                      <a:pt x="0" y="191"/>
                    </a:moveTo>
                    <a:cubicBezTo>
                      <a:pt x="41" y="95"/>
                      <a:pt x="83" y="0"/>
                      <a:pt x="115" y="19"/>
                    </a:cubicBezTo>
                    <a:cubicBezTo>
                      <a:pt x="147" y="38"/>
                      <a:pt x="163" y="288"/>
                      <a:pt x="192" y="307"/>
                    </a:cubicBezTo>
                    <a:cubicBezTo>
                      <a:pt x="221" y="326"/>
                      <a:pt x="272" y="163"/>
                      <a:pt x="288" y="134"/>
                    </a:cubicBezTo>
                  </a:path>
                </a:pathLst>
              </a:custGeom>
              <a:noFill/>
              <a:ln w="254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3" name="Line 155"/>
              <p:cNvSpPr>
                <a:spLocks noChangeShapeType="1"/>
              </p:cNvSpPr>
              <p:nvPr/>
            </p:nvSpPr>
            <p:spPr bwMode="auto">
              <a:xfrm rot="17181809" flipV="1">
                <a:off x="2019133" y="1779622"/>
                <a:ext cx="75510" cy="34341"/>
              </a:xfrm>
              <a:prstGeom prst="line">
                <a:avLst/>
              </a:prstGeom>
              <a:noFill/>
              <a:ln w="25400">
                <a:solidFill>
                  <a:srgbClr val="FFFF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4" name="Freeform 154" descr="Granite"/>
              <p:cNvSpPr>
                <a:spLocks/>
              </p:cNvSpPr>
              <p:nvPr/>
            </p:nvSpPr>
            <p:spPr bwMode="auto">
              <a:xfrm rot="19302400">
                <a:off x="1664311" y="1999985"/>
                <a:ext cx="257869" cy="211562"/>
              </a:xfrm>
              <a:custGeom>
                <a:avLst/>
                <a:gdLst>
                  <a:gd name="T0" fmla="*/ 0 w 288"/>
                  <a:gd name="T1" fmla="*/ 191 h 326"/>
                  <a:gd name="T2" fmla="*/ 115 w 288"/>
                  <a:gd name="T3" fmla="*/ 19 h 326"/>
                  <a:gd name="T4" fmla="*/ 192 w 288"/>
                  <a:gd name="T5" fmla="*/ 307 h 326"/>
                  <a:gd name="T6" fmla="*/ 288 w 288"/>
                  <a:gd name="T7" fmla="*/ 134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326">
                    <a:moveTo>
                      <a:pt x="0" y="191"/>
                    </a:moveTo>
                    <a:cubicBezTo>
                      <a:pt x="41" y="95"/>
                      <a:pt x="83" y="0"/>
                      <a:pt x="115" y="19"/>
                    </a:cubicBezTo>
                    <a:cubicBezTo>
                      <a:pt x="147" y="38"/>
                      <a:pt x="163" y="288"/>
                      <a:pt x="192" y="307"/>
                    </a:cubicBezTo>
                    <a:cubicBezTo>
                      <a:pt x="221" y="326"/>
                      <a:pt x="272" y="163"/>
                      <a:pt x="288" y="134"/>
                    </a:cubicBezTo>
                  </a:path>
                </a:pathLst>
              </a:custGeom>
              <a:noFill/>
              <a:ln w="254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69" name="Freeform 154" descr="Granite"/>
              <p:cNvSpPr>
                <a:spLocks/>
              </p:cNvSpPr>
              <p:nvPr/>
            </p:nvSpPr>
            <p:spPr bwMode="auto">
              <a:xfrm rot="19302400">
                <a:off x="1845286" y="1825360"/>
                <a:ext cx="257869" cy="211562"/>
              </a:xfrm>
              <a:custGeom>
                <a:avLst/>
                <a:gdLst>
                  <a:gd name="T0" fmla="*/ 0 w 288"/>
                  <a:gd name="T1" fmla="*/ 191 h 326"/>
                  <a:gd name="T2" fmla="*/ 115 w 288"/>
                  <a:gd name="T3" fmla="*/ 19 h 326"/>
                  <a:gd name="T4" fmla="*/ 192 w 288"/>
                  <a:gd name="T5" fmla="*/ 307 h 326"/>
                  <a:gd name="T6" fmla="*/ 288 w 288"/>
                  <a:gd name="T7" fmla="*/ 134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326">
                    <a:moveTo>
                      <a:pt x="0" y="191"/>
                    </a:moveTo>
                    <a:cubicBezTo>
                      <a:pt x="41" y="95"/>
                      <a:pt x="83" y="0"/>
                      <a:pt x="115" y="19"/>
                    </a:cubicBezTo>
                    <a:cubicBezTo>
                      <a:pt x="147" y="38"/>
                      <a:pt x="163" y="288"/>
                      <a:pt x="192" y="307"/>
                    </a:cubicBezTo>
                    <a:cubicBezTo>
                      <a:pt x="221" y="326"/>
                      <a:pt x="272" y="163"/>
                      <a:pt x="288" y="134"/>
                    </a:cubicBezTo>
                  </a:path>
                </a:pathLst>
              </a:custGeom>
              <a:noFill/>
              <a:ln w="254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</p:grpSp>
        <p:sp>
          <p:nvSpPr>
            <p:cNvPr id="73756" name="TextBox 73755"/>
            <p:cNvSpPr txBox="1"/>
            <p:nvPr/>
          </p:nvSpPr>
          <p:spPr>
            <a:xfrm>
              <a:off x="147188" y="3954413"/>
              <a:ext cx="402674" cy="440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ν</a:t>
              </a:r>
              <a:r>
                <a:rPr lang="en-US" b="1" baseline="-25000" dirty="0" err="1" smtClean="0"/>
                <a:t>s</a:t>
              </a:r>
              <a:endParaRPr lang="en-US" dirty="0"/>
            </a:p>
          </p:txBody>
        </p:sp>
        <p:sp>
          <p:nvSpPr>
            <p:cNvPr id="73757" name="TextBox 73756"/>
            <p:cNvSpPr txBox="1"/>
            <p:nvPr/>
          </p:nvSpPr>
          <p:spPr>
            <a:xfrm>
              <a:off x="1260937" y="4012129"/>
              <a:ext cx="419706" cy="440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γ</a:t>
              </a:r>
              <a:r>
                <a:rPr lang="en-US" b="1" baseline="-25000" dirty="0" err="1" smtClean="0"/>
                <a:t>e</a:t>
              </a:r>
              <a:endParaRPr lang="en-US" dirty="0"/>
            </a:p>
          </p:txBody>
        </p:sp>
        <p:sp>
          <p:nvSpPr>
            <p:cNvPr id="76" name="TextBox 75"/>
            <p:cNvSpPr txBox="1"/>
            <p:nvPr/>
          </p:nvSpPr>
          <p:spPr>
            <a:xfrm rot="18763143">
              <a:off x="1322708" y="2272149"/>
              <a:ext cx="739656" cy="440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ν</a:t>
              </a:r>
              <a:r>
                <a:rPr lang="en-US" b="1" baseline="-25000" dirty="0" smtClean="0"/>
                <a:t>s</a:t>
              </a:r>
              <a:r>
                <a:rPr lang="en-US" b="1" dirty="0"/>
                <a:t>γ</a:t>
              </a:r>
              <a:r>
                <a:rPr lang="en-US" b="1" baseline="-25000" dirty="0"/>
                <a:t>e</a:t>
              </a:r>
              <a:r>
                <a:rPr lang="en-US" b="1" baseline="30000" dirty="0"/>
                <a:t>2</a:t>
              </a:r>
              <a:r>
                <a:rPr lang="en-US" b="1" baseline="-25000" dirty="0" smtClean="0"/>
                <a:t> 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4" descr="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TextBox 5"/>
          <p:cNvSpPr txBox="1">
            <a:spLocks noChangeArrowheads="1"/>
          </p:cNvSpPr>
          <p:nvPr/>
        </p:nvSpPr>
        <p:spPr bwMode="auto">
          <a:xfrm>
            <a:off x="828960" y="6418263"/>
            <a:ext cx="7686720" cy="44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Internal inverse-Compton solution </a:t>
            </a:r>
            <a:r>
              <a:rPr lang="en-US" b="1" dirty="0" smtClean="0"/>
              <a:t>space for Baryonic jet</a:t>
            </a:r>
            <a:endParaRPr lang="en-US" b="1" dirty="0"/>
          </a:p>
        </p:txBody>
      </p:sp>
      <p:sp>
        <p:nvSpPr>
          <p:cNvPr id="74755" name="TextBox 3"/>
          <p:cNvSpPr txBox="1">
            <a:spLocks noChangeArrowheads="1"/>
          </p:cNvSpPr>
          <p:nvPr/>
        </p:nvSpPr>
        <p:spPr bwMode="auto">
          <a:xfrm rot="-5400000">
            <a:off x="6731000" y="3292476"/>
            <a:ext cx="37369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FF"/>
                </a:solidFill>
              </a:rPr>
              <a:t>Cumley, Lu, Kumar et al. (2016)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 rot="19514965">
            <a:off x="962025" y="2786063"/>
            <a:ext cx="6897688" cy="1049337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6600" smtClean="0">
                <a:solidFill>
                  <a:srgbClr val="000000"/>
                </a:solidFill>
                <a:cs typeface="DejaVu LGC Sans" charset="0"/>
              </a:rPr>
              <a:t>Ruled Out</a:t>
            </a:r>
          </a:p>
        </p:txBody>
      </p:sp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2218788" y="-196316"/>
            <a:ext cx="6007100" cy="1141413"/>
          </a:xfrm>
        </p:spPr>
        <p:txBody>
          <a:bodyPr/>
          <a:lstStyle/>
          <a:p>
            <a:r>
              <a:rPr lang="en-US" sz="2800" b="1" u="sng" dirty="0" smtClean="0">
                <a:latin typeface="Times New Roman" charset="0"/>
              </a:rPr>
              <a:t>Synchrotron +  </a:t>
            </a:r>
            <a:r>
              <a:rPr lang="en-US" sz="2800" b="1" u="sng" dirty="0">
                <a:latin typeface="Times New Roman" charset="0"/>
              </a:rPr>
              <a:t>inverse Compton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055550" y="931968"/>
            <a:ext cx="7654925" cy="127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457200" lvl="1" indent="0">
              <a:buFont typeface="Wingdings" charset="0"/>
              <a:buNone/>
            </a:pPr>
            <a:r>
              <a:rPr lang="en-US" sz="2400" b="1" dirty="0" smtClean="0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Let us consider electrons with Lorentz 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factor  </a:t>
            </a:r>
            <a:r>
              <a:rPr lang="en-US" sz="2400" b="1" dirty="0" err="1" smtClean="0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γ</a:t>
            </a:r>
            <a:r>
              <a:rPr lang="en-US" sz="2400" b="1" baseline="-25000" dirty="0" err="1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e</a:t>
            </a:r>
            <a:r>
              <a:rPr lang="en-US" sz="2400" b="1" dirty="0" smtClean="0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and </a:t>
            </a:r>
            <a:r>
              <a:rPr lang="en-US" sz="2400" b="1" dirty="0" smtClean="0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Thomson scattering optical 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depth </a:t>
            </a:r>
            <a:r>
              <a:rPr lang="en-US" sz="2400" b="1" dirty="0" smtClean="0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of the jet is:</a:t>
            </a:r>
          </a:p>
          <a:p>
            <a:pPr marL="457200" lvl="1" indent="0">
              <a:buFont typeface="Wingdings" charset="0"/>
              <a:buNone/>
            </a:pPr>
            <a:r>
              <a:rPr lang="en-US" sz="2400" b="1" dirty="0" smtClean="0">
                <a:solidFill>
                  <a:srgbClr val="FFFF00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				</a:t>
            </a:r>
            <a:r>
              <a:rPr lang="en-US" sz="2800" b="1" dirty="0" smtClean="0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 </a:t>
            </a:r>
            <a:r>
              <a:rPr lang="el-GR" sz="2800" b="1" dirty="0" smtClean="0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τ</a:t>
            </a:r>
            <a:r>
              <a:rPr lang="en-US" sz="2800" b="1" baseline="-25000" dirty="0" smtClean="0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T 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= N</a:t>
            </a:r>
            <a:r>
              <a:rPr lang="en-US" sz="2800" b="1" baseline="-25000" dirty="0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e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σ</a:t>
            </a:r>
            <a:r>
              <a:rPr lang="en-US" sz="2800" b="1" baseline="-25000" dirty="0" err="1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T</a:t>
            </a:r>
            <a:r>
              <a:rPr lang="en-US" sz="2800" b="1" dirty="0" smtClean="0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/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(</a:t>
            </a:r>
            <a:r>
              <a:rPr lang="en-US" sz="2800" b="1" dirty="0" smtClean="0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4πR</a:t>
            </a:r>
            <a:r>
              <a:rPr lang="en-US" sz="2800" b="1" baseline="30000" dirty="0" smtClean="0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  <a:effectLst/>
                <a:latin typeface="Times New Roman" charset="0"/>
                <a:ea typeface="DejaVu LGC Sans" charset="0"/>
                <a:cs typeface="DejaVu LGC Sans" charset="0"/>
              </a:rPr>
              <a:t>)</a:t>
            </a:r>
            <a:endParaRPr lang="en-US" sz="2400" b="1" dirty="0">
              <a:solidFill>
                <a:schemeClr val="bg1"/>
              </a:solidFill>
              <a:effectLst/>
              <a:latin typeface="Times New Roman" charset="0"/>
              <a:ea typeface="DejaVu LGC Sans" charset="0"/>
              <a:cs typeface="DejaVu LGC Sans" charset="0"/>
            </a:endParaRPr>
          </a:p>
        </p:txBody>
      </p:sp>
      <p:sp>
        <p:nvSpPr>
          <p:cNvPr id="73734" name="TextBox 3"/>
          <p:cNvSpPr txBox="1">
            <a:spLocks noChangeArrowheads="1"/>
          </p:cNvSpPr>
          <p:nvPr/>
        </p:nvSpPr>
        <p:spPr bwMode="auto">
          <a:xfrm>
            <a:off x="2626702" y="4321304"/>
            <a:ext cx="6634165" cy="78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lvl="1" eaLnBrk="1" hangingPunct="1"/>
            <a:r>
              <a:rPr lang="en-US" b="1" dirty="0">
                <a:solidFill>
                  <a:srgbClr val="FFFF00"/>
                </a:solidFill>
              </a:rPr>
              <a:t>The electrons </a:t>
            </a:r>
            <a:r>
              <a:rPr lang="en-US" b="1" dirty="0" smtClean="0">
                <a:solidFill>
                  <a:srgbClr val="FFFF00"/>
                </a:solidFill>
              </a:rPr>
              <a:t>will cool due to this process –  </a:t>
            </a:r>
            <a:endParaRPr lang="en-US" b="1" dirty="0">
              <a:solidFill>
                <a:srgbClr val="FFFF00"/>
              </a:solidFill>
            </a:endParaRPr>
          </a:p>
          <a:p>
            <a:pPr eaLnBrk="1" hangingPunct="1"/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3735" name="TextBox 4"/>
          <p:cNvSpPr txBox="1">
            <a:spLocks noChangeArrowheads="1"/>
          </p:cNvSpPr>
          <p:nvPr/>
        </p:nvSpPr>
        <p:spPr bwMode="auto">
          <a:xfrm>
            <a:off x="3499271" y="3565458"/>
            <a:ext cx="4315135" cy="49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err="1" smtClean="0"/>
              <a:t>ν</a:t>
            </a:r>
            <a:r>
              <a:rPr lang="en-US" sz="2800" b="1" baseline="-25000" dirty="0" err="1" smtClean="0"/>
              <a:t>IC</a:t>
            </a:r>
            <a:r>
              <a:rPr lang="en-US" sz="2800" b="1" dirty="0" smtClean="0"/>
              <a:t> </a:t>
            </a:r>
            <a:r>
              <a:rPr lang="en-US" sz="2800" b="1" dirty="0"/>
              <a:t>≈ </a:t>
            </a:r>
            <a:r>
              <a:rPr lang="en-US" sz="2800" b="1" dirty="0" smtClean="0"/>
              <a:t>γ</a:t>
            </a:r>
            <a:r>
              <a:rPr lang="en-US" sz="2800" b="1" baseline="-25000" dirty="0" smtClean="0"/>
              <a:t>e</a:t>
            </a:r>
            <a:r>
              <a:rPr lang="en-US" sz="2800" b="1" baseline="30000" dirty="0" smtClean="0"/>
              <a:t>2</a:t>
            </a:r>
            <a:r>
              <a:rPr lang="en-US" sz="2800" b="1" baseline="-25000" dirty="0" smtClean="0"/>
              <a:t> 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ν</a:t>
            </a:r>
            <a:r>
              <a:rPr lang="en-US" sz="2800" b="1" baseline="-25000" dirty="0" err="1" smtClean="0"/>
              <a:t>s</a:t>
            </a:r>
            <a:r>
              <a:rPr lang="en-US" sz="2800" b="1" baseline="-25000" dirty="0" smtClean="0"/>
              <a:t> </a:t>
            </a:r>
            <a:r>
              <a:rPr lang="en-US" sz="2800" b="1" dirty="0" smtClean="0"/>
              <a:t>,	</a:t>
            </a:r>
            <a:r>
              <a:rPr lang="en-US" sz="2800" b="1" baseline="-25000" dirty="0" smtClean="0"/>
              <a:t>		</a:t>
            </a:r>
            <a:r>
              <a:rPr lang="en-US" sz="2800" b="1" dirty="0" err="1"/>
              <a:t>f</a:t>
            </a:r>
            <a:r>
              <a:rPr lang="en-US" sz="2800" b="1" baseline="-25000" dirty="0" err="1"/>
              <a:t>ν,ic</a:t>
            </a:r>
            <a:r>
              <a:rPr lang="en-US" sz="2800" b="1" dirty="0"/>
              <a:t> ≈  </a:t>
            </a:r>
            <a:r>
              <a:rPr lang="el-GR" sz="2800" b="1" dirty="0"/>
              <a:t>τ</a:t>
            </a:r>
            <a:r>
              <a:rPr lang="en-US" sz="2800" b="1" baseline="-25000" dirty="0"/>
              <a:t>T </a:t>
            </a:r>
            <a:r>
              <a:rPr lang="en-US" sz="2800" b="1" dirty="0" err="1"/>
              <a:t>f</a:t>
            </a:r>
            <a:r>
              <a:rPr lang="en-US" sz="2800" b="1" baseline="-25000" dirty="0" err="1"/>
              <a:t>νs</a:t>
            </a:r>
            <a:r>
              <a:rPr lang="en-US" sz="2800" b="1" baseline="-25000" dirty="0"/>
              <a:t> </a:t>
            </a:r>
            <a:r>
              <a:rPr lang="en-US" sz="2800" b="1" baseline="-25000" dirty="0" smtClean="0"/>
              <a:t>	</a:t>
            </a:r>
            <a:endParaRPr lang="en-US" sz="2800" b="1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2642162" y="2338061"/>
            <a:ext cx="5751068" cy="112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b="1" dirty="0" smtClean="0">
                <a:solidFill>
                  <a:srgbClr val="FFFF00"/>
                </a:solidFill>
                <a:ea typeface="DejaVu LGC Sans" charset="0"/>
                <a:cs typeface="DejaVu LGC Sans" charset="0"/>
              </a:rPr>
              <a:t>The  inverse-Compton scattered photon </a:t>
            </a:r>
            <a:r>
              <a:rPr lang="en-US" b="1" dirty="0">
                <a:solidFill>
                  <a:srgbClr val="FFFF00"/>
                </a:solidFill>
                <a:ea typeface="DejaVu LGC Sans" charset="0"/>
                <a:cs typeface="DejaVu LGC Sans" charset="0"/>
              </a:rPr>
              <a:t>frequency and flux can be related to the synchrotron photon frequency and flux </a:t>
            </a:r>
            <a:r>
              <a:rPr lang="en-US" b="1" dirty="0" smtClean="0">
                <a:solidFill>
                  <a:srgbClr val="FFFF00"/>
                </a:solidFill>
                <a:ea typeface="DejaVu LGC Sans" charset="0"/>
                <a:cs typeface="DejaVu LGC Sans" charset="0"/>
              </a:rPr>
              <a:t>as</a:t>
            </a:r>
            <a:endParaRPr lang="en-US" b="1" dirty="0">
              <a:solidFill>
                <a:srgbClr val="FFFF00"/>
              </a:solidFill>
              <a:ea typeface="DejaVu LGC Sans" charset="0"/>
              <a:cs typeface="DejaVu LGC Sans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859541" y="4736595"/>
            <a:ext cx="2535035" cy="863389"/>
            <a:chOff x="2335031" y="5381587"/>
            <a:chExt cx="2535035" cy="863389"/>
          </a:xfrm>
        </p:grpSpPr>
        <p:sp>
          <p:nvSpPr>
            <p:cNvPr id="3" name="TextBox 2"/>
            <p:cNvSpPr txBox="1"/>
            <p:nvPr/>
          </p:nvSpPr>
          <p:spPr>
            <a:xfrm>
              <a:off x="2335031" y="5603303"/>
              <a:ext cx="1382710" cy="440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FFFF"/>
                  </a:solidFill>
                </a:rPr>
                <a:t>t</a:t>
              </a:r>
              <a:r>
                <a:rPr lang="en-US" b="1" baseline="30000" dirty="0" err="1" smtClean="0">
                  <a:solidFill>
                    <a:srgbClr val="FFFFFF"/>
                  </a:solidFill>
                </a:rPr>
                <a:t>’</a:t>
              </a:r>
              <a:r>
                <a:rPr lang="en-US" b="1" baseline="-25000" dirty="0" err="1" smtClean="0">
                  <a:solidFill>
                    <a:srgbClr val="FFFFFF"/>
                  </a:solidFill>
                </a:rPr>
                <a:t>c</a:t>
              </a:r>
              <a:r>
                <a:rPr lang="en-US" b="1" baseline="-25000" dirty="0" smtClean="0">
                  <a:solidFill>
                    <a:srgbClr val="FFFFFF"/>
                  </a:solidFill>
                </a:rPr>
                <a:t> </a:t>
              </a:r>
              <a:r>
                <a:rPr lang="en-US" b="1" dirty="0" smtClean="0">
                  <a:solidFill>
                    <a:srgbClr val="FFFFFF"/>
                  </a:solidFill>
                </a:rPr>
                <a:t>~ 120 s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608182" y="5381587"/>
              <a:ext cx="1261884" cy="863389"/>
              <a:chOff x="4454818" y="5381587"/>
              <a:chExt cx="1261884" cy="863389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4535461" y="5381587"/>
                <a:ext cx="1167006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FF"/>
                    </a:solidFill>
                  </a:rPr>
                  <a:t>R</a:t>
                </a:r>
                <a:r>
                  <a:rPr lang="en-US" b="1" baseline="-25000" dirty="0" smtClean="0">
                    <a:solidFill>
                      <a:srgbClr val="FFFFFF"/>
                    </a:solidFill>
                  </a:rPr>
                  <a:t>14</a:t>
                </a:r>
                <a:r>
                  <a:rPr lang="en-US" b="1" baseline="30000" dirty="0" smtClean="0">
                    <a:solidFill>
                      <a:srgbClr val="FFFFFF"/>
                    </a:solidFill>
                  </a:rPr>
                  <a:t>2 </a:t>
                </a:r>
                <a:r>
                  <a:rPr lang="en-US" b="1" dirty="0" smtClean="0">
                    <a:solidFill>
                      <a:srgbClr val="FFFFFF"/>
                    </a:solidFill>
                  </a:rPr>
                  <a:t>Γ</a:t>
                </a:r>
                <a:r>
                  <a:rPr lang="en-US" b="1" baseline="-25000" dirty="0" smtClean="0">
                    <a:solidFill>
                      <a:srgbClr val="FFFFFF"/>
                    </a:solidFill>
                  </a:rPr>
                  <a:t>1</a:t>
                </a:r>
                <a:r>
                  <a:rPr lang="en-US" b="1" baseline="30000" dirty="0" smtClean="0">
                    <a:solidFill>
                      <a:srgbClr val="FFFFFF"/>
                    </a:solidFill>
                  </a:rPr>
                  <a:t>2 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4454818" y="5482360"/>
                <a:ext cx="1261884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</a:rPr>
                  <a:t>_______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595880" y="5804856"/>
                <a:ext cx="1061008" cy="440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 smtClean="0">
                    <a:solidFill>
                      <a:srgbClr val="FFFFFF"/>
                    </a:solidFill>
                  </a:rPr>
                  <a:t>γ</a:t>
                </a:r>
                <a:r>
                  <a:rPr lang="en-US" b="1" baseline="-25000" dirty="0" err="1" smtClean="0">
                    <a:solidFill>
                      <a:srgbClr val="FFFFFF"/>
                    </a:solidFill>
                  </a:rPr>
                  <a:t>e</a:t>
                </a:r>
                <a:r>
                  <a:rPr lang="en-US" b="1" dirty="0" smtClean="0">
                    <a:solidFill>
                      <a:srgbClr val="FFFFFF"/>
                    </a:solidFill>
                  </a:rPr>
                  <a:t> L</a:t>
                </a:r>
                <a:r>
                  <a:rPr lang="en-US" b="1" baseline="-25000" dirty="0" smtClean="0">
                    <a:solidFill>
                      <a:srgbClr val="FFFFFF"/>
                    </a:solidFill>
                  </a:rPr>
                  <a:t>x,47</a:t>
                </a:r>
                <a:endParaRPr lang="en-US" b="1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3112006" y="5671308"/>
            <a:ext cx="5281224" cy="1127078"/>
          </a:xfrm>
          <a:prstGeom prst="rect">
            <a:avLst/>
          </a:prstGeom>
          <a:noFill/>
          <a:ln w="19050" cmpd="sng">
            <a:solidFill>
              <a:srgbClr val="73F646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This time should not be less than the dynamical time, otherwise excessive IR emission will be produced.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00408" y="1007785"/>
            <a:ext cx="390364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</a:t>
            </a:r>
            <a:endParaRPr lang="en-US" sz="1800" dirty="0"/>
          </a:p>
        </p:txBody>
      </p:sp>
      <p:grpSp>
        <p:nvGrpSpPr>
          <p:cNvPr id="73759" name="Group 73758"/>
          <p:cNvGrpSpPr/>
          <p:nvPr/>
        </p:nvGrpSpPr>
        <p:grpSpPr>
          <a:xfrm>
            <a:off x="335840" y="2341191"/>
            <a:ext cx="1929556" cy="3118476"/>
            <a:chOff x="-16960" y="1882525"/>
            <a:chExt cx="1929556" cy="3118476"/>
          </a:xfrm>
        </p:grpSpPr>
        <p:cxnSp>
          <p:nvCxnSpPr>
            <p:cNvPr id="19" name="Straight Arrow Connector 18"/>
            <p:cNvCxnSpPr/>
            <p:nvPr/>
          </p:nvCxnSpPr>
          <p:spPr bwMode="auto">
            <a:xfrm flipH="1" flipV="1">
              <a:off x="447068" y="1962270"/>
              <a:ext cx="584956" cy="85050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73739" name="Group 73738"/>
            <p:cNvGrpSpPr/>
            <p:nvPr/>
          </p:nvGrpSpPr>
          <p:grpSpPr>
            <a:xfrm>
              <a:off x="-16960" y="4090349"/>
              <a:ext cx="1077456" cy="738399"/>
              <a:chOff x="55720" y="4042348"/>
              <a:chExt cx="1077456" cy="738399"/>
            </a:xfrm>
          </p:grpSpPr>
          <p:sp>
            <p:nvSpPr>
              <p:cNvPr id="29" name="Freeform 152" descr="Granite"/>
              <p:cNvSpPr>
                <a:spLocks/>
              </p:cNvSpPr>
              <p:nvPr/>
            </p:nvSpPr>
            <p:spPr bwMode="auto">
              <a:xfrm rot="19079527">
                <a:off x="55720" y="4584805"/>
                <a:ext cx="457200" cy="195942"/>
              </a:xfrm>
              <a:custGeom>
                <a:avLst/>
                <a:gdLst>
                  <a:gd name="T0" fmla="*/ 0 w 288"/>
                  <a:gd name="T1" fmla="*/ 191 h 326"/>
                  <a:gd name="T2" fmla="*/ 115 w 288"/>
                  <a:gd name="T3" fmla="*/ 19 h 326"/>
                  <a:gd name="T4" fmla="*/ 192 w 288"/>
                  <a:gd name="T5" fmla="*/ 307 h 326"/>
                  <a:gd name="T6" fmla="*/ 288 w 288"/>
                  <a:gd name="T7" fmla="*/ 134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326">
                    <a:moveTo>
                      <a:pt x="0" y="191"/>
                    </a:moveTo>
                    <a:cubicBezTo>
                      <a:pt x="41" y="95"/>
                      <a:pt x="83" y="0"/>
                      <a:pt x="115" y="19"/>
                    </a:cubicBezTo>
                    <a:cubicBezTo>
                      <a:pt x="147" y="38"/>
                      <a:pt x="163" y="288"/>
                      <a:pt x="192" y="307"/>
                    </a:cubicBezTo>
                    <a:cubicBezTo>
                      <a:pt x="221" y="326"/>
                      <a:pt x="272" y="163"/>
                      <a:pt x="288" y="134"/>
                    </a:cubicBezTo>
                  </a:path>
                </a:pathLst>
              </a:custGeom>
              <a:noFill/>
              <a:ln w="254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30" name="Freeform 153" descr="Granite"/>
              <p:cNvSpPr>
                <a:spLocks/>
              </p:cNvSpPr>
              <p:nvPr/>
            </p:nvSpPr>
            <p:spPr bwMode="auto">
              <a:xfrm rot="19079527">
                <a:off x="364078" y="4315170"/>
                <a:ext cx="457200" cy="195942"/>
              </a:xfrm>
              <a:custGeom>
                <a:avLst/>
                <a:gdLst>
                  <a:gd name="T0" fmla="*/ 0 w 288"/>
                  <a:gd name="T1" fmla="*/ 191 h 326"/>
                  <a:gd name="T2" fmla="*/ 115 w 288"/>
                  <a:gd name="T3" fmla="*/ 19 h 326"/>
                  <a:gd name="T4" fmla="*/ 192 w 288"/>
                  <a:gd name="T5" fmla="*/ 307 h 326"/>
                  <a:gd name="T6" fmla="*/ 288 w 288"/>
                  <a:gd name="T7" fmla="*/ 134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326">
                    <a:moveTo>
                      <a:pt x="0" y="191"/>
                    </a:moveTo>
                    <a:cubicBezTo>
                      <a:pt x="41" y="95"/>
                      <a:pt x="83" y="0"/>
                      <a:pt x="115" y="19"/>
                    </a:cubicBezTo>
                    <a:cubicBezTo>
                      <a:pt x="147" y="38"/>
                      <a:pt x="163" y="288"/>
                      <a:pt x="192" y="307"/>
                    </a:cubicBezTo>
                    <a:cubicBezTo>
                      <a:pt x="221" y="326"/>
                      <a:pt x="272" y="163"/>
                      <a:pt x="288" y="134"/>
                    </a:cubicBezTo>
                  </a:path>
                </a:pathLst>
              </a:custGeom>
              <a:noFill/>
              <a:ln w="254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31" name="Freeform 154" descr="Granite"/>
              <p:cNvSpPr>
                <a:spLocks/>
              </p:cNvSpPr>
              <p:nvPr/>
            </p:nvSpPr>
            <p:spPr bwMode="auto">
              <a:xfrm rot="19079527">
                <a:off x="675976" y="4042348"/>
                <a:ext cx="457200" cy="195942"/>
              </a:xfrm>
              <a:custGeom>
                <a:avLst/>
                <a:gdLst>
                  <a:gd name="T0" fmla="*/ 0 w 288"/>
                  <a:gd name="T1" fmla="*/ 191 h 326"/>
                  <a:gd name="T2" fmla="*/ 115 w 288"/>
                  <a:gd name="T3" fmla="*/ 19 h 326"/>
                  <a:gd name="T4" fmla="*/ 192 w 288"/>
                  <a:gd name="T5" fmla="*/ 307 h 326"/>
                  <a:gd name="T6" fmla="*/ 288 w 288"/>
                  <a:gd name="T7" fmla="*/ 134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326">
                    <a:moveTo>
                      <a:pt x="0" y="191"/>
                    </a:moveTo>
                    <a:cubicBezTo>
                      <a:pt x="41" y="95"/>
                      <a:pt x="83" y="0"/>
                      <a:pt x="115" y="19"/>
                    </a:cubicBezTo>
                    <a:cubicBezTo>
                      <a:pt x="147" y="38"/>
                      <a:pt x="163" y="288"/>
                      <a:pt x="192" y="307"/>
                    </a:cubicBezTo>
                    <a:cubicBezTo>
                      <a:pt x="221" y="326"/>
                      <a:pt x="272" y="163"/>
                      <a:pt x="288" y="134"/>
                    </a:cubicBezTo>
                  </a:path>
                </a:pathLst>
              </a:custGeom>
              <a:noFill/>
              <a:ln w="254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32" name="Line 155"/>
              <p:cNvSpPr>
                <a:spLocks noChangeShapeType="1"/>
              </p:cNvSpPr>
              <p:nvPr/>
            </p:nvSpPr>
            <p:spPr bwMode="auto">
              <a:xfrm rot="16958936" flipV="1">
                <a:off x="637071" y="4280238"/>
                <a:ext cx="215029" cy="2"/>
              </a:xfrm>
              <a:prstGeom prst="line">
                <a:avLst/>
              </a:prstGeom>
              <a:noFill/>
              <a:ln w="6350" cmpd="sng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 sz="1400"/>
              </a:p>
            </p:txBody>
          </p:sp>
        </p:grpSp>
        <p:grpSp>
          <p:nvGrpSpPr>
            <p:cNvPr id="73752" name="Group 73751"/>
            <p:cNvGrpSpPr/>
            <p:nvPr/>
          </p:nvGrpSpPr>
          <p:grpSpPr>
            <a:xfrm>
              <a:off x="1005607" y="4025428"/>
              <a:ext cx="750513" cy="975573"/>
              <a:chOff x="1129087" y="3831377"/>
              <a:chExt cx="750513" cy="975573"/>
            </a:xfrm>
          </p:grpSpPr>
          <p:cxnSp>
            <p:nvCxnSpPr>
              <p:cNvPr id="73741" name="Straight Connector 73740"/>
              <p:cNvCxnSpPr/>
              <p:nvPr/>
            </p:nvCxnSpPr>
            <p:spPr bwMode="auto">
              <a:xfrm>
                <a:off x="1129087" y="3831377"/>
                <a:ext cx="750513" cy="975573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3745" name="Straight Connector 73744"/>
              <p:cNvCxnSpPr/>
              <p:nvPr/>
            </p:nvCxnSpPr>
            <p:spPr bwMode="auto">
              <a:xfrm>
                <a:off x="1346200" y="4117975"/>
                <a:ext cx="9525" cy="47625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1346200" y="4111625"/>
                <a:ext cx="63500" cy="34925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5" name="Group 64"/>
            <p:cNvGrpSpPr/>
            <p:nvPr/>
          </p:nvGrpSpPr>
          <p:grpSpPr>
            <a:xfrm rot="2322009">
              <a:off x="640633" y="2923428"/>
              <a:ext cx="750513" cy="975573"/>
              <a:chOff x="1129087" y="3831377"/>
              <a:chExt cx="750513" cy="975573"/>
            </a:xfrm>
          </p:grpSpPr>
          <p:cxnSp>
            <p:nvCxnSpPr>
              <p:cNvPr id="66" name="Straight Connector 65"/>
              <p:cNvCxnSpPr/>
              <p:nvPr/>
            </p:nvCxnSpPr>
            <p:spPr bwMode="auto">
              <a:xfrm>
                <a:off x="1129087" y="3831377"/>
                <a:ext cx="750513" cy="975573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" name="Straight Connector 66"/>
              <p:cNvCxnSpPr/>
              <p:nvPr/>
            </p:nvCxnSpPr>
            <p:spPr bwMode="auto">
              <a:xfrm>
                <a:off x="1346200" y="4117975"/>
                <a:ext cx="9525" cy="47625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" name="Straight Connector 67"/>
              <p:cNvCxnSpPr/>
              <p:nvPr/>
            </p:nvCxnSpPr>
            <p:spPr bwMode="auto">
              <a:xfrm>
                <a:off x="1346200" y="4111625"/>
                <a:ext cx="63500" cy="34925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73753" name="Group 73752"/>
            <p:cNvGrpSpPr/>
            <p:nvPr/>
          </p:nvGrpSpPr>
          <p:grpSpPr>
            <a:xfrm rot="20796573">
              <a:off x="879557" y="1882525"/>
              <a:ext cx="994278" cy="876146"/>
              <a:chOff x="1108877" y="1759038"/>
              <a:chExt cx="994278" cy="876146"/>
            </a:xfrm>
          </p:grpSpPr>
          <p:sp>
            <p:nvSpPr>
              <p:cNvPr id="40" name="Freeform 152" descr="Granite"/>
              <p:cNvSpPr>
                <a:spLocks/>
              </p:cNvSpPr>
              <p:nvPr/>
            </p:nvSpPr>
            <p:spPr bwMode="auto">
              <a:xfrm rot="19302400">
                <a:off x="1108877" y="2423622"/>
                <a:ext cx="257869" cy="211562"/>
              </a:xfrm>
              <a:custGeom>
                <a:avLst/>
                <a:gdLst>
                  <a:gd name="T0" fmla="*/ 0 w 288"/>
                  <a:gd name="T1" fmla="*/ 191 h 326"/>
                  <a:gd name="T2" fmla="*/ 115 w 288"/>
                  <a:gd name="T3" fmla="*/ 19 h 326"/>
                  <a:gd name="T4" fmla="*/ 192 w 288"/>
                  <a:gd name="T5" fmla="*/ 307 h 326"/>
                  <a:gd name="T6" fmla="*/ 288 w 288"/>
                  <a:gd name="T7" fmla="*/ 134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326">
                    <a:moveTo>
                      <a:pt x="0" y="191"/>
                    </a:moveTo>
                    <a:cubicBezTo>
                      <a:pt x="41" y="95"/>
                      <a:pt x="83" y="0"/>
                      <a:pt x="115" y="19"/>
                    </a:cubicBezTo>
                    <a:cubicBezTo>
                      <a:pt x="147" y="38"/>
                      <a:pt x="163" y="288"/>
                      <a:pt x="192" y="307"/>
                    </a:cubicBezTo>
                    <a:cubicBezTo>
                      <a:pt x="221" y="326"/>
                      <a:pt x="272" y="163"/>
                      <a:pt x="288" y="134"/>
                    </a:cubicBezTo>
                  </a:path>
                </a:pathLst>
              </a:custGeom>
              <a:noFill/>
              <a:ln w="254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1" name="Freeform 153" descr="Granite"/>
              <p:cNvSpPr>
                <a:spLocks/>
              </p:cNvSpPr>
              <p:nvPr/>
            </p:nvSpPr>
            <p:spPr bwMode="auto">
              <a:xfrm rot="19302400">
                <a:off x="1293614" y="2274714"/>
                <a:ext cx="257869" cy="211562"/>
              </a:xfrm>
              <a:custGeom>
                <a:avLst/>
                <a:gdLst>
                  <a:gd name="T0" fmla="*/ 0 w 288"/>
                  <a:gd name="T1" fmla="*/ 191 h 326"/>
                  <a:gd name="T2" fmla="*/ 115 w 288"/>
                  <a:gd name="T3" fmla="*/ 19 h 326"/>
                  <a:gd name="T4" fmla="*/ 192 w 288"/>
                  <a:gd name="T5" fmla="*/ 307 h 326"/>
                  <a:gd name="T6" fmla="*/ 288 w 288"/>
                  <a:gd name="T7" fmla="*/ 134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326">
                    <a:moveTo>
                      <a:pt x="0" y="191"/>
                    </a:moveTo>
                    <a:cubicBezTo>
                      <a:pt x="41" y="95"/>
                      <a:pt x="83" y="0"/>
                      <a:pt x="115" y="19"/>
                    </a:cubicBezTo>
                    <a:cubicBezTo>
                      <a:pt x="147" y="38"/>
                      <a:pt x="163" y="288"/>
                      <a:pt x="192" y="307"/>
                    </a:cubicBezTo>
                    <a:cubicBezTo>
                      <a:pt x="221" y="326"/>
                      <a:pt x="272" y="163"/>
                      <a:pt x="288" y="134"/>
                    </a:cubicBezTo>
                  </a:path>
                </a:pathLst>
              </a:custGeom>
              <a:noFill/>
              <a:ln w="254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2" name="Freeform 154" descr="Granite"/>
              <p:cNvSpPr>
                <a:spLocks/>
              </p:cNvSpPr>
              <p:nvPr/>
            </p:nvSpPr>
            <p:spPr bwMode="auto">
              <a:xfrm rot="19302400">
                <a:off x="1476867" y="2125011"/>
                <a:ext cx="257869" cy="211562"/>
              </a:xfrm>
              <a:custGeom>
                <a:avLst/>
                <a:gdLst>
                  <a:gd name="T0" fmla="*/ 0 w 288"/>
                  <a:gd name="T1" fmla="*/ 191 h 326"/>
                  <a:gd name="T2" fmla="*/ 115 w 288"/>
                  <a:gd name="T3" fmla="*/ 19 h 326"/>
                  <a:gd name="T4" fmla="*/ 192 w 288"/>
                  <a:gd name="T5" fmla="*/ 307 h 326"/>
                  <a:gd name="T6" fmla="*/ 288 w 288"/>
                  <a:gd name="T7" fmla="*/ 134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326">
                    <a:moveTo>
                      <a:pt x="0" y="191"/>
                    </a:moveTo>
                    <a:cubicBezTo>
                      <a:pt x="41" y="95"/>
                      <a:pt x="83" y="0"/>
                      <a:pt x="115" y="19"/>
                    </a:cubicBezTo>
                    <a:cubicBezTo>
                      <a:pt x="147" y="38"/>
                      <a:pt x="163" y="288"/>
                      <a:pt x="192" y="307"/>
                    </a:cubicBezTo>
                    <a:cubicBezTo>
                      <a:pt x="221" y="326"/>
                      <a:pt x="272" y="163"/>
                      <a:pt x="288" y="134"/>
                    </a:cubicBezTo>
                  </a:path>
                </a:pathLst>
              </a:custGeom>
              <a:noFill/>
              <a:ln w="254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3" name="Line 155"/>
              <p:cNvSpPr>
                <a:spLocks noChangeShapeType="1"/>
              </p:cNvSpPr>
              <p:nvPr/>
            </p:nvSpPr>
            <p:spPr bwMode="auto">
              <a:xfrm rot="17181809" flipV="1">
                <a:off x="2019133" y="1779622"/>
                <a:ext cx="75510" cy="34341"/>
              </a:xfrm>
              <a:prstGeom prst="line">
                <a:avLst/>
              </a:prstGeom>
              <a:noFill/>
              <a:ln w="25400">
                <a:solidFill>
                  <a:srgbClr val="FFFF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44" name="Freeform 154" descr="Granite"/>
              <p:cNvSpPr>
                <a:spLocks/>
              </p:cNvSpPr>
              <p:nvPr/>
            </p:nvSpPr>
            <p:spPr bwMode="auto">
              <a:xfrm rot="19302400">
                <a:off x="1664311" y="1999985"/>
                <a:ext cx="257869" cy="211562"/>
              </a:xfrm>
              <a:custGeom>
                <a:avLst/>
                <a:gdLst>
                  <a:gd name="T0" fmla="*/ 0 w 288"/>
                  <a:gd name="T1" fmla="*/ 191 h 326"/>
                  <a:gd name="T2" fmla="*/ 115 w 288"/>
                  <a:gd name="T3" fmla="*/ 19 h 326"/>
                  <a:gd name="T4" fmla="*/ 192 w 288"/>
                  <a:gd name="T5" fmla="*/ 307 h 326"/>
                  <a:gd name="T6" fmla="*/ 288 w 288"/>
                  <a:gd name="T7" fmla="*/ 134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326">
                    <a:moveTo>
                      <a:pt x="0" y="191"/>
                    </a:moveTo>
                    <a:cubicBezTo>
                      <a:pt x="41" y="95"/>
                      <a:pt x="83" y="0"/>
                      <a:pt x="115" y="19"/>
                    </a:cubicBezTo>
                    <a:cubicBezTo>
                      <a:pt x="147" y="38"/>
                      <a:pt x="163" y="288"/>
                      <a:pt x="192" y="307"/>
                    </a:cubicBezTo>
                    <a:cubicBezTo>
                      <a:pt x="221" y="326"/>
                      <a:pt x="272" y="163"/>
                      <a:pt x="288" y="134"/>
                    </a:cubicBezTo>
                  </a:path>
                </a:pathLst>
              </a:custGeom>
              <a:noFill/>
              <a:ln w="254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69" name="Freeform 154" descr="Granite"/>
              <p:cNvSpPr>
                <a:spLocks/>
              </p:cNvSpPr>
              <p:nvPr/>
            </p:nvSpPr>
            <p:spPr bwMode="auto">
              <a:xfrm rot="19302400">
                <a:off x="1845286" y="1825360"/>
                <a:ext cx="257869" cy="211562"/>
              </a:xfrm>
              <a:custGeom>
                <a:avLst/>
                <a:gdLst>
                  <a:gd name="T0" fmla="*/ 0 w 288"/>
                  <a:gd name="T1" fmla="*/ 191 h 326"/>
                  <a:gd name="T2" fmla="*/ 115 w 288"/>
                  <a:gd name="T3" fmla="*/ 19 h 326"/>
                  <a:gd name="T4" fmla="*/ 192 w 288"/>
                  <a:gd name="T5" fmla="*/ 307 h 326"/>
                  <a:gd name="T6" fmla="*/ 288 w 288"/>
                  <a:gd name="T7" fmla="*/ 134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8" h="326">
                    <a:moveTo>
                      <a:pt x="0" y="191"/>
                    </a:moveTo>
                    <a:cubicBezTo>
                      <a:pt x="41" y="95"/>
                      <a:pt x="83" y="0"/>
                      <a:pt x="115" y="19"/>
                    </a:cubicBezTo>
                    <a:cubicBezTo>
                      <a:pt x="147" y="38"/>
                      <a:pt x="163" y="288"/>
                      <a:pt x="192" y="307"/>
                    </a:cubicBezTo>
                    <a:cubicBezTo>
                      <a:pt x="221" y="326"/>
                      <a:pt x="272" y="163"/>
                      <a:pt x="288" y="134"/>
                    </a:cubicBezTo>
                  </a:path>
                </a:pathLst>
              </a:custGeom>
              <a:noFill/>
              <a:ln w="25400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</p:grpSp>
        <p:sp>
          <p:nvSpPr>
            <p:cNvPr id="73756" name="TextBox 73755"/>
            <p:cNvSpPr txBox="1"/>
            <p:nvPr/>
          </p:nvSpPr>
          <p:spPr>
            <a:xfrm>
              <a:off x="147188" y="3954413"/>
              <a:ext cx="402674" cy="440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ν</a:t>
              </a:r>
              <a:r>
                <a:rPr lang="en-US" b="1" baseline="-25000" dirty="0" err="1" smtClean="0"/>
                <a:t>s</a:t>
              </a:r>
              <a:endParaRPr lang="en-US" dirty="0"/>
            </a:p>
          </p:txBody>
        </p:sp>
        <p:sp>
          <p:nvSpPr>
            <p:cNvPr id="73757" name="TextBox 73756"/>
            <p:cNvSpPr txBox="1"/>
            <p:nvPr/>
          </p:nvSpPr>
          <p:spPr>
            <a:xfrm>
              <a:off x="1260937" y="4012129"/>
              <a:ext cx="419706" cy="440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γ</a:t>
              </a:r>
              <a:r>
                <a:rPr lang="en-US" b="1" baseline="-25000" dirty="0" err="1" smtClean="0"/>
                <a:t>e</a:t>
              </a:r>
              <a:endParaRPr lang="en-US" dirty="0"/>
            </a:p>
          </p:txBody>
        </p:sp>
        <p:sp>
          <p:nvSpPr>
            <p:cNvPr id="76" name="TextBox 75"/>
            <p:cNvSpPr txBox="1"/>
            <p:nvPr/>
          </p:nvSpPr>
          <p:spPr>
            <a:xfrm rot="18763143">
              <a:off x="1322708" y="2272149"/>
              <a:ext cx="739656" cy="440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ν</a:t>
              </a:r>
              <a:r>
                <a:rPr lang="en-US" b="1" baseline="-25000" dirty="0" smtClean="0"/>
                <a:t>s</a:t>
              </a:r>
              <a:r>
                <a:rPr lang="en-US" b="1" dirty="0"/>
                <a:t>γ</a:t>
              </a:r>
              <a:r>
                <a:rPr lang="en-US" b="1" baseline="-25000" dirty="0"/>
                <a:t>e</a:t>
              </a:r>
              <a:r>
                <a:rPr lang="en-US" b="1" baseline="30000" dirty="0"/>
                <a:t>2</a:t>
              </a:r>
              <a:r>
                <a:rPr lang="en-US" b="1" baseline="-25000" dirty="0" smtClean="0"/>
                <a:t>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45312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73729" grpId="0"/>
      <p:bldP spid="73730" grpId="0" build="p"/>
      <p:bldP spid="73734" grpId="0"/>
      <p:bldP spid="73735" grpId="0"/>
      <p:bldP spid="2" grpId="0"/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5"/>
          <p:cNvSpPr txBox="1">
            <a:spLocks noChangeArrowheads="1"/>
          </p:cNvSpPr>
          <p:nvPr/>
        </p:nvSpPr>
        <p:spPr bwMode="auto">
          <a:xfrm>
            <a:off x="721802" y="877671"/>
            <a:ext cx="8160060" cy="284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 eaLnBrk="1" hangingPunct="1">
              <a:defRPr/>
            </a:pPr>
            <a:endParaRPr lang="en-US" b="1" dirty="0" smtClean="0"/>
          </a:p>
          <a:p>
            <a:pPr eaLnBrk="1" hangingPunct="1">
              <a:buFont typeface="Wingdings" charset="0"/>
              <a:buChar char="²"/>
              <a:defRPr/>
            </a:pPr>
            <a:r>
              <a:rPr lang="en-US" b="1" dirty="0" smtClean="0">
                <a:solidFill>
                  <a:srgbClr val="FFFF00"/>
                </a:solidFill>
              </a:rPr>
              <a:t>How are high-energy photons produced (synchrotron, SSC or something else?) and particles accelerated?</a:t>
            </a:r>
            <a:br>
              <a:rPr lang="en-US" b="1" dirty="0" smtClean="0">
                <a:solidFill>
                  <a:srgbClr val="FFFF00"/>
                </a:solidFill>
              </a:rPr>
            </a:br>
            <a:endParaRPr lang="en-US" b="1" dirty="0" smtClean="0">
              <a:solidFill>
                <a:srgbClr val="FFFF00"/>
              </a:solidFill>
            </a:endParaRPr>
          </a:p>
          <a:p>
            <a:pPr eaLnBrk="1" hangingPunct="1">
              <a:buFont typeface="Wingdings" charset="0"/>
              <a:buChar char="²"/>
              <a:defRPr/>
            </a:pPr>
            <a:r>
              <a:rPr lang="en-US" b="1" dirty="0" smtClean="0"/>
              <a:t>What are jets made of?</a:t>
            </a:r>
          </a:p>
          <a:p>
            <a:pPr eaLnBrk="1" hangingPunct="1">
              <a:buFont typeface="Wingdings" charset="0"/>
              <a:buChar char="²"/>
              <a:defRPr/>
            </a:pPr>
            <a:endParaRPr lang="en-US" b="1" dirty="0" smtClean="0">
              <a:solidFill>
                <a:srgbClr val="FFFF00"/>
              </a:solidFill>
            </a:endParaRPr>
          </a:p>
          <a:p>
            <a:pPr eaLnBrk="1" hangingPunct="1">
              <a:buFont typeface="Wingdings" charset="0"/>
              <a:buChar char="²"/>
              <a:defRPr/>
            </a:pPr>
            <a:r>
              <a:rPr lang="en-US" b="1" dirty="0" smtClean="0">
                <a:solidFill>
                  <a:srgbClr val="FFFF00"/>
                </a:solidFill>
              </a:rPr>
              <a:t>How are jets launched, powered and collimated</a:t>
            </a:r>
            <a:r>
              <a:rPr lang="en-US" b="1" dirty="0" smtClean="0"/>
              <a:t>?</a:t>
            </a:r>
          </a:p>
          <a:p>
            <a:pPr eaLnBrk="1" hangingPunct="1">
              <a:buFont typeface="Wingdings" charset="0"/>
              <a:buChar char="²"/>
              <a:defRPr/>
            </a:pPr>
            <a:endParaRPr lang="en-US" b="1" dirty="0" smtClean="0"/>
          </a:p>
        </p:txBody>
      </p:sp>
      <p:sp>
        <p:nvSpPr>
          <p:cNvPr id="45058" name="TextBox 6"/>
          <p:cNvSpPr txBox="1">
            <a:spLocks noChangeArrowheads="1"/>
          </p:cNvSpPr>
          <p:nvPr/>
        </p:nvSpPr>
        <p:spPr bwMode="auto">
          <a:xfrm>
            <a:off x="583516" y="388678"/>
            <a:ext cx="8351265" cy="44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u="sng" dirty="0"/>
              <a:t>Q</a:t>
            </a:r>
            <a:r>
              <a:rPr lang="en-US" b="1" u="sng" dirty="0" smtClean="0"/>
              <a:t>uestions </a:t>
            </a:r>
            <a:r>
              <a:rPr lang="en-US" b="1" u="sng" dirty="0"/>
              <a:t>about </a:t>
            </a:r>
            <a:r>
              <a:rPr lang="en-US" b="1" u="sng" dirty="0" smtClean="0"/>
              <a:t>BH jets that have been around for  ~ 40 years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>
          <a:xfrm>
            <a:off x="1195388" y="115888"/>
            <a:ext cx="6989762" cy="917575"/>
          </a:xfrm>
        </p:spPr>
        <p:txBody>
          <a:bodyPr/>
          <a:lstStyle/>
          <a:p>
            <a:r>
              <a:rPr lang="en-US" sz="3200" b="1">
                <a:latin typeface="Times New Roman" charset="0"/>
              </a:rPr>
              <a:t>Thermal Emission + inverse-Compton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762000" y="1298575"/>
            <a:ext cx="7115175" cy="4937125"/>
          </a:xfrm>
        </p:spPr>
        <p:txBody>
          <a:bodyPr>
            <a:normAutofit/>
          </a:bodyPr>
          <a:lstStyle/>
          <a:p>
            <a:pPr>
              <a:buFont typeface="Wingdings" charset="0"/>
              <a:buChar char="v"/>
              <a:defRPr/>
            </a:pPr>
            <a:r>
              <a:rPr lang="en-US" sz="2400" b="1">
                <a:solidFill>
                  <a:srgbClr val="FFFF00"/>
                </a:solidFill>
                <a:effectLst/>
                <a:latin typeface="Times New Roman" charset="0"/>
              </a:rPr>
              <a:t>Small optical depth even at the base of the jet, makes it very difficult to reprocess spectrum </a:t>
            </a:r>
          </a:p>
          <a:p>
            <a:pPr>
              <a:buFont typeface="Wingdings" charset="0"/>
              <a:buChar char="v"/>
              <a:defRPr/>
            </a:pPr>
            <a:endParaRPr lang="en-US" sz="24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  <a:p>
            <a:pPr>
              <a:buFont typeface="Wingdings" charset="0"/>
              <a:buChar char="v"/>
              <a:defRPr/>
            </a:pPr>
            <a:endParaRPr lang="en-US" sz="24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  <a:p>
            <a:pPr>
              <a:buFont typeface="Wingdings" charset="0"/>
              <a:buChar char="v"/>
              <a:defRPr/>
            </a:pPr>
            <a:endParaRPr lang="en-US" sz="24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  <a:p>
            <a:pPr>
              <a:buFont typeface="Wingdings" charset="0"/>
              <a:buChar char="v"/>
              <a:defRPr/>
            </a:pPr>
            <a:r>
              <a:rPr lang="en-US" sz="2400" b="1">
                <a:solidFill>
                  <a:srgbClr val="FFFF00"/>
                </a:solidFill>
                <a:effectLst/>
                <a:latin typeface="Times New Roman" charset="0"/>
              </a:rPr>
              <a:t>At late times when the flux is decreasing </a:t>
            </a:r>
            <a:r>
              <a:rPr lang="en-US" sz="2400" b="1">
                <a:solidFill>
                  <a:srgbClr val="FFFF00"/>
                </a:solidFill>
                <a:effectLst/>
                <a:latin typeface="Times New Roman" charset="0"/>
                <a:cs typeface="Arial Unicode MS" charset="0"/>
              </a:rPr>
              <a:t>∝ </a:t>
            </a:r>
            <a:r>
              <a:rPr lang="en-US" sz="2400" b="1">
                <a:solidFill>
                  <a:srgbClr val="FFFF00"/>
                </a:solidFill>
                <a:effectLst/>
                <a:latin typeface="Times New Roman" charset="0"/>
              </a:rPr>
              <a:t>t</a:t>
            </a:r>
            <a:r>
              <a:rPr lang="en-US" sz="2400" b="1" baseline="30000">
                <a:solidFill>
                  <a:srgbClr val="FFFF00"/>
                </a:solidFill>
                <a:effectLst/>
                <a:latin typeface="Times New Roman" charset="0"/>
              </a:rPr>
              <a:t>-5/3</a:t>
            </a:r>
            <a:r>
              <a:rPr lang="en-US" sz="2400" b="1">
                <a:solidFill>
                  <a:srgbClr val="FFFF00"/>
                </a:solidFill>
                <a:effectLst/>
                <a:latin typeface="Times New Roman" charset="0"/>
              </a:rPr>
              <a:t>, the spectrum hardens, opposite of the expected behavior of photospheric radiation. </a:t>
            </a:r>
          </a:p>
          <a:p>
            <a:pPr>
              <a:buFont typeface="Wingdings" charset="0"/>
              <a:buChar char="v"/>
              <a:defRPr/>
            </a:pPr>
            <a:endParaRPr lang="en-US" sz="24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</a:endParaRPr>
          </a:p>
        </p:txBody>
      </p:sp>
      <p:pic>
        <p:nvPicPr>
          <p:cNvPr id="76803" name="Picture 5" descr="Screen Shot 2014-10-02 at 3.47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2438400"/>
            <a:ext cx="31845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Box 3"/>
          <p:cNvSpPr txBox="1">
            <a:spLocks noChangeArrowheads="1"/>
          </p:cNvSpPr>
          <p:nvPr/>
        </p:nvSpPr>
        <p:spPr bwMode="auto">
          <a:xfrm>
            <a:off x="1066800" y="5235575"/>
            <a:ext cx="6858000" cy="7842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So multiple IC scatterings below photospheric is unlikely to be responsible for the observed X-rays.</a:t>
            </a:r>
          </a:p>
        </p:txBody>
      </p:sp>
      <p:sp>
        <p:nvSpPr>
          <p:cNvPr id="6" name="TextBox 5"/>
          <p:cNvSpPr txBox="1"/>
          <p:nvPr/>
        </p:nvSpPr>
        <p:spPr>
          <a:xfrm rot="19514965">
            <a:off x="962025" y="2786063"/>
            <a:ext cx="6897688" cy="1049337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6600" smtClean="0">
                <a:solidFill>
                  <a:srgbClr val="000000"/>
                </a:solidFill>
                <a:cs typeface="DejaVu LGC Sans" charset="0"/>
              </a:rPr>
              <a:t>Ruled Out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1" grpId="0"/>
      <p:bldP spid="3" grpId="0" build="p"/>
      <p:bldP spid="7680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7"/>
          <p:cNvSpPr txBox="1">
            <a:spLocks noChangeArrowheads="1"/>
          </p:cNvSpPr>
          <p:nvPr/>
        </p:nvSpPr>
        <p:spPr bwMode="auto">
          <a:xfrm>
            <a:off x="1143959" y="4434798"/>
            <a:ext cx="7905750" cy="204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800"/>
              </a:spcAft>
              <a:buFont typeface="Wingdings" charset="0"/>
              <a:buChar char="ü"/>
            </a:pPr>
            <a:r>
              <a:rPr lang="en-US" b="1" dirty="0" smtClean="0">
                <a:solidFill>
                  <a:srgbClr val="FFFF00"/>
                </a:solidFill>
                <a:cs typeface="DejaVu LGC Sans" charset="0"/>
              </a:rPr>
              <a:t>Able </a:t>
            </a:r>
            <a:r>
              <a:rPr lang="en-US" b="1" dirty="0">
                <a:solidFill>
                  <a:srgbClr val="FFFF00"/>
                </a:solidFill>
                <a:cs typeface="DejaVu LGC Sans" charset="0"/>
              </a:rPr>
              <a:t>to avoid infrared excess because electrons </a:t>
            </a:r>
            <a:r>
              <a:rPr lang="en-US" b="1" dirty="0" smtClean="0">
                <a:solidFill>
                  <a:srgbClr val="FFFF00"/>
                </a:solidFill>
                <a:cs typeface="DejaVu LGC Sans" charset="0"/>
              </a:rPr>
              <a:t>are not able to cool to energies where they would produce IR. </a:t>
            </a:r>
          </a:p>
          <a:p>
            <a:pPr eaLnBrk="1" hangingPunct="1">
              <a:spcAft>
                <a:spcPts val="1800"/>
              </a:spcAft>
              <a:buFont typeface="Wingdings" charset="0"/>
              <a:buChar char="ü"/>
            </a:pPr>
            <a:r>
              <a:rPr lang="en-US" b="1" dirty="0">
                <a:cs typeface="DejaVu LGC Sans" charset="0"/>
              </a:rPr>
              <a:t>Energy requirement is much more reasonable since      we need fewer protons/electrons as all electrons in reconnection zones radiate in the X-ray band. </a:t>
            </a:r>
          </a:p>
        </p:txBody>
      </p:sp>
      <p:sp>
        <p:nvSpPr>
          <p:cNvPr id="78850" name="Title 1"/>
          <p:cNvSpPr txBox="1">
            <a:spLocks/>
          </p:cNvSpPr>
          <p:nvPr/>
        </p:nvSpPr>
        <p:spPr bwMode="auto">
          <a:xfrm>
            <a:off x="1041400" y="203200"/>
            <a:ext cx="779621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FFFF"/>
              </a:buClr>
            </a:pPr>
            <a:r>
              <a:rPr lang="en-US" sz="3200" b="1" u="sng">
                <a:solidFill>
                  <a:srgbClr val="00FFFF"/>
                </a:solidFill>
                <a:cs typeface="DejaVu LGC Sans" charset="0"/>
              </a:rPr>
              <a:t>Synchrotron Radiation from Poynting Jet </a:t>
            </a:r>
          </a:p>
        </p:txBody>
      </p:sp>
      <p:sp>
        <p:nvSpPr>
          <p:cNvPr id="78851" name="TextBox 1"/>
          <p:cNvSpPr txBox="1">
            <a:spLocks noChangeArrowheads="1"/>
          </p:cNvSpPr>
          <p:nvPr/>
        </p:nvSpPr>
        <p:spPr bwMode="auto">
          <a:xfrm>
            <a:off x="1666875" y="719138"/>
            <a:ext cx="605313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</a:rPr>
              <a:t>Works, because electrons are continuously accelerated in current sheets</a:t>
            </a:r>
          </a:p>
        </p:txBody>
      </p:sp>
      <p:sp>
        <p:nvSpPr>
          <p:cNvPr id="78852" name="Text Box 32"/>
          <p:cNvSpPr txBox="1">
            <a:spLocks noChangeArrowheads="1"/>
          </p:cNvSpPr>
          <p:nvPr/>
        </p:nvSpPr>
        <p:spPr bwMode="auto">
          <a:xfrm>
            <a:off x="3403600" y="3303588"/>
            <a:ext cx="2205038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Palatino Linotype" charset="0"/>
              <a:buNone/>
            </a:pPr>
            <a:r>
              <a:rPr lang="en-GB" sz="1400" b="1">
                <a:solidFill>
                  <a:srgbClr val="FFFFFF"/>
                </a:solidFill>
                <a:latin typeface="Palatino Linotype" charset="0"/>
              </a:rPr>
              <a:t> dissipation of jet magnetic field</a:t>
            </a:r>
          </a:p>
        </p:txBody>
      </p:sp>
      <p:sp>
        <p:nvSpPr>
          <p:cNvPr id="78853" name="Rectangle 21" descr="Granite"/>
          <p:cNvSpPr>
            <a:spLocks noChangeArrowheads="1"/>
          </p:cNvSpPr>
          <p:nvPr/>
        </p:nvSpPr>
        <p:spPr bwMode="auto">
          <a:xfrm rot="5400000">
            <a:off x="1294606" y="3332957"/>
            <a:ext cx="58737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Black hole,  </a:t>
            </a:r>
          </a:p>
          <a:p>
            <a:pPr algn="ctr"/>
            <a:r>
              <a:rPr lang="en-US" sz="1400">
                <a:latin typeface="Arial" charset="0"/>
              </a:rPr>
              <a:t>accretion disk </a:t>
            </a:r>
          </a:p>
        </p:txBody>
      </p:sp>
      <p:grpSp>
        <p:nvGrpSpPr>
          <p:cNvPr id="78854" name="Group 144"/>
          <p:cNvGrpSpPr>
            <a:grpSpLocks/>
          </p:cNvGrpSpPr>
          <p:nvPr/>
        </p:nvGrpSpPr>
        <p:grpSpPr bwMode="auto">
          <a:xfrm rot="9373324">
            <a:off x="-371475" y="2728913"/>
            <a:ext cx="673100" cy="1027112"/>
            <a:chOff x="5916887" y="2399890"/>
            <a:chExt cx="673062" cy="1027333"/>
          </a:xfrm>
        </p:grpSpPr>
        <p:sp>
          <p:nvSpPr>
            <p:cNvPr id="147" name="Arc 146"/>
            <p:cNvSpPr/>
            <p:nvPr/>
          </p:nvSpPr>
          <p:spPr bwMode="auto">
            <a:xfrm rot="2598074">
              <a:off x="6227248" y="2406331"/>
              <a:ext cx="357168" cy="1027334"/>
            </a:xfrm>
            <a:prstGeom prst="arc">
              <a:avLst>
                <a:gd name="adj1" fmla="val 16200000"/>
                <a:gd name="adj2" fmla="val 2120891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Arc 147"/>
            <p:cNvSpPr/>
            <p:nvPr/>
          </p:nvSpPr>
          <p:spPr bwMode="auto">
            <a:xfrm rot="2598074">
              <a:off x="6178789" y="2401975"/>
              <a:ext cx="355580" cy="1027334"/>
            </a:xfrm>
            <a:prstGeom prst="arc">
              <a:avLst>
                <a:gd name="adj1" fmla="val 16200000"/>
                <a:gd name="adj2" fmla="val 2120891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Arc 152"/>
            <p:cNvSpPr/>
            <p:nvPr/>
          </p:nvSpPr>
          <p:spPr bwMode="auto">
            <a:xfrm rot="2598074">
              <a:off x="5997630" y="2403688"/>
              <a:ext cx="355580" cy="1027333"/>
            </a:xfrm>
            <a:prstGeom prst="arc">
              <a:avLst>
                <a:gd name="adj1" fmla="val 16200000"/>
                <a:gd name="adj2" fmla="val 2120891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" name="Arc 153"/>
            <p:cNvSpPr/>
            <p:nvPr/>
          </p:nvSpPr>
          <p:spPr bwMode="auto">
            <a:xfrm rot="2598074">
              <a:off x="5957178" y="2404947"/>
              <a:ext cx="355581" cy="1027334"/>
            </a:xfrm>
            <a:prstGeom prst="arc">
              <a:avLst>
                <a:gd name="adj1" fmla="val 16200000"/>
                <a:gd name="adj2" fmla="val 2120891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Arc 154"/>
            <p:cNvSpPr/>
            <p:nvPr/>
          </p:nvSpPr>
          <p:spPr bwMode="auto">
            <a:xfrm rot="2598074">
              <a:off x="6075628" y="2399890"/>
              <a:ext cx="355580" cy="1027333"/>
            </a:xfrm>
            <a:prstGeom prst="arc">
              <a:avLst>
                <a:gd name="adj1" fmla="val 16200000"/>
                <a:gd name="adj2" fmla="val 2120891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Arc 155"/>
            <p:cNvSpPr/>
            <p:nvPr/>
          </p:nvSpPr>
          <p:spPr bwMode="auto">
            <a:xfrm rot="2598074">
              <a:off x="6036629" y="2401789"/>
              <a:ext cx="355580" cy="1027334"/>
            </a:xfrm>
            <a:prstGeom prst="arc">
              <a:avLst>
                <a:gd name="adj1" fmla="val 16200000"/>
                <a:gd name="adj2" fmla="val 2120891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Arc 156"/>
            <p:cNvSpPr/>
            <p:nvPr/>
          </p:nvSpPr>
          <p:spPr bwMode="auto">
            <a:xfrm rot="2598074">
              <a:off x="6138977" y="2401781"/>
              <a:ext cx="355581" cy="1027334"/>
            </a:xfrm>
            <a:prstGeom prst="arc">
              <a:avLst>
                <a:gd name="adj1" fmla="val 16200000"/>
                <a:gd name="adj2" fmla="val 2120891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Arc 157"/>
            <p:cNvSpPr/>
            <p:nvPr/>
          </p:nvSpPr>
          <p:spPr bwMode="auto">
            <a:xfrm rot="2598074">
              <a:off x="6107708" y="2401882"/>
              <a:ext cx="355581" cy="1027334"/>
            </a:xfrm>
            <a:prstGeom prst="arc">
              <a:avLst>
                <a:gd name="adj1" fmla="val 16200000"/>
                <a:gd name="adj2" fmla="val 2120891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Arc 158"/>
            <p:cNvSpPr/>
            <p:nvPr/>
          </p:nvSpPr>
          <p:spPr bwMode="auto">
            <a:xfrm rot="2598074">
              <a:off x="5912941" y="2403152"/>
              <a:ext cx="357168" cy="1027334"/>
            </a:xfrm>
            <a:prstGeom prst="arc">
              <a:avLst>
                <a:gd name="adj1" fmla="val 16200000"/>
                <a:gd name="adj2" fmla="val 2120891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8855" name="Group 230"/>
          <p:cNvGrpSpPr>
            <a:grpSpLocks/>
          </p:cNvGrpSpPr>
          <p:nvPr/>
        </p:nvGrpSpPr>
        <p:grpSpPr bwMode="auto">
          <a:xfrm>
            <a:off x="-23813" y="1673225"/>
            <a:ext cx="5119688" cy="2011363"/>
            <a:chOff x="18645" y="1644650"/>
            <a:chExt cx="5119437" cy="2011201"/>
          </a:xfrm>
        </p:grpSpPr>
        <p:grpSp>
          <p:nvGrpSpPr>
            <p:cNvPr id="78870" name="Group 101"/>
            <p:cNvGrpSpPr>
              <a:grpSpLocks/>
            </p:cNvGrpSpPr>
            <p:nvPr/>
          </p:nvGrpSpPr>
          <p:grpSpPr bwMode="auto">
            <a:xfrm>
              <a:off x="18645" y="1644650"/>
              <a:ext cx="2279467" cy="2011201"/>
              <a:chOff x="24125" y="3521601"/>
              <a:chExt cx="1837556" cy="887763"/>
            </a:xfrm>
          </p:grpSpPr>
          <p:sp>
            <p:nvSpPr>
              <p:cNvPr id="78968" name="Oval 10"/>
              <p:cNvSpPr>
                <a:spLocks noChangeArrowheads="1"/>
              </p:cNvSpPr>
              <p:nvPr/>
            </p:nvSpPr>
            <p:spPr bwMode="auto">
              <a:xfrm rot="5400000">
                <a:off x="901265" y="3448948"/>
                <a:ext cx="887763" cy="1033069"/>
              </a:xfrm>
              <a:prstGeom prst="ellipse">
                <a:avLst/>
              </a:prstGeom>
              <a:solidFill>
                <a:srgbClr val="333399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78969" name="Oval 11"/>
              <p:cNvSpPr>
                <a:spLocks noChangeArrowheads="1"/>
              </p:cNvSpPr>
              <p:nvPr/>
            </p:nvSpPr>
            <p:spPr bwMode="auto">
              <a:xfrm rot="5400000">
                <a:off x="1216306" y="3801888"/>
                <a:ext cx="257681" cy="332482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78970" name="AutoShape 24"/>
              <p:cNvSpPr>
                <a:spLocks noChangeArrowheads="1"/>
              </p:cNvSpPr>
              <p:nvPr/>
            </p:nvSpPr>
            <p:spPr bwMode="auto">
              <a:xfrm rot="5400000" flipV="1">
                <a:off x="566943" y="3347680"/>
                <a:ext cx="164140" cy="1249775"/>
              </a:xfrm>
              <a:prstGeom prst="flowChartMerge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76762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</p:grpSp>
        <p:grpSp>
          <p:nvGrpSpPr>
            <p:cNvPr id="78871" name="Group 58"/>
            <p:cNvGrpSpPr>
              <a:grpSpLocks/>
            </p:cNvGrpSpPr>
            <p:nvPr/>
          </p:nvGrpSpPr>
          <p:grpSpPr bwMode="auto">
            <a:xfrm>
              <a:off x="1794982" y="2378941"/>
              <a:ext cx="3343100" cy="500042"/>
              <a:chOff x="1414816" y="4216828"/>
              <a:chExt cx="2694987" cy="220723"/>
            </a:xfrm>
          </p:grpSpPr>
          <p:grpSp>
            <p:nvGrpSpPr>
              <p:cNvPr id="78961" name="Group 56"/>
              <p:cNvGrpSpPr>
                <a:grpSpLocks/>
              </p:cNvGrpSpPr>
              <p:nvPr/>
            </p:nvGrpSpPr>
            <p:grpSpPr bwMode="auto">
              <a:xfrm>
                <a:off x="1414816" y="4217144"/>
                <a:ext cx="2694987" cy="215043"/>
                <a:chOff x="1414816" y="3858369"/>
                <a:chExt cx="2694987" cy="215043"/>
              </a:xfrm>
            </p:grpSpPr>
            <p:sp>
              <p:nvSpPr>
                <p:cNvPr id="78965" name="Isosceles Triangle 40"/>
                <p:cNvSpPr>
                  <a:spLocks noChangeArrowheads="1"/>
                </p:cNvSpPr>
                <p:nvPr/>
              </p:nvSpPr>
              <p:spPr bwMode="auto">
                <a:xfrm>
                  <a:off x="1432456" y="3858369"/>
                  <a:ext cx="2677347" cy="10971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B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966" name="Isosceles Triangle 45"/>
                <p:cNvSpPr>
                  <a:spLocks noChangeArrowheads="1"/>
                </p:cNvSpPr>
                <p:nvPr/>
              </p:nvSpPr>
              <p:spPr bwMode="auto">
                <a:xfrm flipV="1">
                  <a:off x="1414816" y="3963699"/>
                  <a:ext cx="2677347" cy="10971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B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967" name="Rectangle 42"/>
                <p:cNvSpPr>
                  <a:spLocks noChangeArrowheads="1"/>
                </p:cNvSpPr>
                <p:nvPr/>
              </p:nvSpPr>
              <p:spPr bwMode="auto">
                <a:xfrm>
                  <a:off x="2769509" y="3862452"/>
                  <a:ext cx="1293584" cy="210959"/>
                </a:xfrm>
                <a:prstGeom prst="rect">
                  <a:avLst/>
                </a:prstGeom>
                <a:solidFill>
                  <a:srgbClr val="00B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8" name="Block Arc 97"/>
              <p:cNvSpPr/>
              <p:nvPr/>
            </p:nvSpPr>
            <p:spPr bwMode="auto">
              <a:xfrm rot="5400000">
                <a:off x="3558430" y="4228135"/>
                <a:ext cx="217211" cy="202189"/>
              </a:xfrm>
              <a:prstGeom prst="blockArc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9" name="Block Arc 98"/>
              <p:cNvSpPr/>
              <p:nvPr/>
            </p:nvSpPr>
            <p:spPr bwMode="auto">
              <a:xfrm rot="5400000">
                <a:off x="3654985" y="4231731"/>
                <a:ext cx="218612" cy="189392"/>
              </a:xfrm>
              <a:prstGeom prst="blockArc">
                <a:avLst>
                  <a:gd name="adj1" fmla="val 10800191"/>
                  <a:gd name="adj2" fmla="val 0"/>
                  <a:gd name="adj3" fmla="val 25000"/>
                </a:avLst>
              </a:prstGeom>
              <a:solidFill>
                <a:srgbClr val="FF66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0" name="Block Arc 99"/>
              <p:cNvSpPr/>
              <p:nvPr/>
            </p:nvSpPr>
            <p:spPr bwMode="auto">
              <a:xfrm rot="5400000">
                <a:off x="3746253" y="4245061"/>
                <a:ext cx="216511" cy="167637"/>
              </a:xfrm>
              <a:prstGeom prst="blockArc">
                <a:avLst/>
              </a:prstGeom>
              <a:solidFill>
                <a:srgbClr val="C8CCA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8872" name="Group 140"/>
            <p:cNvGrpSpPr>
              <a:grpSpLocks/>
            </p:cNvGrpSpPr>
            <p:nvPr/>
          </p:nvGrpSpPr>
          <p:grpSpPr bwMode="auto">
            <a:xfrm>
              <a:off x="3018987" y="2247490"/>
              <a:ext cx="1741838" cy="1027333"/>
              <a:chOff x="3137337" y="2272185"/>
              <a:chExt cx="1901453" cy="767868"/>
            </a:xfrm>
          </p:grpSpPr>
          <p:sp>
            <p:nvSpPr>
              <p:cNvPr id="105" name="Arc 104"/>
              <p:cNvSpPr/>
              <p:nvPr/>
            </p:nvSpPr>
            <p:spPr bwMode="auto">
              <a:xfrm rot="2598074">
                <a:off x="3698669" y="2272455"/>
                <a:ext cx="389899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" name="Arc 105"/>
              <p:cNvSpPr/>
              <p:nvPr/>
            </p:nvSpPr>
            <p:spPr bwMode="auto">
              <a:xfrm rot="2598074">
                <a:off x="3655346" y="2272455"/>
                <a:ext cx="389900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" name="Arc 106"/>
              <p:cNvSpPr/>
              <p:nvPr/>
            </p:nvSpPr>
            <p:spPr bwMode="auto">
              <a:xfrm rot="2598074">
                <a:off x="3785314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" name="Arc 107"/>
              <p:cNvSpPr/>
              <p:nvPr/>
            </p:nvSpPr>
            <p:spPr bwMode="auto">
              <a:xfrm rot="2598074">
                <a:off x="3741991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" name="Arc 108"/>
              <p:cNvSpPr/>
              <p:nvPr/>
            </p:nvSpPr>
            <p:spPr bwMode="auto">
              <a:xfrm rot="2598074">
                <a:off x="3871958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" name="Arc 109"/>
              <p:cNvSpPr/>
              <p:nvPr/>
            </p:nvSpPr>
            <p:spPr bwMode="auto">
              <a:xfrm rot="2598074">
                <a:off x="3828635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" name="Arc 110"/>
              <p:cNvSpPr/>
              <p:nvPr/>
            </p:nvSpPr>
            <p:spPr bwMode="auto">
              <a:xfrm rot="2598074">
                <a:off x="3440468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" name="Arc 111"/>
              <p:cNvSpPr/>
              <p:nvPr/>
            </p:nvSpPr>
            <p:spPr bwMode="auto">
              <a:xfrm rot="2598074">
                <a:off x="3397147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" name="Arc 112"/>
              <p:cNvSpPr/>
              <p:nvPr/>
            </p:nvSpPr>
            <p:spPr bwMode="auto">
              <a:xfrm rot="2598074">
                <a:off x="3525380" y="2272455"/>
                <a:ext cx="389899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4" name="Arc 113"/>
              <p:cNvSpPr/>
              <p:nvPr/>
            </p:nvSpPr>
            <p:spPr bwMode="auto">
              <a:xfrm rot="2598074">
                <a:off x="3482058" y="2272455"/>
                <a:ext cx="389900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5" name="Arc 114"/>
              <p:cNvSpPr/>
              <p:nvPr/>
            </p:nvSpPr>
            <p:spPr bwMode="auto">
              <a:xfrm rot="2598074">
                <a:off x="3612025" y="2272455"/>
                <a:ext cx="389899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" name="Arc 115"/>
              <p:cNvSpPr/>
              <p:nvPr/>
            </p:nvSpPr>
            <p:spPr bwMode="auto">
              <a:xfrm rot="2598074">
                <a:off x="3568702" y="2272455"/>
                <a:ext cx="389900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7" name="Arc 116"/>
              <p:cNvSpPr/>
              <p:nvPr/>
            </p:nvSpPr>
            <p:spPr bwMode="auto">
              <a:xfrm rot="2598074">
                <a:off x="3353824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8" name="Arc 117"/>
              <p:cNvSpPr/>
              <p:nvPr/>
            </p:nvSpPr>
            <p:spPr bwMode="auto">
              <a:xfrm rot="2598074">
                <a:off x="3958602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9" name="Arc 118"/>
              <p:cNvSpPr/>
              <p:nvPr/>
            </p:nvSpPr>
            <p:spPr bwMode="auto">
              <a:xfrm rot="2598074">
                <a:off x="3915280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0" name="Arc 119"/>
              <p:cNvSpPr/>
              <p:nvPr/>
            </p:nvSpPr>
            <p:spPr bwMode="auto">
              <a:xfrm rot="2598074">
                <a:off x="4045247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1" name="Arc 120"/>
              <p:cNvSpPr/>
              <p:nvPr/>
            </p:nvSpPr>
            <p:spPr bwMode="auto">
              <a:xfrm rot="2598074">
                <a:off x="4001924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2" name="Arc 121"/>
              <p:cNvSpPr/>
              <p:nvPr/>
            </p:nvSpPr>
            <p:spPr bwMode="auto">
              <a:xfrm rot="2598074">
                <a:off x="4130158" y="2272455"/>
                <a:ext cx="389900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" name="Arc 122"/>
              <p:cNvSpPr/>
              <p:nvPr/>
            </p:nvSpPr>
            <p:spPr bwMode="auto">
              <a:xfrm rot="2598074">
                <a:off x="4086836" y="2272455"/>
                <a:ext cx="389899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4" name="Arc 123"/>
              <p:cNvSpPr/>
              <p:nvPr/>
            </p:nvSpPr>
            <p:spPr bwMode="auto">
              <a:xfrm rot="2598074">
                <a:off x="4216802" y="2272455"/>
                <a:ext cx="389900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5" name="Arc 124"/>
              <p:cNvSpPr/>
              <p:nvPr/>
            </p:nvSpPr>
            <p:spPr bwMode="auto">
              <a:xfrm rot="2598074">
                <a:off x="4173480" y="2272455"/>
                <a:ext cx="389899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6" name="Arc 125"/>
              <p:cNvSpPr/>
              <p:nvPr/>
            </p:nvSpPr>
            <p:spPr bwMode="auto">
              <a:xfrm rot="2598074">
                <a:off x="4303446" y="2272455"/>
                <a:ext cx="389900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7" name="Arc 126"/>
              <p:cNvSpPr/>
              <p:nvPr/>
            </p:nvSpPr>
            <p:spPr bwMode="auto">
              <a:xfrm rot="2598074">
                <a:off x="4260125" y="2272455"/>
                <a:ext cx="389899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8" name="Arc 127"/>
              <p:cNvSpPr/>
              <p:nvPr/>
            </p:nvSpPr>
            <p:spPr bwMode="auto">
              <a:xfrm rot="2598074">
                <a:off x="4390091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9" name="Arc 128"/>
              <p:cNvSpPr/>
              <p:nvPr/>
            </p:nvSpPr>
            <p:spPr bwMode="auto">
              <a:xfrm rot="2598074">
                <a:off x="4346769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0" name="Arc 129"/>
              <p:cNvSpPr/>
              <p:nvPr/>
            </p:nvSpPr>
            <p:spPr bwMode="auto">
              <a:xfrm rot="2598074">
                <a:off x="4476735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1" name="Arc 130"/>
              <p:cNvSpPr/>
              <p:nvPr/>
            </p:nvSpPr>
            <p:spPr bwMode="auto">
              <a:xfrm rot="2598074">
                <a:off x="4433414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2" name="Arc 131"/>
              <p:cNvSpPr/>
              <p:nvPr/>
            </p:nvSpPr>
            <p:spPr bwMode="auto">
              <a:xfrm rot="2598074">
                <a:off x="4563380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3" name="Arc 132"/>
              <p:cNvSpPr/>
              <p:nvPr/>
            </p:nvSpPr>
            <p:spPr bwMode="auto">
              <a:xfrm rot="2598074">
                <a:off x="4520058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4" name="Arc 133"/>
              <p:cNvSpPr/>
              <p:nvPr/>
            </p:nvSpPr>
            <p:spPr bwMode="auto">
              <a:xfrm rot="2598074">
                <a:off x="4650024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5" name="Arc 134"/>
              <p:cNvSpPr/>
              <p:nvPr/>
            </p:nvSpPr>
            <p:spPr bwMode="auto">
              <a:xfrm rot="2598074">
                <a:off x="4606702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6" name="Arc 135"/>
              <p:cNvSpPr/>
              <p:nvPr/>
            </p:nvSpPr>
            <p:spPr bwMode="auto">
              <a:xfrm rot="2598074">
                <a:off x="3180535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7" name="Arc 136"/>
              <p:cNvSpPr/>
              <p:nvPr/>
            </p:nvSpPr>
            <p:spPr bwMode="auto">
              <a:xfrm rot="2598074">
                <a:off x="3137214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8" name="Arc 137"/>
              <p:cNvSpPr/>
              <p:nvPr/>
            </p:nvSpPr>
            <p:spPr bwMode="auto">
              <a:xfrm rot="2598074">
                <a:off x="3267180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9" name="Arc 138"/>
              <p:cNvSpPr/>
              <p:nvPr/>
            </p:nvSpPr>
            <p:spPr bwMode="auto">
              <a:xfrm rot="2598074">
                <a:off x="3223858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0" name="Arc 139"/>
              <p:cNvSpPr/>
              <p:nvPr/>
            </p:nvSpPr>
            <p:spPr bwMode="auto">
              <a:xfrm rot="2598074">
                <a:off x="3310502" y="2272455"/>
                <a:ext cx="388167" cy="76764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8873" name="Group 143"/>
            <p:cNvGrpSpPr>
              <a:grpSpLocks/>
            </p:cNvGrpSpPr>
            <p:nvPr/>
          </p:nvGrpSpPr>
          <p:grpSpPr bwMode="auto">
            <a:xfrm>
              <a:off x="2342974" y="2442422"/>
              <a:ext cx="403746" cy="469983"/>
              <a:chOff x="2309171" y="2442422"/>
              <a:chExt cx="403746" cy="469983"/>
            </a:xfrm>
          </p:grpSpPr>
          <p:sp>
            <p:nvSpPr>
              <p:cNvPr id="178" name="Arc 177"/>
              <p:cNvSpPr/>
              <p:nvPr/>
            </p:nvSpPr>
            <p:spPr bwMode="auto">
              <a:xfrm rot="2323456">
                <a:off x="2308829" y="2449448"/>
                <a:ext cx="298435" cy="463513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9" name="Arc 178"/>
              <p:cNvSpPr/>
              <p:nvPr/>
            </p:nvSpPr>
            <p:spPr bwMode="auto">
              <a:xfrm rot="2323456">
                <a:off x="2343752" y="2444686"/>
                <a:ext cx="298435" cy="463513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0" name="Arc 179"/>
              <p:cNvSpPr/>
              <p:nvPr/>
            </p:nvSpPr>
            <p:spPr bwMode="auto">
              <a:xfrm rot="2323456">
                <a:off x="2415186" y="2443099"/>
                <a:ext cx="298435" cy="463513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1" name="Arc 180"/>
              <p:cNvSpPr/>
              <p:nvPr/>
            </p:nvSpPr>
            <p:spPr bwMode="auto">
              <a:xfrm rot="2323456">
                <a:off x="2380262" y="2443099"/>
                <a:ext cx="298435" cy="465099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82" name="Arc 181"/>
            <p:cNvSpPr/>
            <p:nvPr/>
          </p:nvSpPr>
          <p:spPr bwMode="auto">
            <a:xfrm rot="2504988">
              <a:off x="2744249" y="2366905"/>
              <a:ext cx="406380" cy="511134"/>
            </a:xfrm>
            <a:prstGeom prst="arc">
              <a:avLst>
                <a:gd name="adj1" fmla="val 16200000"/>
                <a:gd name="adj2" fmla="val 1206803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78875" name="Group 184"/>
            <p:cNvGrpSpPr>
              <a:grpSpLocks/>
            </p:cNvGrpSpPr>
            <p:nvPr/>
          </p:nvGrpSpPr>
          <p:grpSpPr bwMode="auto">
            <a:xfrm rot="-386182">
              <a:off x="2431496" y="2416244"/>
              <a:ext cx="489038" cy="567643"/>
              <a:chOff x="2309171" y="2442422"/>
              <a:chExt cx="403746" cy="469983"/>
            </a:xfrm>
          </p:grpSpPr>
          <p:sp>
            <p:nvSpPr>
              <p:cNvPr id="186" name="Arc 185"/>
              <p:cNvSpPr/>
              <p:nvPr/>
            </p:nvSpPr>
            <p:spPr bwMode="auto">
              <a:xfrm rot="2323456">
                <a:off x="2308931" y="2441494"/>
                <a:ext cx="296187" cy="470510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7" name="Arc 186"/>
              <p:cNvSpPr/>
              <p:nvPr/>
            </p:nvSpPr>
            <p:spPr bwMode="auto">
              <a:xfrm rot="2323456">
                <a:off x="2335924" y="2438071"/>
                <a:ext cx="298808" cy="466566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8" name="Arc 187"/>
              <p:cNvSpPr/>
              <p:nvPr/>
            </p:nvSpPr>
            <p:spPr bwMode="auto">
              <a:xfrm rot="2323456">
                <a:off x="2415168" y="2435070"/>
                <a:ext cx="297497" cy="470510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9" name="Arc 188"/>
              <p:cNvSpPr/>
              <p:nvPr/>
            </p:nvSpPr>
            <p:spPr bwMode="auto">
              <a:xfrm rot="2323456">
                <a:off x="2375732" y="2434573"/>
                <a:ext cx="297497" cy="469195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8876" name="Group 189"/>
            <p:cNvGrpSpPr>
              <a:grpSpLocks/>
            </p:cNvGrpSpPr>
            <p:nvPr/>
          </p:nvGrpSpPr>
          <p:grpSpPr bwMode="auto">
            <a:xfrm>
              <a:off x="2571983" y="2364763"/>
              <a:ext cx="489038" cy="690272"/>
              <a:chOff x="2309171" y="2442422"/>
              <a:chExt cx="403746" cy="469983"/>
            </a:xfrm>
          </p:grpSpPr>
          <p:sp>
            <p:nvSpPr>
              <p:cNvPr id="191" name="Arc 190"/>
              <p:cNvSpPr/>
              <p:nvPr/>
            </p:nvSpPr>
            <p:spPr bwMode="auto">
              <a:xfrm rot="2323456">
                <a:off x="2308542" y="2449284"/>
                <a:ext cx="298808" cy="463658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2" name="Arc 191"/>
              <p:cNvSpPr/>
              <p:nvPr/>
            </p:nvSpPr>
            <p:spPr bwMode="auto">
              <a:xfrm rot="2323456">
                <a:off x="2342617" y="2443880"/>
                <a:ext cx="298808" cy="463658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3" name="Arc 192"/>
              <p:cNvSpPr/>
              <p:nvPr/>
            </p:nvSpPr>
            <p:spPr bwMode="auto">
              <a:xfrm rot="2323456">
                <a:off x="2414697" y="2442799"/>
                <a:ext cx="298808" cy="463658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4" name="Arc 193"/>
              <p:cNvSpPr/>
              <p:nvPr/>
            </p:nvSpPr>
            <p:spPr bwMode="auto">
              <a:xfrm rot="2323456">
                <a:off x="2380623" y="2443880"/>
                <a:ext cx="298808" cy="463658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8877" name="Group 194"/>
            <p:cNvGrpSpPr>
              <a:grpSpLocks/>
            </p:cNvGrpSpPr>
            <p:nvPr/>
          </p:nvGrpSpPr>
          <p:grpSpPr bwMode="auto">
            <a:xfrm>
              <a:off x="2734041" y="2323067"/>
              <a:ext cx="489038" cy="828004"/>
              <a:chOff x="2309171" y="2442422"/>
              <a:chExt cx="403746" cy="469983"/>
            </a:xfrm>
          </p:grpSpPr>
          <p:sp>
            <p:nvSpPr>
              <p:cNvPr id="196" name="Arc 195"/>
              <p:cNvSpPr/>
              <p:nvPr/>
            </p:nvSpPr>
            <p:spPr bwMode="auto">
              <a:xfrm rot="2323456">
                <a:off x="2309736" y="2448383"/>
                <a:ext cx="297498" cy="464019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7" name="Arc 196"/>
              <p:cNvSpPr/>
              <p:nvPr/>
            </p:nvSpPr>
            <p:spPr bwMode="auto">
              <a:xfrm rot="2323456">
                <a:off x="2343810" y="2442977"/>
                <a:ext cx="298808" cy="464019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8" name="Arc 197"/>
              <p:cNvSpPr/>
              <p:nvPr/>
            </p:nvSpPr>
            <p:spPr bwMode="auto">
              <a:xfrm rot="2323456">
                <a:off x="2415892" y="2442076"/>
                <a:ext cx="297497" cy="464018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9" name="Arc 198"/>
              <p:cNvSpPr/>
              <p:nvPr/>
            </p:nvSpPr>
            <p:spPr bwMode="auto">
              <a:xfrm rot="2323456">
                <a:off x="2380506" y="2442977"/>
                <a:ext cx="298808" cy="464019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8878" name="Group 199"/>
            <p:cNvGrpSpPr>
              <a:grpSpLocks/>
            </p:cNvGrpSpPr>
            <p:nvPr/>
          </p:nvGrpSpPr>
          <p:grpSpPr bwMode="auto">
            <a:xfrm>
              <a:off x="2891270" y="2287136"/>
              <a:ext cx="489038" cy="914310"/>
              <a:chOff x="2309171" y="2442422"/>
              <a:chExt cx="403746" cy="469983"/>
            </a:xfrm>
          </p:grpSpPr>
          <p:sp>
            <p:nvSpPr>
              <p:cNvPr id="201" name="Arc 200"/>
              <p:cNvSpPr/>
              <p:nvPr/>
            </p:nvSpPr>
            <p:spPr bwMode="auto">
              <a:xfrm rot="2323456">
                <a:off x="2309675" y="2449155"/>
                <a:ext cx="297497" cy="463464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2" name="Arc 201"/>
              <p:cNvSpPr/>
              <p:nvPr/>
            </p:nvSpPr>
            <p:spPr bwMode="auto">
              <a:xfrm rot="2323456">
                <a:off x="2343749" y="2443443"/>
                <a:ext cx="298808" cy="464280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3" name="Arc 202"/>
              <p:cNvSpPr/>
              <p:nvPr/>
            </p:nvSpPr>
            <p:spPr bwMode="auto">
              <a:xfrm rot="2323456">
                <a:off x="2415830" y="2442628"/>
                <a:ext cx="297498" cy="463464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" name="Arc 203"/>
              <p:cNvSpPr/>
              <p:nvPr/>
            </p:nvSpPr>
            <p:spPr bwMode="auto">
              <a:xfrm rot="2323456">
                <a:off x="2380445" y="2443443"/>
                <a:ext cx="298808" cy="463464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8879" name="Group 204"/>
            <p:cNvGrpSpPr>
              <a:grpSpLocks/>
            </p:cNvGrpSpPr>
            <p:nvPr/>
          </p:nvGrpSpPr>
          <p:grpSpPr bwMode="auto">
            <a:xfrm>
              <a:off x="2224950" y="2470715"/>
              <a:ext cx="403746" cy="376685"/>
              <a:chOff x="2309171" y="2442422"/>
              <a:chExt cx="403746" cy="469983"/>
            </a:xfrm>
          </p:grpSpPr>
          <p:sp>
            <p:nvSpPr>
              <p:cNvPr id="206" name="Arc 205"/>
              <p:cNvSpPr/>
              <p:nvPr/>
            </p:nvSpPr>
            <p:spPr bwMode="auto">
              <a:xfrm rot="2323456">
                <a:off x="2309384" y="2447576"/>
                <a:ext cx="298435" cy="465426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7" name="Arc 206"/>
              <p:cNvSpPr/>
              <p:nvPr/>
            </p:nvSpPr>
            <p:spPr bwMode="auto">
              <a:xfrm rot="2323456">
                <a:off x="2344307" y="2443615"/>
                <a:ext cx="296847" cy="463446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8" name="Arc 207"/>
              <p:cNvSpPr/>
              <p:nvPr/>
            </p:nvSpPr>
            <p:spPr bwMode="auto">
              <a:xfrm rot="2323456">
                <a:off x="2414154" y="2441634"/>
                <a:ext cx="298435" cy="465427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9" name="Arc 208"/>
              <p:cNvSpPr/>
              <p:nvPr/>
            </p:nvSpPr>
            <p:spPr bwMode="auto">
              <a:xfrm rot="2323456">
                <a:off x="2380817" y="2441634"/>
                <a:ext cx="296848" cy="465427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8880" name="Group 209"/>
            <p:cNvGrpSpPr>
              <a:grpSpLocks/>
            </p:cNvGrpSpPr>
            <p:nvPr/>
          </p:nvGrpSpPr>
          <p:grpSpPr bwMode="auto">
            <a:xfrm>
              <a:off x="2106926" y="2496451"/>
              <a:ext cx="403746" cy="295702"/>
              <a:chOff x="2309171" y="2442422"/>
              <a:chExt cx="403746" cy="469983"/>
            </a:xfrm>
          </p:grpSpPr>
          <p:sp>
            <p:nvSpPr>
              <p:cNvPr id="211" name="Arc 210"/>
              <p:cNvSpPr/>
              <p:nvPr/>
            </p:nvSpPr>
            <p:spPr bwMode="auto">
              <a:xfrm rot="2323456">
                <a:off x="2309939" y="2448450"/>
                <a:ext cx="298435" cy="464220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2" name="Arc 211"/>
              <p:cNvSpPr/>
              <p:nvPr/>
            </p:nvSpPr>
            <p:spPr bwMode="auto">
              <a:xfrm rot="2323456">
                <a:off x="2344862" y="2443404"/>
                <a:ext cx="296847" cy="464220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3" name="Arc 212"/>
              <p:cNvSpPr/>
              <p:nvPr/>
            </p:nvSpPr>
            <p:spPr bwMode="auto">
              <a:xfrm rot="2323456">
                <a:off x="2414709" y="2443404"/>
                <a:ext cx="298435" cy="464220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4" name="Arc 213"/>
              <p:cNvSpPr/>
              <p:nvPr/>
            </p:nvSpPr>
            <p:spPr bwMode="auto">
              <a:xfrm rot="2323456">
                <a:off x="2381372" y="2443404"/>
                <a:ext cx="296848" cy="464220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8881" name="Group 214"/>
            <p:cNvGrpSpPr>
              <a:grpSpLocks/>
            </p:cNvGrpSpPr>
            <p:nvPr/>
          </p:nvGrpSpPr>
          <p:grpSpPr bwMode="auto">
            <a:xfrm rot="-1375661">
              <a:off x="4210016" y="2361493"/>
              <a:ext cx="489038" cy="928376"/>
              <a:chOff x="2309171" y="2442422"/>
              <a:chExt cx="403746" cy="469983"/>
            </a:xfrm>
          </p:grpSpPr>
          <p:sp>
            <p:nvSpPr>
              <p:cNvPr id="216" name="Arc 215"/>
              <p:cNvSpPr/>
              <p:nvPr/>
            </p:nvSpPr>
            <p:spPr bwMode="auto">
              <a:xfrm rot="2323456">
                <a:off x="2304515" y="2447384"/>
                <a:ext cx="297497" cy="45885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7" name="Arc 216"/>
              <p:cNvSpPr/>
              <p:nvPr/>
            </p:nvSpPr>
            <p:spPr bwMode="auto">
              <a:xfrm rot="2323456">
                <a:off x="2339442" y="2441814"/>
                <a:ext cx="298808" cy="459656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8" name="Arc 217"/>
              <p:cNvSpPr/>
              <p:nvPr/>
            </p:nvSpPr>
            <p:spPr bwMode="auto">
              <a:xfrm rot="2323456">
                <a:off x="2413305" y="2439860"/>
                <a:ext cx="297498" cy="459656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9" name="Arc 218"/>
              <p:cNvSpPr/>
              <p:nvPr/>
            </p:nvSpPr>
            <p:spPr bwMode="auto">
              <a:xfrm rot="2323456">
                <a:off x="2376696" y="2441844"/>
                <a:ext cx="298808" cy="45885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8882" name="Group 219"/>
            <p:cNvGrpSpPr>
              <a:grpSpLocks/>
            </p:cNvGrpSpPr>
            <p:nvPr/>
          </p:nvGrpSpPr>
          <p:grpSpPr bwMode="auto">
            <a:xfrm rot="-1375661">
              <a:off x="4357587" y="2378681"/>
              <a:ext cx="489038" cy="928376"/>
              <a:chOff x="2309171" y="2442422"/>
              <a:chExt cx="403746" cy="469983"/>
            </a:xfrm>
          </p:grpSpPr>
          <p:sp>
            <p:nvSpPr>
              <p:cNvPr id="221" name="Arc 220"/>
              <p:cNvSpPr/>
              <p:nvPr/>
            </p:nvSpPr>
            <p:spPr bwMode="auto">
              <a:xfrm rot="2323456">
                <a:off x="2304099" y="2440722"/>
                <a:ext cx="297498" cy="465281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2" name="Arc 221"/>
              <p:cNvSpPr/>
              <p:nvPr/>
            </p:nvSpPr>
            <p:spPr bwMode="auto">
              <a:xfrm rot="2323456">
                <a:off x="2338057" y="2436476"/>
                <a:ext cx="297498" cy="466085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3" name="Arc 222"/>
              <p:cNvSpPr/>
              <p:nvPr/>
            </p:nvSpPr>
            <p:spPr bwMode="auto">
              <a:xfrm rot="2323456">
                <a:off x="2412820" y="2436567"/>
                <a:ext cx="297498" cy="463674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4" name="Arc 223"/>
              <p:cNvSpPr/>
              <p:nvPr/>
            </p:nvSpPr>
            <p:spPr bwMode="auto">
              <a:xfrm rot="2323456">
                <a:off x="2375770" y="2435922"/>
                <a:ext cx="298808" cy="465281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78883" name="Group 224"/>
            <p:cNvGrpSpPr>
              <a:grpSpLocks/>
            </p:cNvGrpSpPr>
            <p:nvPr/>
          </p:nvGrpSpPr>
          <p:grpSpPr bwMode="auto">
            <a:xfrm rot="-1375661">
              <a:off x="4495500" y="2381382"/>
              <a:ext cx="489038" cy="928376"/>
              <a:chOff x="2309171" y="2442422"/>
              <a:chExt cx="403746" cy="469983"/>
            </a:xfrm>
          </p:grpSpPr>
          <p:sp>
            <p:nvSpPr>
              <p:cNvPr id="226" name="Arc 225"/>
              <p:cNvSpPr/>
              <p:nvPr/>
            </p:nvSpPr>
            <p:spPr bwMode="auto">
              <a:xfrm rot="2323456">
                <a:off x="2306694" y="2444204"/>
                <a:ext cx="297498" cy="463674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7" name="Arc 226"/>
              <p:cNvSpPr/>
              <p:nvPr/>
            </p:nvSpPr>
            <p:spPr bwMode="auto">
              <a:xfrm rot="2323456">
                <a:off x="2337982" y="2439300"/>
                <a:ext cx="297498" cy="465281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8" name="Arc 227"/>
              <p:cNvSpPr/>
              <p:nvPr/>
            </p:nvSpPr>
            <p:spPr bwMode="auto">
              <a:xfrm rot="2323456">
                <a:off x="2412305" y="2437566"/>
                <a:ext cx="297497" cy="463674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9" name="Arc 228"/>
              <p:cNvSpPr/>
              <p:nvPr/>
            </p:nvSpPr>
            <p:spPr bwMode="auto">
              <a:xfrm rot="2323456">
                <a:off x="2376257" y="2437850"/>
                <a:ext cx="297498" cy="464478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30" name="Arc 229"/>
            <p:cNvSpPr/>
            <p:nvPr/>
          </p:nvSpPr>
          <p:spPr bwMode="auto">
            <a:xfrm rot="1564199">
              <a:off x="4674555" y="2400239"/>
              <a:ext cx="406380" cy="563518"/>
            </a:xfrm>
            <a:prstGeom prst="arc">
              <a:avLst>
                <a:gd name="adj1" fmla="val 16200000"/>
                <a:gd name="adj2" fmla="val 188868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8856" name="Group 28"/>
          <p:cNvGrpSpPr>
            <a:grpSpLocks/>
          </p:cNvGrpSpPr>
          <p:nvPr/>
        </p:nvGrpSpPr>
        <p:grpSpPr bwMode="auto">
          <a:xfrm rot="-5400000">
            <a:off x="4354513" y="1652588"/>
            <a:ext cx="1390650" cy="1885950"/>
            <a:chOff x="3368" y="1736"/>
            <a:chExt cx="1365" cy="1888"/>
          </a:xfrm>
        </p:grpSpPr>
        <p:sp>
          <p:nvSpPr>
            <p:cNvPr id="78868" name="Oval 29"/>
            <p:cNvSpPr>
              <a:spLocks noChangeArrowheads="1"/>
            </p:cNvSpPr>
            <p:nvPr/>
          </p:nvSpPr>
          <p:spPr bwMode="auto">
            <a:xfrm>
              <a:off x="3368" y="1736"/>
              <a:ext cx="1162" cy="1164"/>
            </a:xfrm>
            <a:prstGeom prst="ellipse">
              <a:avLst/>
            </a:prstGeom>
            <a:noFill/>
            <a:ln w="50760">
              <a:solidFill>
                <a:srgbClr val="00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78869" name="Line 30"/>
            <p:cNvSpPr>
              <a:spLocks noChangeShapeType="1"/>
            </p:cNvSpPr>
            <p:nvPr/>
          </p:nvSpPr>
          <p:spPr bwMode="auto">
            <a:xfrm flipH="1" flipV="1">
              <a:off x="4248" y="2822"/>
              <a:ext cx="487" cy="803"/>
            </a:xfrm>
            <a:prstGeom prst="line">
              <a:avLst/>
            </a:prstGeom>
            <a:noFill/>
            <a:ln w="50760">
              <a:solidFill>
                <a:srgbClr val="00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885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1463675"/>
            <a:ext cx="4105275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858" name="Group 236"/>
          <p:cNvGrpSpPr>
            <a:grpSpLocks/>
          </p:cNvGrpSpPr>
          <p:nvPr/>
        </p:nvGrpSpPr>
        <p:grpSpPr bwMode="auto">
          <a:xfrm rot="10800000">
            <a:off x="125413" y="2297113"/>
            <a:ext cx="635000" cy="682625"/>
            <a:chOff x="5916887" y="2399890"/>
            <a:chExt cx="673062" cy="1027333"/>
          </a:xfrm>
        </p:grpSpPr>
        <p:sp>
          <p:nvSpPr>
            <p:cNvPr id="238" name="Arc 237"/>
            <p:cNvSpPr/>
            <p:nvPr/>
          </p:nvSpPr>
          <p:spPr bwMode="auto">
            <a:xfrm rot="2598074">
              <a:off x="6243322" y="2414225"/>
              <a:ext cx="356723" cy="1027333"/>
            </a:xfrm>
            <a:prstGeom prst="arc">
              <a:avLst>
                <a:gd name="adj1" fmla="val 16200000"/>
                <a:gd name="adj2" fmla="val 2120891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9" name="Arc 238"/>
            <p:cNvSpPr/>
            <p:nvPr/>
          </p:nvSpPr>
          <p:spPr bwMode="auto">
            <a:xfrm rot="2598074">
              <a:off x="6214717" y="2414225"/>
              <a:ext cx="355040" cy="1027333"/>
            </a:xfrm>
            <a:prstGeom prst="arc">
              <a:avLst>
                <a:gd name="adj1" fmla="val 16200000"/>
                <a:gd name="adj2" fmla="val 2120891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0" name="Arc 239"/>
            <p:cNvSpPr/>
            <p:nvPr/>
          </p:nvSpPr>
          <p:spPr bwMode="auto">
            <a:xfrm rot="2598074">
              <a:off x="6006068" y="2414225"/>
              <a:ext cx="356723" cy="1027333"/>
            </a:xfrm>
            <a:prstGeom prst="arc">
              <a:avLst>
                <a:gd name="adj1" fmla="val 16200000"/>
                <a:gd name="adj2" fmla="val 2120891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1" name="Arc 240"/>
            <p:cNvSpPr/>
            <p:nvPr/>
          </p:nvSpPr>
          <p:spPr bwMode="auto">
            <a:xfrm rot="2598074">
              <a:off x="5977463" y="2414225"/>
              <a:ext cx="355041" cy="1027333"/>
            </a:xfrm>
            <a:prstGeom prst="arc">
              <a:avLst>
                <a:gd name="adj1" fmla="val 16200000"/>
                <a:gd name="adj2" fmla="val 2120891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2" name="Arc 241"/>
            <p:cNvSpPr/>
            <p:nvPr/>
          </p:nvSpPr>
          <p:spPr bwMode="auto">
            <a:xfrm rot="2598074">
              <a:off x="6075057" y="2399890"/>
              <a:ext cx="356723" cy="1027333"/>
            </a:xfrm>
            <a:prstGeom prst="arc">
              <a:avLst>
                <a:gd name="adj1" fmla="val 16200000"/>
                <a:gd name="adj2" fmla="val 2120891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3" name="Arc 242"/>
            <p:cNvSpPr/>
            <p:nvPr/>
          </p:nvSpPr>
          <p:spPr bwMode="auto">
            <a:xfrm rot="2598074">
              <a:off x="6056548" y="2414225"/>
              <a:ext cx="355040" cy="1027333"/>
            </a:xfrm>
            <a:prstGeom prst="arc">
              <a:avLst>
                <a:gd name="adj1" fmla="val 16200000"/>
                <a:gd name="adj2" fmla="val 2120891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4" name="Arc 243"/>
            <p:cNvSpPr/>
            <p:nvPr/>
          </p:nvSpPr>
          <p:spPr bwMode="auto">
            <a:xfrm rot="2598074">
              <a:off x="6164238" y="2414225"/>
              <a:ext cx="356723" cy="1027333"/>
            </a:xfrm>
            <a:prstGeom prst="arc">
              <a:avLst>
                <a:gd name="adj1" fmla="val 16200000"/>
                <a:gd name="adj2" fmla="val 2120891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5" name="Arc 244"/>
            <p:cNvSpPr/>
            <p:nvPr/>
          </p:nvSpPr>
          <p:spPr bwMode="auto">
            <a:xfrm rot="2598074">
              <a:off x="6135632" y="2414225"/>
              <a:ext cx="355041" cy="1027333"/>
            </a:xfrm>
            <a:prstGeom prst="arc">
              <a:avLst>
                <a:gd name="adj1" fmla="val 16200000"/>
                <a:gd name="adj2" fmla="val 2120891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6" name="Arc 245"/>
            <p:cNvSpPr/>
            <p:nvPr/>
          </p:nvSpPr>
          <p:spPr bwMode="auto">
            <a:xfrm rot="2598074">
              <a:off x="5926983" y="2414225"/>
              <a:ext cx="356723" cy="1027333"/>
            </a:xfrm>
            <a:prstGeom prst="arc">
              <a:avLst>
                <a:gd name="adj1" fmla="val 16200000"/>
                <a:gd name="adj2" fmla="val 2120891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geome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20" y="620805"/>
            <a:ext cx="9180320" cy="62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Grp="1" noChangeArrowheads="1"/>
          </p:cNvSpPr>
          <p:nvPr/>
        </p:nvSpPr>
        <p:spPr bwMode="auto">
          <a:xfrm>
            <a:off x="323705" y="-243255"/>
            <a:ext cx="8892300" cy="108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 Black" charset="0"/>
                <a:sym typeface="Arial Black" charset="0"/>
              </a:rPr>
              <a:t>External IC radiation mechanism: </a:t>
            </a:r>
            <a:r>
              <a:rPr lang="en-US" sz="2400" dirty="0" smtClean="0">
                <a:solidFill>
                  <a:srgbClr val="FFCC00"/>
                </a:solidFill>
                <a:latin typeface="Arial Black" charset="0"/>
                <a:sym typeface="Arial Black" charset="0"/>
              </a:rPr>
              <a:t>basic picture</a:t>
            </a:r>
            <a:endParaRPr lang="zh-CN" altLang="en-US" sz="2000" dirty="0">
              <a:solidFill>
                <a:srgbClr val="FFCC00"/>
              </a:solidFill>
              <a:sym typeface="Arial" charset="0"/>
            </a:endParaRPr>
          </a:p>
        </p:txBody>
      </p:sp>
      <p:sp>
        <p:nvSpPr>
          <p:cNvPr id="6" name="TextBox 3"/>
          <p:cNvSpPr>
            <a:spLocks noChangeArrowheads="1"/>
          </p:cNvSpPr>
          <p:nvPr/>
        </p:nvSpPr>
        <p:spPr bwMode="auto">
          <a:xfrm>
            <a:off x="6588140" y="5232553"/>
            <a:ext cx="2608072" cy="78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L</a:t>
            </a:r>
            <a:r>
              <a:rPr lang="en-US" sz="2400" b="1" i="1" baseline="-25000" dirty="0" err="1">
                <a:solidFill>
                  <a:srgbClr val="FF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eic</a:t>
            </a:r>
            <a:r>
              <a:rPr lang="en-US" sz="2400" b="1" i="1" dirty="0">
                <a:solidFill>
                  <a:srgbClr val="FF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 ≈ </a:t>
            </a:r>
            <a:r>
              <a:rPr lang="en-US" sz="2400" b="1" i="1" dirty="0" smtClean="0">
                <a:solidFill>
                  <a:srgbClr val="FF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L(T) </a:t>
            </a:r>
            <a:r>
              <a:rPr lang="en-US" sz="2400" b="1" i="1" dirty="0" err="1" smtClean="0">
                <a:solidFill>
                  <a:srgbClr val="FF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τ</a:t>
            </a:r>
            <a:r>
              <a:rPr lang="en-US" sz="2400" b="1" i="1" baseline="-25000" dirty="0" err="1" smtClean="0">
                <a:solidFill>
                  <a:srgbClr val="FF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j</a:t>
            </a:r>
            <a:r>
              <a:rPr lang="en-US" sz="2400" b="1" i="1" baseline="-25000" dirty="0" smtClean="0">
                <a:solidFill>
                  <a:srgbClr val="FF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(</a:t>
            </a:r>
            <a:r>
              <a:rPr lang="en-US" sz="2400" b="1" i="1" dirty="0" err="1" smtClean="0">
                <a:solidFill>
                  <a:srgbClr val="FF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Γγ</a:t>
            </a:r>
            <a:r>
              <a:rPr lang="en-US" sz="2400" b="1" i="1" dirty="0" smtClean="0">
                <a:solidFill>
                  <a:srgbClr val="FF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)</a:t>
            </a:r>
            <a:r>
              <a:rPr lang="en-US" sz="2400" b="1" i="1" baseline="30000" dirty="0" smtClean="0">
                <a:solidFill>
                  <a:srgbClr val="FF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2</a:t>
            </a:r>
            <a:endParaRPr lang="en-US" sz="2400" b="1" i="1" dirty="0">
              <a:solidFill>
                <a:srgbClr val="FF0000"/>
              </a:solidFill>
              <a:latin typeface="Constantia" charset="0"/>
              <a:ea typeface="ＭＳ Ｐゴシック" charset="0"/>
              <a:cs typeface="Constantia" charset="0"/>
              <a:sym typeface="Apple Symbols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       ~ 10 - </a:t>
            </a:r>
            <a:r>
              <a:rPr lang="en-US" sz="2400" b="1" i="1" dirty="0" smtClean="0">
                <a:solidFill>
                  <a:srgbClr val="FF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10</a:t>
            </a:r>
            <a:r>
              <a:rPr lang="en-US" sz="2400" b="1" i="1" baseline="30000" dirty="0" smtClean="0">
                <a:solidFill>
                  <a:srgbClr val="FF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3</a:t>
            </a:r>
            <a:r>
              <a:rPr lang="en-US" sz="2400" b="1" i="1" dirty="0" smtClean="0">
                <a:solidFill>
                  <a:srgbClr val="FF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L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8140" y="6135555"/>
            <a:ext cx="2284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ε</a:t>
            </a:r>
            <a:r>
              <a:rPr lang="en-US" sz="2400" b="1" i="1" baseline="-25000" dirty="0" err="1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eic</a:t>
            </a:r>
            <a:r>
              <a:rPr lang="en-US" sz="2400" b="1" i="1" dirty="0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 ≈ </a:t>
            </a:r>
            <a:r>
              <a:rPr lang="en-US" sz="2400" b="1" i="1" dirty="0" err="1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ε</a:t>
            </a:r>
            <a:r>
              <a:rPr lang="en-US" sz="2400" b="1" i="1" dirty="0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(T) (</a:t>
            </a:r>
            <a:r>
              <a:rPr lang="en-US" sz="2400" b="1" i="1" dirty="0" err="1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Γγ</a:t>
            </a:r>
            <a:r>
              <a:rPr lang="en-US" sz="2400" b="1" i="1" dirty="0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)</a:t>
            </a:r>
            <a:r>
              <a:rPr lang="en-US" sz="2400" b="1" i="1" baseline="30000" dirty="0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2</a:t>
            </a:r>
            <a:endParaRPr lang="zh-CN" altLang="en-US" sz="2400" b="1" i="1" dirty="0" smtClean="0">
              <a:solidFill>
                <a:srgbClr val="800000"/>
              </a:solidFill>
              <a:latin typeface="Constantia" charset="0"/>
              <a:ea typeface="ＭＳ Ｐゴシック" charset="0"/>
              <a:cs typeface="Constantia" charset="0"/>
              <a:sym typeface="Apple Symbol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35" y="673625"/>
            <a:ext cx="1390124" cy="498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~ 10</a:t>
            </a:r>
            <a:r>
              <a:rPr lang="en-US" sz="2800" b="1" baseline="30000" dirty="0">
                <a:solidFill>
                  <a:srgbClr val="FF0000"/>
                </a:solidFill>
              </a:rPr>
              <a:t>3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R</a:t>
            </a:r>
            <a:r>
              <a:rPr lang="en-US" sz="2800" b="1" baseline="-25000" dirty="0" err="1" smtClean="0">
                <a:solidFill>
                  <a:srgbClr val="FF0000"/>
                </a:solidFill>
              </a:rPr>
              <a:t>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8115" y="1630589"/>
            <a:ext cx="12960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366FF"/>
                </a:solidFill>
              </a:rPr>
              <a:t>Optical-UV photons</a:t>
            </a:r>
            <a:endParaRPr lang="en-US" sz="1600" b="1" dirty="0">
              <a:solidFill>
                <a:srgbClr val="33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0238" y="2924965"/>
            <a:ext cx="144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Jet </a:t>
            </a:r>
            <a:r>
              <a:rPr lang="en-US" b="1" dirty="0" err="1" smtClean="0">
                <a:solidFill>
                  <a:srgbClr val="3366FF"/>
                </a:solidFill>
              </a:rPr>
              <a:t>Γ</a:t>
            </a:r>
            <a:r>
              <a:rPr lang="en-US" b="1" dirty="0" smtClean="0">
                <a:solidFill>
                  <a:srgbClr val="3366FF"/>
                </a:solidFill>
              </a:rPr>
              <a:t> ~ 5-10</a:t>
            </a:r>
            <a:endParaRPr lang="en-US" b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31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5"/>
          <p:cNvSpPr>
            <a:spLocks noGrp="1" noChangeArrowheads="1"/>
          </p:cNvSpPr>
          <p:nvPr/>
        </p:nvSpPr>
        <p:spPr bwMode="auto">
          <a:xfrm>
            <a:off x="322945" y="188775"/>
            <a:ext cx="8713365" cy="9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Arial Black" charset="0"/>
                <a:sym typeface="Arial Black" charset="0"/>
              </a:rPr>
              <a:t>IC above and below the photosphere</a:t>
            </a:r>
            <a:endParaRPr lang="zh-CN" altLang="en-US" sz="2800" dirty="0">
              <a:solidFill>
                <a:schemeClr val="tx2"/>
              </a:solidFill>
              <a:sym typeface="Arial" charset="0"/>
            </a:endParaRPr>
          </a:p>
        </p:txBody>
      </p:sp>
      <p:sp>
        <p:nvSpPr>
          <p:cNvPr id="39938" name="TextBox 8"/>
          <p:cNvSpPr>
            <a:spLocks noChangeArrowheads="1"/>
          </p:cNvSpPr>
          <p:nvPr/>
        </p:nvSpPr>
        <p:spPr bwMode="auto">
          <a:xfrm>
            <a:off x="6372125" y="3099473"/>
            <a:ext cx="2478920" cy="78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170" tIns="46990" rIns="90170" bIns="46990">
            <a:spAutoFit/>
          </a:bodyPr>
          <a:lstStyle/>
          <a:p>
            <a:r>
              <a:rPr lang="en-US" sz="2400" b="1" i="1" dirty="0" err="1" smtClean="0">
                <a:solidFill>
                  <a:srgbClr val="FFCC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L</a:t>
            </a:r>
            <a:r>
              <a:rPr lang="en-US" sz="2400" b="1" i="1" baseline="-25000" dirty="0" err="1" smtClean="0">
                <a:solidFill>
                  <a:srgbClr val="FFCC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eic</a:t>
            </a:r>
            <a:r>
              <a:rPr lang="en-US" sz="2400" b="1" i="1" dirty="0" smtClean="0">
                <a:solidFill>
                  <a:srgbClr val="FFCC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 ≈</a:t>
            </a:r>
            <a:r>
              <a:rPr lang="en-US" sz="2400" b="1" i="1" dirty="0">
                <a:solidFill>
                  <a:srgbClr val="FFCC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L(T) </a:t>
            </a:r>
            <a:r>
              <a:rPr lang="en-US" sz="2400" b="1" i="1" dirty="0" err="1" smtClean="0">
                <a:solidFill>
                  <a:srgbClr val="FFCC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τ</a:t>
            </a:r>
            <a:r>
              <a:rPr lang="en-US" sz="2400" b="1" i="1" baseline="-25000" dirty="0" err="1" smtClean="0">
                <a:solidFill>
                  <a:srgbClr val="FFCC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j</a:t>
            </a:r>
            <a:r>
              <a:rPr lang="en-US" sz="2400" b="1" i="1" dirty="0" smtClean="0">
                <a:solidFill>
                  <a:srgbClr val="FFCC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(</a:t>
            </a:r>
            <a:r>
              <a:rPr lang="en-US" sz="2400" b="1" i="1" dirty="0" err="1">
                <a:solidFill>
                  <a:srgbClr val="FFCC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Γγ</a:t>
            </a:r>
            <a:r>
              <a:rPr lang="en-US" sz="2000" b="1" i="1" dirty="0" smtClean="0">
                <a:solidFill>
                  <a:srgbClr val="FFCC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)</a:t>
            </a:r>
            <a:r>
              <a:rPr lang="en-US" sz="2400" b="1" i="1" baseline="30000" dirty="0" smtClean="0">
                <a:solidFill>
                  <a:srgbClr val="FFCC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2</a:t>
            </a:r>
            <a:endParaRPr lang="zh-CN" altLang="en-US" sz="2400" b="1" i="1" dirty="0">
              <a:solidFill>
                <a:srgbClr val="FFCC00"/>
              </a:solidFill>
              <a:latin typeface="Constantia" charset="0"/>
              <a:ea typeface="ＭＳ Ｐゴシック" charset="0"/>
              <a:cs typeface="Constantia" charset="0"/>
              <a:sym typeface="Apple Symbols" charset="0"/>
            </a:endParaRPr>
          </a:p>
          <a:p>
            <a:r>
              <a:rPr lang="en-US" sz="2400" b="1" i="1" dirty="0" err="1">
                <a:solidFill>
                  <a:srgbClr val="FFCC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ε</a:t>
            </a:r>
            <a:r>
              <a:rPr lang="en-US" sz="2400" b="1" i="1" baseline="-25000" dirty="0" err="1">
                <a:solidFill>
                  <a:srgbClr val="FFCC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eic</a:t>
            </a:r>
            <a:r>
              <a:rPr lang="en-US" sz="2400" b="1" i="1" dirty="0" err="1">
                <a:solidFill>
                  <a:srgbClr val="FFCC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≈ε</a:t>
            </a:r>
            <a:r>
              <a:rPr lang="en-US" sz="2400" b="1" i="1" dirty="0">
                <a:solidFill>
                  <a:srgbClr val="FFCC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(T) (</a:t>
            </a:r>
            <a:r>
              <a:rPr lang="en-US" sz="2400" b="1" i="1" dirty="0" err="1">
                <a:solidFill>
                  <a:srgbClr val="FFCC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Γγ</a:t>
            </a:r>
            <a:r>
              <a:rPr lang="en-US" sz="2400" b="1" i="1" dirty="0" smtClean="0">
                <a:solidFill>
                  <a:srgbClr val="FFCC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)</a:t>
            </a:r>
            <a:r>
              <a:rPr lang="en-US" sz="2400" b="1" i="1" baseline="30000" dirty="0" smtClean="0">
                <a:solidFill>
                  <a:srgbClr val="FFCC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2</a:t>
            </a:r>
            <a:endParaRPr lang="zh-CN" altLang="en-US" sz="2400" b="1" i="1" dirty="0">
              <a:solidFill>
                <a:srgbClr val="FFCC00"/>
              </a:solidFill>
              <a:latin typeface="Constantia" charset="0"/>
              <a:ea typeface="ＭＳ Ｐゴシック" charset="0"/>
              <a:cs typeface="Constantia" charset="0"/>
            </a:endParaRPr>
          </a:p>
        </p:txBody>
      </p:sp>
      <p:sp>
        <p:nvSpPr>
          <p:cNvPr id="39939" name="TextBox 1"/>
          <p:cNvSpPr>
            <a:spLocks noChangeArrowheads="1"/>
          </p:cNvSpPr>
          <p:nvPr/>
        </p:nvSpPr>
        <p:spPr bwMode="auto">
          <a:xfrm>
            <a:off x="5840533" y="2636945"/>
            <a:ext cx="3123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Above photosphere:</a:t>
            </a:r>
            <a:endParaRPr lang="en-US" sz="2400" b="1" dirty="0">
              <a:solidFill>
                <a:srgbClr val="FFFF00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  <p:sp>
        <p:nvSpPr>
          <p:cNvPr id="39940" name="TextBox 15"/>
          <p:cNvSpPr>
            <a:spLocks noChangeArrowheads="1"/>
          </p:cNvSpPr>
          <p:nvPr/>
        </p:nvSpPr>
        <p:spPr bwMode="auto">
          <a:xfrm>
            <a:off x="5932870" y="5177526"/>
            <a:ext cx="30977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Below photosphere:</a:t>
            </a:r>
            <a:endParaRPr lang="en-US" sz="2400" b="1" dirty="0">
              <a:solidFill>
                <a:srgbClr val="00FFFF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  <p:pic>
        <p:nvPicPr>
          <p:cNvPr id="39941" name="Picture 10" descr="geomet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628775"/>
            <a:ext cx="5373688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Oval 2"/>
          <p:cNvSpPr>
            <a:spLocks noChangeArrowheads="1"/>
          </p:cNvSpPr>
          <p:nvPr/>
        </p:nvSpPr>
        <p:spPr bwMode="auto">
          <a:xfrm>
            <a:off x="996950" y="2982913"/>
            <a:ext cx="2159000" cy="1509712"/>
          </a:xfrm>
          <a:prstGeom prst="ellips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  <p:sp>
        <p:nvSpPr>
          <p:cNvPr id="39943" name="Right Arrow 8"/>
          <p:cNvSpPr>
            <a:spLocks noChangeArrowheads="1"/>
          </p:cNvSpPr>
          <p:nvPr/>
        </p:nvSpPr>
        <p:spPr bwMode="auto">
          <a:xfrm rot="1080000">
            <a:off x="2841760" y="4752394"/>
            <a:ext cx="3172745" cy="285271"/>
          </a:xfrm>
          <a:prstGeom prst="rightArrow">
            <a:avLst>
              <a:gd name="adj1" fmla="val 50000"/>
              <a:gd name="adj2" fmla="val 46113"/>
            </a:avLst>
          </a:prstGeom>
          <a:solidFill>
            <a:srgbClr val="00FFFF"/>
          </a:solidFill>
          <a:ln w="12700">
            <a:solidFill>
              <a:srgbClr val="00FFF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  <p:sp>
        <p:nvSpPr>
          <p:cNvPr id="39944" name="Oval 26"/>
          <p:cNvSpPr>
            <a:spLocks noChangeArrowheads="1"/>
          </p:cNvSpPr>
          <p:nvPr/>
        </p:nvSpPr>
        <p:spPr bwMode="auto">
          <a:xfrm>
            <a:off x="3416300" y="2982913"/>
            <a:ext cx="982663" cy="1509712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  <p:sp>
        <p:nvSpPr>
          <p:cNvPr id="39945" name="Right Arrow 27"/>
          <p:cNvSpPr>
            <a:spLocks noChangeArrowheads="1"/>
          </p:cNvSpPr>
          <p:nvPr/>
        </p:nvSpPr>
        <p:spPr bwMode="auto">
          <a:xfrm rot="21000000">
            <a:off x="4369636" y="2908240"/>
            <a:ext cx="1491179" cy="287687"/>
          </a:xfrm>
          <a:prstGeom prst="rightArrow">
            <a:avLst>
              <a:gd name="adj1" fmla="val 50000"/>
              <a:gd name="adj2" fmla="val 35666"/>
            </a:avLst>
          </a:prstGeom>
          <a:solidFill>
            <a:srgbClr val="FFFF00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  <p:sp>
        <p:nvSpPr>
          <p:cNvPr id="39946" name="TextBox 14"/>
          <p:cNvSpPr>
            <a:spLocks noChangeArrowheads="1"/>
          </p:cNvSpPr>
          <p:nvPr/>
        </p:nvSpPr>
        <p:spPr bwMode="auto">
          <a:xfrm>
            <a:off x="6372125" y="5660866"/>
            <a:ext cx="2568299" cy="67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170" tIns="46990" rIns="90170" bIns="46990">
            <a:spAutoFit/>
          </a:bodyPr>
          <a:lstStyle/>
          <a:p>
            <a:r>
              <a:rPr lang="en-US" sz="2000" b="1" i="1" dirty="0" err="1">
                <a:solidFill>
                  <a:srgbClr val="00FFFF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L</a:t>
            </a:r>
            <a:r>
              <a:rPr lang="en-US" sz="2000" b="1" i="1" baseline="-25000" dirty="0" err="1">
                <a:solidFill>
                  <a:srgbClr val="00FFFF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eic</a:t>
            </a:r>
            <a:r>
              <a:rPr lang="en-US" sz="2000" b="1" i="1" dirty="0" err="1">
                <a:solidFill>
                  <a:srgbClr val="00FFFF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≈L</a:t>
            </a:r>
            <a:r>
              <a:rPr lang="en-US" sz="2000" b="1" i="1" dirty="0">
                <a:solidFill>
                  <a:srgbClr val="00FFFF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(</a:t>
            </a:r>
            <a:r>
              <a:rPr lang="en-US" sz="2000" b="1" i="1" dirty="0" err="1" smtClean="0">
                <a:solidFill>
                  <a:srgbClr val="00FFFF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T</a:t>
            </a:r>
            <a:r>
              <a:rPr lang="en-US" sz="2000" b="1" i="1" baseline="-25000" dirty="0" err="1" smtClean="0">
                <a:solidFill>
                  <a:srgbClr val="00FFFF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adv</a:t>
            </a:r>
            <a:r>
              <a:rPr lang="en-US" sz="2000" b="1" i="1" dirty="0" smtClean="0">
                <a:solidFill>
                  <a:srgbClr val="00FFFF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) </a:t>
            </a:r>
            <a:r>
              <a:rPr lang="en-US" sz="2000" b="1" i="1" dirty="0" smtClean="0">
                <a:solidFill>
                  <a:srgbClr val="00FFFF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2(</a:t>
            </a:r>
            <a:r>
              <a:rPr lang="en-US" sz="2000" b="1" i="1" dirty="0" err="1">
                <a:solidFill>
                  <a:srgbClr val="00FFFF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Γγ</a:t>
            </a:r>
            <a:r>
              <a:rPr lang="en-US" sz="1600" b="1" i="1" dirty="0" smtClean="0">
                <a:solidFill>
                  <a:srgbClr val="00FFFF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)</a:t>
            </a:r>
            <a:r>
              <a:rPr lang="en-US" sz="2000" b="1" i="1" baseline="30000" dirty="0" smtClean="0">
                <a:solidFill>
                  <a:srgbClr val="00FFFF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2</a:t>
            </a:r>
            <a:r>
              <a:rPr lang="en-US" sz="2000" b="1" i="1" dirty="0">
                <a:solidFill>
                  <a:srgbClr val="00FFFF"/>
                </a:solidFill>
                <a:latin typeface="Constantia" charset="0"/>
                <a:cs typeface="Constantia" charset="0"/>
                <a:sym typeface="Apple Symbols" charset="0"/>
              </a:rPr>
              <a:t>/</a:t>
            </a:r>
            <a:r>
              <a:rPr lang="en-US" sz="2000" b="1" i="1" dirty="0" err="1" smtClean="0">
                <a:solidFill>
                  <a:srgbClr val="00FFFF"/>
                </a:solidFill>
                <a:latin typeface="Constantia" charset="0"/>
                <a:cs typeface="Constantia" charset="0"/>
                <a:sym typeface="Apple Symbols" charset="0"/>
              </a:rPr>
              <a:t>θ</a:t>
            </a:r>
            <a:r>
              <a:rPr lang="en-US" sz="2000" b="1" i="1" baseline="-25000" dirty="0" err="1" smtClean="0">
                <a:solidFill>
                  <a:srgbClr val="00FFFF"/>
                </a:solidFill>
                <a:latin typeface="Constantia" charset="0"/>
                <a:cs typeface="Constantia" charset="0"/>
                <a:sym typeface="Apple Symbols" charset="0"/>
              </a:rPr>
              <a:t>j</a:t>
            </a:r>
            <a:endParaRPr lang="zh-CN" altLang="en-US" sz="2000" b="1" i="1" dirty="0">
              <a:solidFill>
                <a:srgbClr val="00FFFF"/>
              </a:solidFill>
              <a:latin typeface="Constantia" charset="0"/>
              <a:ea typeface="ＭＳ Ｐゴシック" charset="0"/>
              <a:cs typeface="Constantia" charset="0"/>
              <a:sym typeface="Apple Symbols" charset="0"/>
            </a:endParaRPr>
          </a:p>
          <a:p>
            <a:r>
              <a:rPr lang="en-US" sz="2000" b="1" i="1" dirty="0" err="1">
                <a:solidFill>
                  <a:srgbClr val="00FFFF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ε</a:t>
            </a:r>
            <a:r>
              <a:rPr lang="en-US" sz="2000" b="1" i="1" baseline="-25000" dirty="0" err="1">
                <a:solidFill>
                  <a:srgbClr val="00FFFF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eic</a:t>
            </a:r>
            <a:r>
              <a:rPr lang="en-US" sz="2000" b="1" i="1" dirty="0" err="1">
                <a:solidFill>
                  <a:srgbClr val="00FFFF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≈ε</a:t>
            </a:r>
            <a:r>
              <a:rPr lang="en-US" sz="2000" b="1" i="1" dirty="0">
                <a:solidFill>
                  <a:srgbClr val="00FFFF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(</a:t>
            </a:r>
            <a:r>
              <a:rPr lang="en-US" sz="2000" b="1" i="1" dirty="0" err="1">
                <a:solidFill>
                  <a:srgbClr val="00FFFF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T</a:t>
            </a:r>
            <a:r>
              <a:rPr lang="en-US" sz="2000" b="1" i="1" baseline="-25000" dirty="0" err="1">
                <a:solidFill>
                  <a:srgbClr val="00FFFF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adv</a:t>
            </a:r>
            <a:r>
              <a:rPr lang="en-US" sz="2000" b="1" i="1" dirty="0">
                <a:solidFill>
                  <a:srgbClr val="00FFFF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) (</a:t>
            </a:r>
            <a:r>
              <a:rPr lang="en-US" sz="2000" b="1" i="1" dirty="0" err="1">
                <a:solidFill>
                  <a:srgbClr val="00FFFF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Γγ</a:t>
            </a:r>
            <a:r>
              <a:rPr lang="en-US" sz="2000" b="1" i="1" dirty="0" smtClean="0">
                <a:solidFill>
                  <a:srgbClr val="00FFFF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)</a:t>
            </a:r>
            <a:r>
              <a:rPr lang="en-US" sz="2000" b="1" i="1" baseline="30000" dirty="0">
                <a:solidFill>
                  <a:srgbClr val="00FFFF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2</a:t>
            </a:r>
            <a:endParaRPr lang="zh-CN" altLang="en-US" sz="2000" b="1" i="1" dirty="0">
              <a:latin typeface="Constantia" charset="0"/>
              <a:ea typeface="ＭＳ Ｐゴシック" charset="0"/>
              <a:cs typeface="Constantia" charset="0"/>
            </a:endParaRPr>
          </a:p>
        </p:txBody>
      </p:sp>
      <p:sp>
        <p:nvSpPr>
          <p:cNvPr id="39948" name="TextBox 1"/>
          <p:cNvSpPr>
            <a:spLocks noChangeArrowheads="1"/>
          </p:cNvSpPr>
          <p:nvPr/>
        </p:nvSpPr>
        <p:spPr bwMode="auto">
          <a:xfrm>
            <a:off x="5875736" y="6339679"/>
            <a:ext cx="31605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Exceeds</a:t>
            </a:r>
            <a:r>
              <a:rPr lang="en-US" sz="2000" b="1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the observed L</a:t>
            </a:r>
            <a:r>
              <a:rPr lang="en-US" sz="2000" b="1" baseline="-250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x</a:t>
            </a:r>
            <a:r>
              <a:rPr lang="en-US" sz="2000" b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!</a:t>
            </a:r>
            <a:endParaRPr lang="en-US" sz="2000" b="1" dirty="0">
              <a:solidFill>
                <a:srgbClr val="FFFF00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34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5"/>
          <p:cNvSpPr>
            <a:spLocks noGrp="1" noChangeArrowheads="1"/>
          </p:cNvSpPr>
          <p:nvPr/>
        </p:nvSpPr>
        <p:spPr bwMode="auto">
          <a:xfrm>
            <a:off x="504036" y="-110120"/>
            <a:ext cx="8604279" cy="80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u="sng" dirty="0">
                <a:solidFill>
                  <a:srgbClr val="FFFFFF"/>
                </a:solidFill>
                <a:latin typeface="Arial Black" charset="0"/>
                <a:sym typeface="Arial Black" charset="0"/>
              </a:rPr>
              <a:t>Mildly </a:t>
            </a:r>
            <a:r>
              <a:rPr lang="en-US" sz="2400" u="sng" dirty="0" smtClean="0">
                <a:solidFill>
                  <a:srgbClr val="FFFFFF"/>
                </a:solidFill>
                <a:latin typeface="Arial Black" charset="0"/>
                <a:sym typeface="Arial Black" charset="0"/>
              </a:rPr>
              <a:t>relativistic </a:t>
            </a:r>
            <a:r>
              <a:rPr lang="en-US" sz="2400" u="sng" dirty="0">
                <a:solidFill>
                  <a:srgbClr val="FFFFFF"/>
                </a:solidFill>
                <a:latin typeface="Arial Black" charset="0"/>
                <a:sym typeface="Arial Black" charset="0"/>
              </a:rPr>
              <a:t>w</a:t>
            </a:r>
            <a:r>
              <a:rPr lang="en-US" sz="2400" u="sng" dirty="0" smtClean="0">
                <a:solidFill>
                  <a:srgbClr val="FFFFFF"/>
                </a:solidFill>
                <a:latin typeface="Arial Black" charset="0"/>
                <a:sym typeface="Arial Black" charset="0"/>
              </a:rPr>
              <a:t>ind can solve this problem</a:t>
            </a:r>
            <a:endParaRPr lang="zh-CN" altLang="en-US" sz="2000" u="sng" dirty="0">
              <a:solidFill>
                <a:schemeClr val="tx2"/>
              </a:solidFill>
              <a:sym typeface="Arial" charset="0"/>
            </a:endParaRPr>
          </a:p>
        </p:txBody>
      </p:sp>
      <p:sp>
        <p:nvSpPr>
          <p:cNvPr id="40962" name="TextBox 8"/>
          <p:cNvSpPr>
            <a:spLocks noChangeArrowheads="1"/>
          </p:cNvSpPr>
          <p:nvPr/>
        </p:nvSpPr>
        <p:spPr bwMode="auto">
          <a:xfrm>
            <a:off x="1169159" y="1659373"/>
            <a:ext cx="3404755" cy="78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170" tIns="46990" rIns="90170" bIns="46990">
            <a:spAutoFit/>
          </a:bodyPr>
          <a:lstStyle/>
          <a:p>
            <a:r>
              <a:rPr lang="en-US" sz="2400" b="1" i="1" dirty="0" err="1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L</a:t>
            </a:r>
            <a:r>
              <a:rPr lang="en-US" sz="2400" b="1" i="1" baseline="-25000" dirty="0" err="1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eic</a:t>
            </a:r>
            <a:r>
              <a:rPr lang="en-US" sz="2400" b="1" i="1" dirty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 ≈ L(T) </a:t>
            </a:r>
            <a:r>
              <a:rPr lang="en-US" sz="2400" b="1" i="1" dirty="0" err="1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τ</a:t>
            </a:r>
            <a:r>
              <a:rPr lang="en-US" sz="2400" b="1" i="1" baseline="-25000" dirty="0" err="1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j</a:t>
            </a:r>
            <a:r>
              <a:rPr lang="en-US" sz="2400" b="1" i="1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 </a:t>
            </a:r>
            <a:r>
              <a:rPr lang="en-US" sz="2000" b="1" i="1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(</a:t>
            </a:r>
            <a:r>
              <a:rPr lang="en-US" sz="2400" b="1" i="1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Γ</a:t>
            </a:r>
            <a:r>
              <a:rPr lang="en-US" sz="2400" b="1" i="1" baseline="-25000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r</a:t>
            </a:r>
            <a:r>
              <a:rPr lang="en-US" sz="2400" b="1" i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γ</a:t>
            </a:r>
            <a:r>
              <a:rPr lang="en-US" sz="2000" b="1" i="1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)</a:t>
            </a:r>
            <a:r>
              <a:rPr lang="en-US" sz="2400" b="1" i="1" baseline="30000" dirty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2</a:t>
            </a:r>
            <a:r>
              <a:rPr lang="en-US" sz="2400" b="1" i="1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/</a:t>
            </a:r>
            <a:r>
              <a:rPr lang="en-US" sz="2400" b="1" i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Γ</a:t>
            </a:r>
            <a:r>
              <a:rPr lang="en-US" sz="2400" b="1" i="1" baseline="-250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w</a:t>
            </a:r>
            <a:r>
              <a:rPr lang="en-US" sz="2400" b="1" i="1" baseline="300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2</a:t>
            </a:r>
            <a:endParaRPr lang="zh-CN" altLang="en-US" sz="2400" b="1" i="1" dirty="0">
              <a:solidFill>
                <a:srgbClr val="FFFF00"/>
              </a:solidFill>
              <a:latin typeface="Constantia" charset="0"/>
              <a:ea typeface="ＭＳ Ｐゴシック" charset="0"/>
              <a:cs typeface="Constantia" charset="0"/>
              <a:sym typeface="Apple Symbols" charset="0"/>
            </a:endParaRPr>
          </a:p>
          <a:p>
            <a:r>
              <a:rPr lang="en-US" sz="2400" b="1" i="1" dirty="0" err="1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ε</a:t>
            </a:r>
            <a:r>
              <a:rPr lang="en-US" sz="2400" b="1" i="1" baseline="-25000" dirty="0" err="1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eic</a:t>
            </a:r>
            <a:r>
              <a:rPr lang="en-US" sz="2400" b="1" i="1" dirty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 ≈ </a:t>
            </a:r>
            <a:r>
              <a:rPr lang="en-US" sz="2400" b="1" i="1" dirty="0" err="1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ε</a:t>
            </a:r>
            <a:r>
              <a:rPr lang="en-US" sz="2400" b="1" i="1" dirty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(T) (</a:t>
            </a:r>
            <a:r>
              <a:rPr lang="en-US" sz="2400" b="1" i="1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Γ</a:t>
            </a:r>
            <a:r>
              <a:rPr lang="en-US" sz="2400" b="1" i="1" baseline="-25000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r</a:t>
            </a:r>
            <a:r>
              <a:rPr lang="en-US" sz="2400" b="1" i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γ</a:t>
            </a:r>
            <a:r>
              <a:rPr lang="en-US" sz="2400" b="1" i="1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)</a:t>
            </a:r>
            <a:r>
              <a:rPr lang="en-US" sz="2400" b="1" i="1" baseline="30000" dirty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2</a:t>
            </a:r>
            <a:endParaRPr lang="zh-CN" altLang="en-US" sz="2400" b="1" i="1" dirty="0">
              <a:solidFill>
                <a:schemeClr val="bg1"/>
              </a:solidFill>
              <a:latin typeface="Constantia" charset="0"/>
              <a:ea typeface="ＭＳ Ｐゴシック" charset="0"/>
              <a:cs typeface="Constantia" charset="0"/>
            </a:endParaRPr>
          </a:p>
        </p:txBody>
      </p:sp>
      <p:sp>
        <p:nvSpPr>
          <p:cNvPr id="40963" name="TextBox 1"/>
          <p:cNvSpPr>
            <a:spLocks noChangeArrowheads="1"/>
          </p:cNvSpPr>
          <p:nvPr/>
        </p:nvSpPr>
        <p:spPr bwMode="auto">
          <a:xfrm>
            <a:off x="109207" y="1195495"/>
            <a:ext cx="40446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1588" indent="455613">
              <a:buSzPct val="100000"/>
              <a:buFont typeface="Wingdings" charset="0"/>
              <a:buChar char="Ø"/>
            </a:pPr>
            <a:r>
              <a:rPr lang="en-US" sz="2400" b="1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Above the photosphere</a:t>
            </a:r>
            <a:endParaRPr lang="en-US" sz="2400" b="1" dirty="0">
              <a:solidFill>
                <a:schemeClr val="bg1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  <p:sp>
        <p:nvSpPr>
          <p:cNvPr id="40964" name="TextBox 15"/>
          <p:cNvSpPr>
            <a:spLocks noChangeArrowheads="1"/>
          </p:cNvSpPr>
          <p:nvPr/>
        </p:nvSpPr>
        <p:spPr bwMode="auto">
          <a:xfrm>
            <a:off x="113970" y="2709740"/>
            <a:ext cx="40318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1588" indent="455613">
              <a:buSzPct val="100000"/>
              <a:buFont typeface="Wingdings" charset="0"/>
              <a:buChar char="Ø"/>
            </a:pPr>
            <a:r>
              <a:rPr lang="en-US" sz="2400" b="1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Below the photosphere</a:t>
            </a:r>
            <a:endParaRPr lang="en-US" sz="2400" b="1" dirty="0">
              <a:solidFill>
                <a:schemeClr val="bg1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  <p:sp>
        <p:nvSpPr>
          <p:cNvPr id="40965" name="TextBox 14"/>
          <p:cNvSpPr>
            <a:spLocks noChangeArrowheads="1"/>
          </p:cNvSpPr>
          <p:nvPr/>
        </p:nvSpPr>
        <p:spPr bwMode="auto">
          <a:xfrm>
            <a:off x="1061974" y="3140980"/>
            <a:ext cx="4105045" cy="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170" tIns="46990" rIns="90170" bIns="46990">
            <a:spAutoFit/>
          </a:bodyPr>
          <a:lstStyle/>
          <a:p>
            <a:r>
              <a:rPr lang="en-US" sz="2400" i="1" dirty="0" err="1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L</a:t>
            </a:r>
            <a:r>
              <a:rPr lang="en-US" sz="2400" i="1" baseline="-25000" dirty="0" err="1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eic</a:t>
            </a:r>
            <a:r>
              <a:rPr lang="en-US" sz="2400" i="1" dirty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 ≈ L(</a:t>
            </a:r>
            <a:r>
              <a:rPr lang="en-US" sz="2400" i="1" dirty="0" err="1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T</a:t>
            </a:r>
            <a:r>
              <a:rPr lang="en-US" sz="2400" i="1" baseline="-25000" dirty="0" err="1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adv</a:t>
            </a:r>
            <a:r>
              <a:rPr lang="en-US" sz="2400" i="1" dirty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) </a:t>
            </a:r>
            <a:r>
              <a:rPr lang="en-US" sz="2400" i="1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2θ</a:t>
            </a:r>
            <a:r>
              <a:rPr lang="en-US" sz="2400" i="1" baseline="-25000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j</a:t>
            </a:r>
            <a:r>
              <a:rPr lang="en-US" sz="3200" i="1" baseline="30000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-1</a:t>
            </a:r>
            <a:r>
              <a:rPr lang="en-US" sz="2000" i="1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(</a:t>
            </a:r>
            <a:r>
              <a:rPr lang="en-US" sz="2000" i="1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Γ</a:t>
            </a:r>
            <a:r>
              <a:rPr lang="en-US" sz="2400" i="1" baseline="-25000" dirty="0" err="1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r</a:t>
            </a:r>
            <a:r>
              <a:rPr lang="en-US" sz="2400" i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γ</a:t>
            </a:r>
            <a:r>
              <a:rPr lang="en-US" i="1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)</a:t>
            </a:r>
            <a:r>
              <a:rPr lang="en-US" sz="2400" i="1" baseline="30000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2</a:t>
            </a:r>
            <a:r>
              <a:rPr lang="en-US" sz="2400" i="1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/</a:t>
            </a:r>
            <a:r>
              <a:rPr lang="en-US" sz="2400" i="1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f(</a:t>
            </a:r>
            <a:r>
              <a:rPr lang="en-US" sz="2400" i="1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Γ</a:t>
            </a:r>
            <a:r>
              <a:rPr lang="en-US" sz="2400" i="1" baseline="-25000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w</a:t>
            </a:r>
            <a:r>
              <a:rPr lang="en-US" sz="2400" i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)</a:t>
            </a:r>
            <a:endParaRPr lang="zh-CN" altLang="en-US" sz="2400" i="1" dirty="0">
              <a:solidFill>
                <a:srgbClr val="FFFF00"/>
              </a:solidFill>
              <a:latin typeface="Constantia" charset="0"/>
              <a:ea typeface="ＭＳ Ｐゴシック" charset="0"/>
              <a:cs typeface="Constantia" charset="0"/>
              <a:sym typeface="Apple Symbols" charset="0"/>
            </a:endParaRPr>
          </a:p>
          <a:p>
            <a:r>
              <a:rPr lang="en-US" sz="2400" i="1" dirty="0" err="1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ε</a:t>
            </a:r>
            <a:r>
              <a:rPr lang="en-US" sz="2400" i="1" baseline="-25000" dirty="0" err="1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eic</a:t>
            </a:r>
            <a:r>
              <a:rPr lang="en-US" sz="2400" i="1" dirty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 ≈ </a:t>
            </a:r>
            <a:r>
              <a:rPr lang="en-US" sz="2400" i="1" dirty="0" err="1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ε</a:t>
            </a:r>
            <a:r>
              <a:rPr lang="en-US" sz="2400" i="1" dirty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T</a:t>
            </a:r>
            <a:r>
              <a:rPr lang="en-US" sz="2400" i="1" baseline="-25000" dirty="0" err="1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adv</a:t>
            </a:r>
            <a:r>
              <a:rPr lang="en-US" sz="2400" i="1" dirty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) </a:t>
            </a:r>
            <a:r>
              <a:rPr lang="en-US" sz="2000" i="1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(</a:t>
            </a:r>
            <a:r>
              <a:rPr lang="en-US" sz="2000" i="1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Γ</a:t>
            </a:r>
            <a:r>
              <a:rPr lang="en-US" sz="2400" i="1" baseline="-25000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r</a:t>
            </a:r>
            <a:r>
              <a:rPr lang="en-US" sz="2400" i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γ</a:t>
            </a:r>
            <a:r>
              <a:rPr lang="en-US" i="1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)</a:t>
            </a:r>
            <a:r>
              <a:rPr lang="en-US" sz="2400" i="1" baseline="30000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2</a:t>
            </a:r>
            <a:endParaRPr lang="zh-CN" altLang="en-US" sz="2400" i="1" dirty="0">
              <a:solidFill>
                <a:schemeClr val="bg1"/>
              </a:solidFill>
              <a:latin typeface="Constantia" charset="0"/>
              <a:ea typeface="ＭＳ Ｐゴシック" charset="0"/>
              <a:cs typeface="Constantia" charset="0"/>
            </a:endParaRPr>
          </a:p>
        </p:txBody>
      </p:sp>
      <p:sp>
        <p:nvSpPr>
          <p:cNvPr id="40966" name="TextBox 8"/>
          <p:cNvSpPr>
            <a:spLocks noChangeArrowheads="1"/>
          </p:cNvSpPr>
          <p:nvPr/>
        </p:nvSpPr>
        <p:spPr bwMode="auto">
          <a:xfrm>
            <a:off x="467715" y="660610"/>
            <a:ext cx="6395703" cy="46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170" tIns="46990" rIns="90170" bIns="4699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Relative Lorentz Factor:</a:t>
            </a:r>
            <a:r>
              <a:rPr lang="en-US" sz="2400" b="1" i="1" dirty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Γ</a:t>
            </a:r>
            <a:r>
              <a:rPr lang="en-US" sz="2400" b="1" i="1" baseline="-25000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r</a:t>
            </a:r>
            <a:r>
              <a:rPr lang="en-US" sz="2400" b="1" i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 </a:t>
            </a:r>
            <a:r>
              <a:rPr lang="en-US" sz="2400" b="1" i="1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= </a:t>
            </a:r>
            <a:r>
              <a:rPr lang="en-US" sz="2400" b="1" i="1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Γ</a:t>
            </a:r>
            <a:r>
              <a:rPr lang="en-US" sz="2400" b="1" i="1" baseline="-25000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j</a:t>
            </a:r>
            <a:r>
              <a:rPr lang="en-US" sz="2400" b="1" i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 </a:t>
            </a:r>
            <a:r>
              <a:rPr lang="en-US" sz="2400" b="1" i="1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Γ</a:t>
            </a:r>
            <a:r>
              <a:rPr lang="en-US" sz="2400" b="1" i="1" baseline="-25000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w</a:t>
            </a:r>
            <a:r>
              <a:rPr lang="en-US" sz="2400" b="1" i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 (</a:t>
            </a:r>
            <a:r>
              <a:rPr lang="en-US" sz="2400" b="1" i="1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1 </a:t>
            </a:r>
            <a:r>
              <a:rPr lang="en-US" sz="2400" b="1" i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– </a:t>
            </a:r>
            <a:r>
              <a:rPr lang="en-US" sz="2400" b="1" i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rial" charset="0"/>
              </a:rPr>
              <a:t>β</a:t>
            </a:r>
            <a:r>
              <a:rPr lang="en-US" sz="2400" b="1" i="1" baseline="-250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rial" charset="0"/>
              </a:rPr>
              <a:t>j</a:t>
            </a:r>
            <a:r>
              <a:rPr lang="en-US" sz="2400" b="1" i="1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rial" charset="0"/>
              </a:rPr>
              <a:t> </a:t>
            </a:r>
            <a:r>
              <a:rPr lang="en-US" sz="2400" b="1" i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rial" charset="0"/>
              </a:rPr>
              <a:t>β</a:t>
            </a:r>
            <a:r>
              <a:rPr lang="en-US" sz="2400" b="1" i="1" baseline="-250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rial" charset="0"/>
              </a:rPr>
              <a:t>w</a:t>
            </a:r>
            <a:r>
              <a:rPr lang="en-US" sz="2400" b="1" i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)</a:t>
            </a:r>
            <a:endParaRPr lang="en-US" sz="2400" b="1" i="1" dirty="0">
              <a:solidFill>
                <a:srgbClr val="FFFF00"/>
              </a:solidFill>
              <a:latin typeface="Constantia" charset="0"/>
              <a:ea typeface="ＭＳ Ｐゴシック" charset="0"/>
              <a:cs typeface="Constantia" charset="0"/>
              <a:sym typeface="Apple Symbols" charset="0"/>
            </a:endParaRPr>
          </a:p>
        </p:txBody>
      </p:sp>
      <p:sp>
        <p:nvSpPr>
          <p:cNvPr id="40967" name="TextBox 8"/>
          <p:cNvSpPr>
            <a:spLocks noChangeArrowheads="1"/>
          </p:cNvSpPr>
          <p:nvPr/>
        </p:nvSpPr>
        <p:spPr bwMode="auto">
          <a:xfrm>
            <a:off x="1619795" y="4260860"/>
            <a:ext cx="3816265" cy="464230"/>
          </a:xfrm>
          <a:prstGeom prst="rect">
            <a:avLst/>
          </a:prstGeom>
          <a:noFill/>
          <a:ln w="9525">
            <a:solidFill>
              <a:srgbClr val="C8CCA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170" tIns="46990" rIns="90170" bIns="46990">
            <a:spAutoFit/>
          </a:bodyPr>
          <a:lstStyle/>
          <a:p>
            <a:r>
              <a:rPr lang="en-US" sz="2400" i="1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f(</a:t>
            </a:r>
            <a:r>
              <a:rPr lang="en-US" sz="2400" i="1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Γ</a:t>
            </a:r>
            <a:r>
              <a:rPr lang="en-US" sz="2400" i="1" baseline="-25000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w</a:t>
            </a:r>
            <a:r>
              <a:rPr lang="en-US" sz="2400" i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) </a:t>
            </a:r>
            <a:r>
              <a:rPr lang="en-US" sz="2400" i="1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= (1 - </a:t>
            </a:r>
            <a:r>
              <a:rPr lang="en-US" sz="2400" i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rial" charset="0"/>
              </a:rPr>
              <a:t>β</a:t>
            </a:r>
            <a:r>
              <a:rPr lang="en-US" sz="2400" i="1" baseline="-250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rial" charset="0"/>
              </a:rPr>
              <a:t>w</a:t>
            </a:r>
            <a:r>
              <a:rPr lang="en-US" sz="2400" i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rial" charset="0"/>
              </a:rPr>
              <a:t>/</a:t>
            </a:r>
            <a:r>
              <a:rPr lang="en-US" sz="2400" i="1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rial" charset="0"/>
              </a:rPr>
              <a:t>3</a:t>
            </a:r>
            <a:r>
              <a:rPr lang="en-US" sz="2400" i="1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)(1 + </a:t>
            </a:r>
            <a:r>
              <a:rPr lang="en-US" sz="2400" i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rial" charset="0"/>
              </a:rPr>
              <a:t>β</a:t>
            </a:r>
            <a:r>
              <a:rPr lang="en-US" sz="2400" i="1" baseline="-250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rial" charset="0"/>
              </a:rPr>
              <a:t>w</a:t>
            </a:r>
            <a:r>
              <a:rPr lang="en-US" sz="2400" i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)</a:t>
            </a:r>
            <a:r>
              <a:rPr lang="en-US" sz="2400" i="1" baseline="300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3</a:t>
            </a:r>
            <a:r>
              <a:rPr lang="en-US" sz="2400" i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 Γ</a:t>
            </a:r>
            <a:r>
              <a:rPr lang="en-US" sz="2400" i="1" baseline="-250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w</a:t>
            </a:r>
            <a:r>
              <a:rPr lang="en-US" sz="2400" i="1" baseline="300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2</a:t>
            </a:r>
            <a:endParaRPr lang="en-US" sz="2400" i="1" dirty="0">
              <a:solidFill>
                <a:srgbClr val="FFFF00"/>
              </a:solidFill>
              <a:latin typeface="Constantia" charset="0"/>
              <a:ea typeface="ＭＳ Ｐゴシック" charset="0"/>
              <a:cs typeface="Constantia" charset="0"/>
              <a:sym typeface="Apple Symbols" charset="0"/>
            </a:endParaRPr>
          </a:p>
        </p:txBody>
      </p:sp>
      <p:sp>
        <p:nvSpPr>
          <p:cNvPr id="40968" name="圆角箭头1 976"/>
          <p:cNvSpPr>
            <a:spLocks noChangeArrowheads="1"/>
          </p:cNvSpPr>
          <p:nvPr/>
        </p:nvSpPr>
        <p:spPr bwMode="auto">
          <a:xfrm rot="7996238">
            <a:off x="3382316" y="3817249"/>
            <a:ext cx="882650" cy="206852"/>
          </a:xfrm>
          <a:custGeom>
            <a:avLst/>
            <a:gdLst>
              <a:gd name="T0" fmla="*/ 4710315 w 7544313"/>
              <a:gd name="T1" fmla="*/ 0 h 5784389"/>
              <a:gd name="T2" fmla="*/ 5164538 w 7544313"/>
              <a:gd name="T3" fmla="*/ 188144 h 5784389"/>
              <a:gd name="T4" fmla="*/ 7343753 w 7544313"/>
              <a:gd name="T5" fmla="*/ 2367358 h 5784389"/>
              <a:gd name="T6" fmla="*/ 7428050 w 7544313"/>
              <a:gd name="T7" fmla="*/ 2469120 h 5784389"/>
              <a:gd name="T8" fmla="*/ 7438311 w 7544313"/>
              <a:gd name="T9" fmla="*/ 2487626 h 5784389"/>
              <a:gd name="T10" fmla="*/ 7479289 w 7544313"/>
              <a:gd name="T11" fmla="*/ 2563973 h 5784389"/>
              <a:gd name="T12" fmla="*/ 7544313 w 7544313"/>
              <a:gd name="T13" fmla="*/ 2891210 h 5784389"/>
              <a:gd name="T14" fmla="*/ 7479289 w 7544313"/>
              <a:gd name="T15" fmla="*/ 3218447 h 5784389"/>
              <a:gd name="T16" fmla="*/ 7454433 w 7544313"/>
              <a:gd name="T17" fmla="*/ 3276193 h 5784389"/>
              <a:gd name="T18" fmla="*/ 7421357 w 7544313"/>
              <a:gd name="T19" fmla="*/ 3318247 h 5784389"/>
              <a:gd name="T20" fmla="*/ 7325947 w 7544313"/>
              <a:gd name="T21" fmla="*/ 3417030 h 5784389"/>
              <a:gd name="T22" fmla="*/ 5146732 w 7544313"/>
              <a:gd name="T23" fmla="*/ 5596244 h 5784389"/>
              <a:gd name="T24" fmla="*/ 4238287 w 7544313"/>
              <a:gd name="T25" fmla="*/ 5596244 h 5784389"/>
              <a:gd name="T26" fmla="*/ 4238287 w 7544313"/>
              <a:gd name="T27" fmla="*/ 4687801 h 5784389"/>
              <a:gd name="T28" fmla="*/ 5378425 w 7544313"/>
              <a:gd name="T29" fmla="*/ 3547663 h 5784389"/>
              <a:gd name="T30" fmla="*/ 642367 w 7544313"/>
              <a:gd name="T31" fmla="*/ 3547663 h 5784389"/>
              <a:gd name="T32" fmla="*/ 0 w 7544313"/>
              <a:gd name="T33" fmla="*/ 2905296 h 5784389"/>
              <a:gd name="T34" fmla="*/ 642367 w 7544313"/>
              <a:gd name="T35" fmla="*/ 2262930 h 5784389"/>
              <a:gd name="T36" fmla="*/ 5422435 w 7544313"/>
              <a:gd name="T37" fmla="*/ 2262930 h 5784389"/>
              <a:gd name="T38" fmla="*/ 4256093 w 7544313"/>
              <a:gd name="T39" fmla="*/ 1096587 h 5784389"/>
              <a:gd name="T40" fmla="*/ 4256093 w 7544313"/>
              <a:gd name="T41" fmla="*/ 188144 h 5784389"/>
              <a:gd name="T42" fmla="*/ 4710315 w 7544313"/>
              <a:gd name="T43" fmla="*/ 0 h 5784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544313" h="5784389">
                <a:moveTo>
                  <a:pt x="4710315" y="0"/>
                </a:moveTo>
                <a:cubicBezTo>
                  <a:pt x="4874713" y="0"/>
                  <a:pt x="5039107" y="62713"/>
                  <a:pt x="5164538" y="188144"/>
                </a:cubicBezTo>
                <a:lnTo>
                  <a:pt x="7343753" y="2367358"/>
                </a:lnTo>
                <a:cubicBezTo>
                  <a:pt x="7375110" y="2398716"/>
                  <a:pt x="7403341" y="2432905"/>
                  <a:pt x="7428050" y="2469120"/>
                </a:cubicBezTo>
                <a:lnTo>
                  <a:pt x="7438311" y="2487626"/>
                </a:lnTo>
                <a:lnTo>
                  <a:pt x="7479289" y="2563973"/>
                </a:lnTo>
                <a:cubicBezTo>
                  <a:pt x="7520342" y="2657385"/>
                  <a:pt x="7544313" y="2769994"/>
                  <a:pt x="7544313" y="2891210"/>
                </a:cubicBezTo>
                <a:cubicBezTo>
                  <a:pt x="7544313" y="3012426"/>
                  <a:pt x="7520342" y="3125035"/>
                  <a:pt x="7479289" y="3218447"/>
                </a:cubicBezTo>
                <a:lnTo>
                  <a:pt x="7454433" y="3276193"/>
                </a:lnTo>
                <a:lnTo>
                  <a:pt x="7421357" y="3318247"/>
                </a:lnTo>
                <a:cubicBezTo>
                  <a:pt x="7391886" y="3351882"/>
                  <a:pt x="7357304" y="3385674"/>
                  <a:pt x="7325947" y="3417030"/>
                </a:cubicBezTo>
                <a:lnTo>
                  <a:pt x="5146732" y="5596244"/>
                </a:lnTo>
                <a:cubicBezTo>
                  <a:pt x="4895873" y="5847104"/>
                  <a:pt x="4489147" y="5847104"/>
                  <a:pt x="4238287" y="5596244"/>
                </a:cubicBezTo>
                <a:cubicBezTo>
                  <a:pt x="3987430" y="5345384"/>
                  <a:pt x="3987430" y="4938661"/>
                  <a:pt x="4238287" y="4687801"/>
                </a:cubicBezTo>
                <a:lnTo>
                  <a:pt x="5378425" y="3547663"/>
                </a:lnTo>
                <a:lnTo>
                  <a:pt x="642367" y="3547663"/>
                </a:lnTo>
                <a:cubicBezTo>
                  <a:pt x="287598" y="3547663"/>
                  <a:pt x="0" y="3260065"/>
                  <a:pt x="0" y="2905296"/>
                </a:cubicBezTo>
                <a:cubicBezTo>
                  <a:pt x="0" y="2550527"/>
                  <a:pt x="287598" y="2262930"/>
                  <a:pt x="642367" y="2262930"/>
                </a:cubicBezTo>
                <a:lnTo>
                  <a:pt x="5422435" y="2262930"/>
                </a:lnTo>
                <a:lnTo>
                  <a:pt x="4256093" y="1096587"/>
                </a:lnTo>
                <a:cubicBezTo>
                  <a:pt x="4005235" y="845727"/>
                  <a:pt x="4005235" y="439004"/>
                  <a:pt x="4256093" y="188144"/>
                </a:cubicBezTo>
                <a:cubicBezTo>
                  <a:pt x="4381524" y="62713"/>
                  <a:pt x="4545918" y="0"/>
                  <a:pt x="4710315" y="0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/>
          <a:lstStyle/>
          <a:p>
            <a:endParaRPr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2100" y="3002113"/>
            <a:ext cx="3168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Γ</a:t>
            </a:r>
            <a:r>
              <a:rPr lang="en-US" sz="2000" b="1" i="1" baseline="-25000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w</a:t>
            </a:r>
            <a:r>
              <a:rPr lang="en-US" sz="2000" b="1" i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pple Symbols" charset="0"/>
              </a:rPr>
              <a:t> </a:t>
            </a:r>
            <a:r>
              <a:rPr lang="en-US" sz="2000" b="1" i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Arial" charset="0"/>
              </a:rPr>
              <a:t>~ 1.5</a:t>
            </a:r>
            <a:r>
              <a:rPr lang="en-US" sz="2000" b="1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(</a:t>
            </a:r>
            <a:r>
              <a:rPr lang="en-US" sz="2000" b="1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L</a:t>
            </a:r>
            <a:r>
              <a:rPr lang="en-US" sz="2000" b="1" baseline="-25000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w</a:t>
            </a:r>
            <a:r>
              <a:rPr lang="en-US" sz="2000" b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~ 10</a:t>
            </a:r>
            <a:r>
              <a:rPr lang="en-US" sz="2000" b="1" baseline="300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46</a:t>
            </a:r>
            <a:r>
              <a:rPr lang="en-US" sz="2000" b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erg s</a:t>
            </a:r>
            <a:r>
              <a:rPr lang="en-US" sz="2000" b="1" baseline="300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-1</a:t>
            </a:r>
            <a:r>
              <a:rPr lang="en-US" sz="2000" b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) can prevent </a:t>
            </a:r>
            <a:r>
              <a:rPr lang="en-US" sz="2000" b="1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L</a:t>
            </a:r>
            <a:r>
              <a:rPr lang="en-US" sz="2000" b="1" baseline="-25000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eic</a:t>
            </a:r>
            <a:r>
              <a:rPr lang="en-US" sz="2000" b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from getting too large below the photosphere</a:t>
            </a:r>
            <a:endParaRPr lang="en-US" sz="2000" b="1" dirty="0" smtClean="0">
              <a:solidFill>
                <a:schemeClr val="bg1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796085" y="2852960"/>
            <a:ext cx="0" cy="187213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72005" y="5013110"/>
            <a:ext cx="9252325" cy="0"/>
          </a:xfrm>
          <a:prstGeom prst="line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5"/>
          <p:cNvSpPr>
            <a:spLocks noGrp="1" noChangeArrowheads="1"/>
          </p:cNvSpPr>
          <p:nvPr/>
        </p:nvSpPr>
        <p:spPr bwMode="auto">
          <a:xfrm>
            <a:off x="395709" y="5157120"/>
            <a:ext cx="8352581" cy="72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1800" dirty="0">
                <a:solidFill>
                  <a:schemeClr val="bg1"/>
                </a:solidFill>
                <a:latin typeface="Arial Black"/>
                <a:cs typeface="Arial Black"/>
                <a:sym typeface="Arial Black" charset="0"/>
              </a:rPr>
              <a:t>Power-law </a:t>
            </a:r>
            <a:r>
              <a:rPr lang="en-US" sz="1800" dirty="0" smtClean="0">
                <a:solidFill>
                  <a:schemeClr val="bg1"/>
                </a:solidFill>
                <a:latin typeface="Arial Black"/>
                <a:cs typeface="Arial Black"/>
                <a:sym typeface="Arial Black" charset="0"/>
              </a:rPr>
              <a:t>electron Spectrum needs to be maintained to produce </a:t>
            </a:r>
            <a:r>
              <a:rPr lang="en-US" sz="1800" dirty="0" err="1" smtClean="0">
                <a:solidFill>
                  <a:schemeClr val="bg1"/>
                </a:solidFill>
                <a:latin typeface="Arial Black"/>
                <a:cs typeface="Arial Black"/>
                <a:sym typeface="Constantia" charset="0"/>
              </a:rPr>
              <a:t>F</a:t>
            </a:r>
            <a:r>
              <a:rPr lang="en-US" sz="1800" baseline="-25000" dirty="0" err="1" smtClean="0">
                <a:solidFill>
                  <a:schemeClr val="bg1"/>
                </a:solidFill>
                <a:latin typeface="Arial Black"/>
                <a:cs typeface="Arial Black"/>
                <a:sym typeface="Constantia" charset="0"/>
              </a:rPr>
              <a:t>ν</a:t>
            </a:r>
            <a:r>
              <a:rPr lang="en-US" sz="1800" dirty="0" smtClean="0">
                <a:solidFill>
                  <a:schemeClr val="bg1"/>
                </a:solidFill>
                <a:latin typeface="Arial Black"/>
                <a:cs typeface="Arial Black"/>
                <a:sym typeface="Constantia" charset="0"/>
              </a:rPr>
              <a:t> ~ </a:t>
            </a:r>
            <a:r>
              <a:rPr lang="en-US" sz="1800" dirty="0" err="1" smtClean="0">
                <a:solidFill>
                  <a:schemeClr val="bg1"/>
                </a:solidFill>
                <a:latin typeface="Arial Black"/>
                <a:cs typeface="Arial Black"/>
                <a:sym typeface="Constantia" charset="0"/>
              </a:rPr>
              <a:t>ν</a:t>
            </a:r>
            <a:r>
              <a:rPr lang="en-US" sz="1800" baseline="30000" dirty="0" smtClean="0">
                <a:solidFill>
                  <a:schemeClr val="bg1"/>
                </a:solidFill>
                <a:latin typeface="Arial Black"/>
                <a:cs typeface="Arial Black"/>
                <a:sym typeface="Constantia" charset="0"/>
              </a:rPr>
              <a:t>-α </a:t>
            </a:r>
            <a:r>
              <a:rPr lang="en-US" sz="1800" dirty="0" smtClean="0">
                <a:solidFill>
                  <a:schemeClr val="bg1"/>
                </a:solidFill>
                <a:latin typeface="Arial Black"/>
                <a:cs typeface="Arial Black"/>
                <a:sym typeface="Arial Black" charset="0"/>
              </a:rPr>
              <a:t> (</a:t>
            </a:r>
            <a:r>
              <a:rPr lang="en-US" sz="1800" dirty="0" smtClean="0">
                <a:solidFill>
                  <a:schemeClr val="bg1"/>
                </a:solidFill>
                <a:latin typeface="Arial Black"/>
                <a:cs typeface="Arial Black"/>
                <a:sym typeface="Constantia" charset="0"/>
              </a:rPr>
              <a:t>α ≈ 0.7) </a:t>
            </a:r>
            <a:r>
              <a:rPr lang="en-US" sz="1800" dirty="0" smtClean="0">
                <a:solidFill>
                  <a:schemeClr val="bg1"/>
                </a:solidFill>
                <a:latin typeface="Arial Black"/>
                <a:cs typeface="Arial Black"/>
                <a:sym typeface="Arial Black" charset="0"/>
              </a:rPr>
              <a:t> between 0.3 and 10 </a:t>
            </a:r>
            <a:r>
              <a:rPr lang="en-US" sz="1800" dirty="0" err="1" smtClean="0">
                <a:solidFill>
                  <a:schemeClr val="bg1"/>
                </a:solidFill>
                <a:latin typeface="Arial Black"/>
                <a:cs typeface="Arial Black"/>
                <a:sym typeface="Arial Black" charset="0"/>
              </a:rPr>
              <a:t>keV</a:t>
            </a:r>
            <a:r>
              <a:rPr lang="en-US" sz="1800" dirty="0" smtClean="0">
                <a:solidFill>
                  <a:schemeClr val="bg1"/>
                </a:solidFill>
                <a:latin typeface="Arial Black"/>
                <a:cs typeface="Arial Black"/>
                <a:sym typeface="Arial Black" charset="0"/>
              </a:rPr>
              <a:t>:  </a:t>
            </a:r>
            <a:r>
              <a:rPr lang="en-US" sz="1800" dirty="0" err="1" smtClean="0">
                <a:solidFill>
                  <a:schemeClr val="bg1"/>
                </a:solidFill>
                <a:latin typeface="Arial Black"/>
                <a:cs typeface="Arial Black"/>
                <a:sym typeface="Constantia" charset="0"/>
              </a:rPr>
              <a:t>N</a:t>
            </a:r>
            <a:r>
              <a:rPr lang="en-US" sz="1800" baseline="-25000" dirty="0" err="1" smtClean="0">
                <a:solidFill>
                  <a:schemeClr val="bg1"/>
                </a:solidFill>
                <a:latin typeface="Arial Black"/>
                <a:cs typeface="Arial Black"/>
                <a:sym typeface="Constantia" charset="0"/>
              </a:rPr>
              <a:t>γ</a:t>
            </a:r>
            <a:r>
              <a:rPr lang="en-US" sz="1800" dirty="0" smtClean="0">
                <a:solidFill>
                  <a:schemeClr val="bg1"/>
                </a:solidFill>
                <a:latin typeface="Arial Black"/>
                <a:cs typeface="Arial Black"/>
                <a:sym typeface="Constantia" charset="0"/>
              </a:rPr>
              <a:t> ~ </a:t>
            </a:r>
            <a:r>
              <a:rPr lang="en-US" sz="1800" dirty="0" err="1" smtClean="0">
                <a:solidFill>
                  <a:schemeClr val="bg1"/>
                </a:solidFill>
                <a:latin typeface="Arial Black"/>
                <a:cs typeface="Arial Black"/>
                <a:sym typeface="Constantia" charset="0"/>
              </a:rPr>
              <a:t>γ</a:t>
            </a:r>
            <a:r>
              <a:rPr lang="en-US" sz="1800" baseline="30000" dirty="0" smtClean="0">
                <a:solidFill>
                  <a:schemeClr val="bg1"/>
                </a:solidFill>
                <a:latin typeface="Arial Black"/>
                <a:cs typeface="Arial Black"/>
                <a:sym typeface="Constantia" charset="0"/>
              </a:rPr>
              <a:t>-p</a:t>
            </a:r>
            <a:r>
              <a:rPr lang="en-US" sz="1800" dirty="0" smtClean="0">
                <a:solidFill>
                  <a:schemeClr val="bg1"/>
                </a:solidFill>
                <a:latin typeface="Arial Black"/>
                <a:cs typeface="Arial Black"/>
                <a:sym typeface="Constantia" charset="0"/>
              </a:rPr>
              <a:t>  with p ~ 2.4</a:t>
            </a:r>
            <a:endParaRPr lang="zh-CN" altLang="en-US" sz="1800" dirty="0">
              <a:solidFill>
                <a:schemeClr val="bg1"/>
              </a:solidFill>
              <a:latin typeface="Arial Black"/>
              <a:cs typeface="Arial Black"/>
              <a:sym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710" y="5984457"/>
            <a:ext cx="8784610" cy="61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Arial Black"/>
                <a:cs typeface="Arial Black"/>
              </a:rPr>
              <a:t>Because of the short IC cooling time, electrons need to be </a:t>
            </a:r>
            <a:r>
              <a:rPr lang="en-US" sz="1800" dirty="0" smtClean="0">
                <a:solidFill>
                  <a:srgbClr val="FFFF00"/>
                </a:solidFill>
                <a:latin typeface="Arial Black"/>
                <a:cs typeface="Arial Black"/>
                <a:sym typeface="Arial Black" charset="0"/>
              </a:rPr>
              <a:t>continuously accelerated, and that again suggests a </a:t>
            </a:r>
            <a:r>
              <a:rPr lang="en-US" sz="1800" dirty="0" err="1" smtClean="0">
                <a:solidFill>
                  <a:srgbClr val="FFFF00"/>
                </a:solidFill>
                <a:latin typeface="Arial Black"/>
                <a:cs typeface="Arial Black"/>
                <a:sym typeface="Arial Black" charset="0"/>
              </a:rPr>
              <a:t>Poynting</a:t>
            </a:r>
            <a:r>
              <a:rPr lang="en-US" sz="1800" dirty="0" smtClean="0">
                <a:solidFill>
                  <a:srgbClr val="FFFF00"/>
                </a:solidFill>
                <a:latin typeface="Arial Black"/>
                <a:cs typeface="Arial Black"/>
                <a:sym typeface="Arial Black" charset="0"/>
              </a:rPr>
              <a:t> jet.</a:t>
            </a:r>
            <a:endParaRPr lang="zh-CN" altLang="en-US" sz="1800" dirty="0" smtClean="0">
              <a:solidFill>
                <a:srgbClr val="FFFF00"/>
              </a:solidFill>
              <a:latin typeface="Arial Black"/>
              <a:cs typeface="Arial Black"/>
              <a:sym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351" y="5219818"/>
            <a:ext cx="390364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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711" y="5984457"/>
            <a:ext cx="413219" cy="38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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2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9" y="1401042"/>
            <a:ext cx="6245741" cy="54569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75" y="617443"/>
            <a:ext cx="6315030" cy="78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J1644+57 Fe K</a:t>
            </a:r>
            <a:r>
              <a:rPr lang="en-US" b="1" baseline="-25000" dirty="0" smtClean="0"/>
              <a:t>α </a:t>
            </a:r>
            <a:r>
              <a:rPr lang="en-US" b="1" dirty="0" smtClean="0"/>
              <a:t>line (Kara et al. 2016, Nature); v~0.15c (</a:t>
            </a:r>
            <a:r>
              <a:rPr lang="en-US" b="1" dirty="0" err="1" smtClean="0"/>
              <a:t>blueshift</a:t>
            </a:r>
            <a:r>
              <a:rPr lang="en-US" b="1" dirty="0" smtClean="0"/>
              <a:t>) 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431" y="2222786"/>
            <a:ext cx="3048000" cy="347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35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84263" y="239713"/>
            <a:ext cx="3914775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Here is what we have found:</a:t>
            </a: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0963" y="954088"/>
            <a:ext cx="4638676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1" name="Straight Arrow Connector 120"/>
          <p:cNvCxnSpPr>
            <a:cxnSpLocks noChangeShapeType="1"/>
          </p:cNvCxnSpPr>
          <p:nvPr/>
        </p:nvCxnSpPr>
        <p:spPr bwMode="auto">
          <a:xfrm>
            <a:off x="4557713" y="2157413"/>
            <a:ext cx="1317625" cy="808037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39" name="Group 138"/>
          <p:cNvGrpSpPr>
            <a:grpSpLocks/>
          </p:cNvGrpSpPr>
          <p:nvPr/>
        </p:nvGrpSpPr>
        <p:grpSpPr bwMode="auto">
          <a:xfrm>
            <a:off x="5751513" y="-241300"/>
            <a:ext cx="2557462" cy="7256463"/>
            <a:chOff x="5752263" y="-240673"/>
            <a:chExt cx="2556896" cy="7255126"/>
          </a:xfrm>
        </p:grpSpPr>
        <p:sp>
          <p:nvSpPr>
            <p:cNvPr id="80904" name="Oval 10"/>
            <p:cNvSpPr>
              <a:spLocks noChangeArrowheads="1"/>
            </p:cNvSpPr>
            <p:nvPr/>
          </p:nvSpPr>
          <p:spPr bwMode="auto">
            <a:xfrm rot="-1229123">
              <a:off x="5907866" y="2415111"/>
              <a:ext cx="2011363" cy="1281573"/>
            </a:xfrm>
            <a:prstGeom prst="ellipse">
              <a:avLst/>
            </a:prstGeom>
            <a:solidFill>
              <a:srgbClr val="333399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80905" name="Oval 11"/>
            <p:cNvSpPr>
              <a:spLocks noChangeArrowheads="1"/>
            </p:cNvSpPr>
            <p:nvPr/>
          </p:nvSpPr>
          <p:spPr bwMode="auto">
            <a:xfrm rot="-1229123">
              <a:off x="6657138" y="2847569"/>
              <a:ext cx="583816" cy="412460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bg2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grpSp>
          <p:nvGrpSpPr>
            <p:cNvPr id="80906" name="Group 58"/>
            <p:cNvGrpSpPr>
              <a:grpSpLocks/>
            </p:cNvGrpSpPr>
            <p:nvPr/>
          </p:nvGrpSpPr>
          <p:grpSpPr bwMode="auto">
            <a:xfrm rot="-6629123">
              <a:off x="4642002" y="1180918"/>
              <a:ext cx="3343264" cy="500082"/>
              <a:chOff x="1414816" y="4216828"/>
              <a:chExt cx="2694987" cy="220723"/>
            </a:xfrm>
          </p:grpSpPr>
          <p:grpSp>
            <p:nvGrpSpPr>
              <p:cNvPr id="81002" name="Group 56"/>
              <p:cNvGrpSpPr>
                <a:grpSpLocks/>
              </p:cNvGrpSpPr>
              <p:nvPr/>
            </p:nvGrpSpPr>
            <p:grpSpPr bwMode="auto">
              <a:xfrm>
                <a:off x="1414816" y="4217144"/>
                <a:ext cx="2694987" cy="215043"/>
                <a:chOff x="1414816" y="3858369"/>
                <a:chExt cx="2694987" cy="215043"/>
              </a:xfrm>
            </p:grpSpPr>
            <p:sp>
              <p:nvSpPr>
                <p:cNvPr id="81006" name="Isosceles Triangle 40"/>
                <p:cNvSpPr>
                  <a:spLocks noChangeArrowheads="1"/>
                </p:cNvSpPr>
                <p:nvPr/>
              </p:nvSpPr>
              <p:spPr bwMode="auto">
                <a:xfrm>
                  <a:off x="1432456" y="3858369"/>
                  <a:ext cx="2677347" cy="10971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B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007" name="Isosceles Triangle 45"/>
                <p:cNvSpPr>
                  <a:spLocks noChangeArrowheads="1"/>
                </p:cNvSpPr>
                <p:nvPr/>
              </p:nvSpPr>
              <p:spPr bwMode="auto">
                <a:xfrm flipV="1">
                  <a:off x="1414816" y="3963699"/>
                  <a:ext cx="2677347" cy="10971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B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008" name="Rectangle 42"/>
                <p:cNvSpPr>
                  <a:spLocks noChangeArrowheads="1"/>
                </p:cNvSpPr>
                <p:nvPr/>
              </p:nvSpPr>
              <p:spPr bwMode="auto">
                <a:xfrm>
                  <a:off x="2769509" y="3862452"/>
                  <a:ext cx="1293584" cy="210959"/>
                </a:xfrm>
                <a:prstGeom prst="rect">
                  <a:avLst/>
                </a:prstGeom>
                <a:solidFill>
                  <a:srgbClr val="00B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9" name="Block Arc 98"/>
              <p:cNvSpPr/>
              <p:nvPr/>
            </p:nvSpPr>
            <p:spPr bwMode="auto">
              <a:xfrm rot="5400000">
                <a:off x="3559044" y="4226814"/>
                <a:ext cx="217163" cy="202151"/>
              </a:xfrm>
              <a:prstGeom prst="blockArc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0" name="Block Arc 99"/>
              <p:cNvSpPr/>
              <p:nvPr/>
            </p:nvSpPr>
            <p:spPr bwMode="auto">
              <a:xfrm rot="5400000">
                <a:off x="3655226" y="4231342"/>
                <a:ext cx="218564" cy="189357"/>
              </a:xfrm>
              <a:prstGeom prst="blockArc">
                <a:avLst>
                  <a:gd name="adj1" fmla="val 10800191"/>
                  <a:gd name="adj2" fmla="val 0"/>
                  <a:gd name="adj3" fmla="val 25000"/>
                </a:avLst>
              </a:prstGeom>
              <a:solidFill>
                <a:srgbClr val="FF66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" name="Block Arc 100"/>
              <p:cNvSpPr/>
              <p:nvPr/>
            </p:nvSpPr>
            <p:spPr bwMode="auto">
              <a:xfrm rot="5400000">
                <a:off x="3749649" y="4244491"/>
                <a:ext cx="216462" cy="167606"/>
              </a:xfrm>
              <a:prstGeom prst="blockArc">
                <a:avLst/>
              </a:prstGeom>
              <a:solidFill>
                <a:srgbClr val="C8CCA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80907" name="Group 140"/>
            <p:cNvGrpSpPr>
              <a:grpSpLocks/>
            </p:cNvGrpSpPr>
            <p:nvPr/>
          </p:nvGrpSpPr>
          <p:grpSpPr bwMode="auto">
            <a:xfrm rot="-6629123">
              <a:off x="5395009" y="411905"/>
              <a:ext cx="1741923" cy="1027416"/>
              <a:chOff x="3137337" y="2272185"/>
              <a:chExt cx="1901453" cy="767868"/>
            </a:xfrm>
          </p:grpSpPr>
          <p:sp>
            <p:nvSpPr>
              <p:cNvPr id="62" name="Arc 61"/>
              <p:cNvSpPr/>
              <p:nvPr/>
            </p:nvSpPr>
            <p:spPr bwMode="auto">
              <a:xfrm rot="2598074">
                <a:off x="3703533" y="2271790"/>
                <a:ext cx="389827" cy="767471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Arc 62"/>
              <p:cNvSpPr/>
              <p:nvPr/>
            </p:nvSpPr>
            <p:spPr bwMode="auto">
              <a:xfrm rot="2598074">
                <a:off x="3659730" y="2270716"/>
                <a:ext cx="389827" cy="767471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4" name="Arc 63"/>
              <p:cNvSpPr/>
              <p:nvPr/>
            </p:nvSpPr>
            <p:spPr bwMode="auto">
              <a:xfrm rot="2598074">
                <a:off x="3784701" y="2272070"/>
                <a:ext cx="388095" cy="767471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Arc 64"/>
              <p:cNvSpPr/>
              <p:nvPr/>
            </p:nvSpPr>
            <p:spPr bwMode="auto">
              <a:xfrm rot="2598074">
                <a:off x="3744696" y="2270922"/>
                <a:ext cx="389827" cy="76747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Arc 65"/>
              <p:cNvSpPr/>
              <p:nvPr/>
            </p:nvSpPr>
            <p:spPr bwMode="auto">
              <a:xfrm rot="2598074">
                <a:off x="3872503" y="2270468"/>
                <a:ext cx="388095" cy="76747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Arc 66"/>
              <p:cNvSpPr/>
              <p:nvPr/>
            </p:nvSpPr>
            <p:spPr bwMode="auto">
              <a:xfrm rot="2598074">
                <a:off x="3831285" y="2271544"/>
                <a:ext cx="389828" cy="767471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8" name="Arc 67"/>
              <p:cNvSpPr/>
              <p:nvPr/>
            </p:nvSpPr>
            <p:spPr bwMode="auto">
              <a:xfrm rot="2598074">
                <a:off x="3441591" y="2270416"/>
                <a:ext cx="388095" cy="767471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9" name="Arc 68"/>
              <p:cNvSpPr/>
              <p:nvPr/>
            </p:nvSpPr>
            <p:spPr bwMode="auto">
              <a:xfrm rot="2598074">
                <a:off x="3398502" y="2272017"/>
                <a:ext cx="388095" cy="766285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0" name="Arc 69"/>
              <p:cNvSpPr/>
              <p:nvPr/>
            </p:nvSpPr>
            <p:spPr bwMode="auto">
              <a:xfrm rot="2598074">
                <a:off x="3529749" y="2271659"/>
                <a:ext cx="389827" cy="76747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" name="Arc 70"/>
              <p:cNvSpPr/>
              <p:nvPr/>
            </p:nvSpPr>
            <p:spPr bwMode="auto">
              <a:xfrm rot="2598074">
                <a:off x="3485946" y="2270585"/>
                <a:ext cx="389827" cy="76747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2" name="Arc 71"/>
              <p:cNvSpPr/>
              <p:nvPr/>
            </p:nvSpPr>
            <p:spPr bwMode="auto">
              <a:xfrm rot="2598074">
                <a:off x="3616640" y="2272318"/>
                <a:ext cx="389828" cy="766285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3" name="Arc 72"/>
              <p:cNvSpPr/>
              <p:nvPr/>
            </p:nvSpPr>
            <p:spPr bwMode="auto">
              <a:xfrm rot="2598074">
                <a:off x="3572231" y="2272355"/>
                <a:ext cx="389828" cy="766285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4" name="Arc 73"/>
              <p:cNvSpPr/>
              <p:nvPr/>
            </p:nvSpPr>
            <p:spPr bwMode="auto">
              <a:xfrm rot="2598074">
                <a:off x="3353789" y="2272017"/>
                <a:ext cx="388095" cy="76747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5" name="Arc 74"/>
              <p:cNvSpPr/>
              <p:nvPr/>
            </p:nvSpPr>
            <p:spPr bwMode="auto">
              <a:xfrm rot="2598074">
                <a:off x="3958486" y="2272201"/>
                <a:ext cx="388095" cy="76747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6" name="Arc 75"/>
              <p:cNvSpPr/>
              <p:nvPr/>
            </p:nvSpPr>
            <p:spPr bwMode="auto">
              <a:xfrm rot="2598074">
                <a:off x="3916912" y="2270431"/>
                <a:ext cx="388095" cy="767471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7" name="Arc 76"/>
              <p:cNvSpPr/>
              <p:nvPr/>
            </p:nvSpPr>
            <p:spPr bwMode="auto">
              <a:xfrm rot="2598074">
                <a:off x="4047608" y="2272163"/>
                <a:ext cx="388095" cy="766285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Arc 77"/>
              <p:cNvSpPr/>
              <p:nvPr/>
            </p:nvSpPr>
            <p:spPr bwMode="auto">
              <a:xfrm rot="2598074">
                <a:off x="4005124" y="2271467"/>
                <a:ext cx="388095" cy="76747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Arc 78"/>
              <p:cNvSpPr/>
              <p:nvPr/>
            </p:nvSpPr>
            <p:spPr bwMode="auto">
              <a:xfrm rot="2598074">
                <a:off x="4132767" y="2271635"/>
                <a:ext cx="391560" cy="76747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Arc 79"/>
              <p:cNvSpPr/>
              <p:nvPr/>
            </p:nvSpPr>
            <p:spPr bwMode="auto">
              <a:xfrm rot="2598074">
                <a:off x="4090642" y="2270769"/>
                <a:ext cx="389828" cy="76747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Arc 80"/>
              <p:cNvSpPr/>
              <p:nvPr/>
            </p:nvSpPr>
            <p:spPr bwMode="auto">
              <a:xfrm rot="2598074">
                <a:off x="4223263" y="2271768"/>
                <a:ext cx="389828" cy="76747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Arc 81"/>
              <p:cNvSpPr/>
              <p:nvPr/>
            </p:nvSpPr>
            <p:spPr bwMode="auto">
              <a:xfrm rot="2598074">
                <a:off x="4177230" y="2271390"/>
                <a:ext cx="389827" cy="767471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Arc 82"/>
              <p:cNvSpPr/>
              <p:nvPr/>
            </p:nvSpPr>
            <p:spPr bwMode="auto">
              <a:xfrm rot="2598074">
                <a:off x="4304927" y="2271351"/>
                <a:ext cx="391560" cy="767471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Arc 83"/>
              <p:cNvSpPr/>
              <p:nvPr/>
            </p:nvSpPr>
            <p:spPr bwMode="auto">
              <a:xfrm rot="2598074">
                <a:off x="4262748" y="2270692"/>
                <a:ext cx="391560" cy="767471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Arc 84"/>
              <p:cNvSpPr/>
              <p:nvPr/>
            </p:nvSpPr>
            <p:spPr bwMode="auto">
              <a:xfrm rot="2598074">
                <a:off x="4393498" y="2272217"/>
                <a:ext cx="389828" cy="766285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Arc 85"/>
              <p:cNvSpPr/>
              <p:nvPr/>
            </p:nvSpPr>
            <p:spPr bwMode="auto">
              <a:xfrm rot="2598074">
                <a:off x="4352638" y="2271936"/>
                <a:ext cx="389828" cy="76747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Arc 86"/>
              <p:cNvSpPr/>
              <p:nvPr/>
            </p:nvSpPr>
            <p:spPr bwMode="auto">
              <a:xfrm rot="2598074">
                <a:off x="4480390" y="2271689"/>
                <a:ext cx="389827" cy="76747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8" name="Arc 87"/>
              <p:cNvSpPr/>
              <p:nvPr/>
            </p:nvSpPr>
            <p:spPr bwMode="auto">
              <a:xfrm rot="2598074">
                <a:off x="4437907" y="2272180"/>
                <a:ext cx="389828" cy="766285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9" name="Arc 88"/>
              <p:cNvSpPr/>
              <p:nvPr/>
            </p:nvSpPr>
            <p:spPr bwMode="auto">
              <a:xfrm rot="2598074">
                <a:off x="4569512" y="2271652"/>
                <a:ext cx="389827" cy="766285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0" name="Arc 89"/>
              <p:cNvSpPr/>
              <p:nvPr/>
            </p:nvSpPr>
            <p:spPr bwMode="auto">
              <a:xfrm rot="2598074">
                <a:off x="4524799" y="2271652"/>
                <a:ext cx="389827" cy="767471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1" name="Arc 90"/>
              <p:cNvSpPr/>
              <p:nvPr/>
            </p:nvSpPr>
            <p:spPr bwMode="auto">
              <a:xfrm rot="2598074">
                <a:off x="4654229" y="2271613"/>
                <a:ext cx="388095" cy="767471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" name="Arc 91"/>
              <p:cNvSpPr/>
              <p:nvPr/>
            </p:nvSpPr>
            <p:spPr bwMode="auto">
              <a:xfrm rot="2598074">
                <a:off x="4610372" y="2270746"/>
                <a:ext cx="389827" cy="767471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3" name="Arc 92"/>
              <p:cNvSpPr/>
              <p:nvPr/>
            </p:nvSpPr>
            <p:spPr bwMode="auto">
              <a:xfrm rot="2598074">
                <a:off x="3182235" y="2271190"/>
                <a:ext cx="388095" cy="76747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" name="Arc 93"/>
              <p:cNvSpPr/>
              <p:nvPr/>
            </p:nvSpPr>
            <p:spPr bwMode="auto">
              <a:xfrm rot="2598074">
                <a:off x="3138432" y="2270116"/>
                <a:ext cx="388095" cy="76747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5" name="Arc 94"/>
              <p:cNvSpPr/>
              <p:nvPr/>
            </p:nvSpPr>
            <p:spPr bwMode="auto">
              <a:xfrm rot="2598074">
                <a:off x="3267807" y="2270285"/>
                <a:ext cx="388095" cy="76747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6" name="Arc 95"/>
              <p:cNvSpPr/>
              <p:nvPr/>
            </p:nvSpPr>
            <p:spPr bwMode="auto">
              <a:xfrm rot="2598074">
                <a:off x="3224718" y="2271886"/>
                <a:ext cx="388095" cy="766285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7" name="Arc 96"/>
              <p:cNvSpPr/>
              <p:nvPr/>
            </p:nvSpPr>
            <p:spPr bwMode="auto">
              <a:xfrm rot="2598074">
                <a:off x="3312216" y="2270247"/>
                <a:ext cx="388095" cy="767471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80908" name="Group 143"/>
            <p:cNvGrpSpPr>
              <a:grpSpLocks/>
            </p:cNvGrpSpPr>
            <p:nvPr/>
          </p:nvGrpSpPr>
          <p:grpSpPr bwMode="auto">
            <a:xfrm rot="-6629123">
              <a:off x="6456385" y="1979973"/>
              <a:ext cx="403766" cy="470021"/>
              <a:chOff x="2309171" y="2442422"/>
              <a:chExt cx="403746" cy="469983"/>
            </a:xfrm>
          </p:grpSpPr>
          <p:sp>
            <p:nvSpPr>
              <p:cNvPr id="58" name="Arc 57"/>
              <p:cNvSpPr/>
              <p:nvPr/>
            </p:nvSpPr>
            <p:spPr bwMode="auto">
              <a:xfrm rot="2323456">
                <a:off x="2313194" y="2449533"/>
                <a:ext cx="296794" cy="463410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" name="Arc 58"/>
              <p:cNvSpPr/>
              <p:nvPr/>
            </p:nvSpPr>
            <p:spPr bwMode="auto">
              <a:xfrm rot="2323456">
                <a:off x="2347503" y="2444010"/>
                <a:ext cx="298381" cy="463410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" name="Arc 59"/>
              <p:cNvSpPr/>
              <p:nvPr/>
            </p:nvSpPr>
            <p:spPr bwMode="auto">
              <a:xfrm rot="2323456">
                <a:off x="2422136" y="2444435"/>
                <a:ext cx="296793" cy="461823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" name="Arc 60"/>
              <p:cNvSpPr/>
              <p:nvPr/>
            </p:nvSpPr>
            <p:spPr bwMode="auto">
              <a:xfrm rot="2323456">
                <a:off x="2385034" y="2442244"/>
                <a:ext cx="295206" cy="464997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1" name="Arc 10"/>
            <p:cNvSpPr/>
            <p:nvPr/>
          </p:nvSpPr>
          <p:spPr bwMode="auto">
            <a:xfrm rot="17475865">
              <a:off x="6263317" y="1602084"/>
              <a:ext cx="406325" cy="511062"/>
            </a:xfrm>
            <a:prstGeom prst="arc">
              <a:avLst>
                <a:gd name="adj1" fmla="val 16200000"/>
                <a:gd name="adj2" fmla="val 1206803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0910" name="Group 184"/>
            <p:cNvGrpSpPr>
              <a:grpSpLocks/>
            </p:cNvGrpSpPr>
            <p:nvPr/>
          </p:nvGrpSpPr>
          <p:grpSpPr bwMode="auto">
            <a:xfrm rot="-7015305">
              <a:off x="6389051" y="1800332"/>
              <a:ext cx="489062" cy="567689"/>
              <a:chOff x="2309171" y="2442422"/>
              <a:chExt cx="403746" cy="469983"/>
            </a:xfrm>
          </p:grpSpPr>
          <p:sp>
            <p:nvSpPr>
              <p:cNvPr id="54" name="Arc 53"/>
              <p:cNvSpPr/>
              <p:nvPr/>
            </p:nvSpPr>
            <p:spPr bwMode="auto">
              <a:xfrm rot="2323456">
                <a:off x="2310404" y="2441466"/>
                <a:ext cx="296133" cy="469091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" name="Arc 54"/>
              <p:cNvSpPr/>
              <p:nvPr/>
            </p:nvSpPr>
            <p:spPr bwMode="auto">
              <a:xfrm rot="2323456">
                <a:off x="2339894" y="2436439"/>
                <a:ext cx="298753" cy="467777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" name="Arc 55"/>
              <p:cNvSpPr/>
              <p:nvPr/>
            </p:nvSpPr>
            <p:spPr bwMode="auto">
              <a:xfrm rot="2323456">
                <a:off x="2420537" y="2435988"/>
                <a:ext cx="297444" cy="469091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" name="Arc 56"/>
              <p:cNvSpPr/>
              <p:nvPr/>
            </p:nvSpPr>
            <p:spPr bwMode="auto">
              <a:xfrm rot="2323456">
                <a:off x="2379222" y="2435660"/>
                <a:ext cx="297444" cy="470405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80911" name="Group 189"/>
            <p:cNvGrpSpPr>
              <a:grpSpLocks/>
            </p:cNvGrpSpPr>
            <p:nvPr/>
          </p:nvGrpSpPr>
          <p:grpSpPr bwMode="auto">
            <a:xfrm rot="-6629123">
              <a:off x="6349096" y="1603962"/>
              <a:ext cx="489062" cy="690328"/>
              <a:chOff x="2309171" y="2442422"/>
              <a:chExt cx="403746" cy="469983"/>
            </a:xfrm>
          </p:grpSpPr>
          <p:sp>
            <p:nvSpPr>
              <p:cNvPr id="50" name="Arc 49"/>
              <p:cNvSpPr/>
              <p:nvPr/>
            </p:nvSpPr>
            <p:spPr bwMode="auto">
              <a:xfrm rot="2323456">
                <a:off x="2312036" y="2449049"/>
                <a:ext cx="297443" cy="463555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" name="Arc 50"/>
              <p:cNvSpPr/>
              <p:nvPr/>
            </p:nvSpPr>
            <p:spPr bwMode="auto">
              <a:xfrm rot="2323456">
                <a:off x="2346228" y="2444587"/>
                <a:ext cx="297444" cy="463556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" name="Arc 51"/>
              <p:cNvSpPr/>
              <p:nvPr/>
            </p:nvSpPr>
            <p:spPr bwMode="auto">
              <a:xfrm rot="2323456">
                <a:off x="2418460" y="2442618"/>
                <a:ext cx="297443" cy="463555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" name="Arc 52"/>
              <p:cNvSpPr/>
              <p:nvPr/>
            </p:nvSpPr>
            <p:spPr bwMode="auto">
              <a:xfrm rot="2323456">
                <a:off x="2384415" y="2443664"/>
                <a:ext cx="297443" cy="463555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80912" name="Group 194"/>
            <p:cNvGrpSpPr>
              <a:grpSpLocks/>
            </p:cNvGrpSpPr>
            <p:nvPr/>
          </p:nvGrpSpPr>
          <p:grpSpPr bwMode="auto">
            <a:xfrm rot="-6629123">
              <a:off x="6317832" y="1373763"/>
              <a:ext cx="489062" cy="828071"/>
              <a:chOff x="2309171" y="2442422"/>
              <a:chExt cx="403746" cy="469983"/>
            </a:xfrm>
          </p:grpSpPr>
          <p:sp>
            <p:nvSpPr>
              <p:cNvPr id="46" name="Arc 45"/>
              <p:cNvSpPr/>
              <p:nvPr/>
            </p:nvSpPr>
            <p:spPr bwMode="auto">
              <a:xfrm rot="2323456">
                <a:off x="2312655" y="2448902"/>
                <a:ext cx="296133" cy="462114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" name="Arc 46"/>
              <p:cNvSpPr/>
              <p:nvPr/>
            </p:nvSpPr>
            <p:spPr bwMode="auto">
              <a:xfrm rot="2323456">
                <a:off x="2343312" y="2443680"/>
                <a:ext cx="298753" cy="463015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" name="Arc 47"/>
              <p:cNvSpPr/>
              <p:nvPr/>
            </p:nvSpPr>
            <p:spPr bwMode="auto">
              <a:xfrm rot="2323456">
                <a:off x="2419495" y="2442854"/>
                <a:ext cx="297443" cy="462115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9" name="Arc 48"/>
              <p:cNvSpPr/>
              <p:nvPr/>
            </p:nvSpPr>
            <p:spPr bwMode="auto">
              <a:xfrm rot="2323456">
                <a:off x="2382725" y="2443225"/>
                <a:ext cx="298753" cy="463015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80913" name="Group 199"/>
            <p:cNvGrpSpPr>
              <a:grpSpLocks/>
            </p:cNvGrpSpPr>
            <p:nvPr/>
          </p:nvGrpSpPr>
          <p:grpSpPr bwMode="auto">
            <a:xfrm rot="-6629123">
              <a:off x="6269569" y="1180786"/>
              <a:ext cx="489062" cy="914384"/>
              <a:chOff x="2309171" y="2442422"/>
              <a:chExt cx="403746" cy="469983"/>
            </a:xfrm>
          </p:grpSpPr>
          <p:sp>
            <p:nvSpPr>
              <p:cNvPr id="42" name="Arc 41"/>
              <p:cNvSpPr/>
              <p:nvPr/>
            </p:nvSpPr>
            <p:spPr bwMode="auto">
              <a:xfrm rot="2323456">
                <a:off x="2312173" y="2447999"/>
                <a:ext cx="297443" cy="463361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Arc 42"/>
              <p:cNvSpPr/>
              <p:nvPr/>
            </p:nvSpPr>
            <p:spPr bwMode="auto">
              <a:xfrm rot="2323456">
                <a:off x="2345785" y="2442934"/>
                <a:ext cx="298753" cy="464177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" name="Arc 43"/>
              <p:cNvSpPr/>
              <p:nvPr/>
            </p:nvSpPr>
            <p:spPr bwMode="auto">
              <a:xfrm rot="2323456">
                <a:off x="2419285" y="2442405"/>
                <a:ext cx="297443" cy="462546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Arc 44"/>
              <p:cNvSpPr/>
              <p:nvPr/>
            </p:nvSpPr>
            <p:spPr bwMode="auto">
              <a:xfrm rot="2323456">
                <a:off x="2382514" y="2442741"/>
                <a:ext cx="298753" cy="463361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80914" name="Group 204"/>
            <p:cNvGrpSpPr>
              <a:grpSpLocks/>
            </p:cNvGrpSpPr>
            <p:nvPr/>
          </p:nvGrpSpPr>
          <p:grpSpPr bwMode="auto">
            <a:xfrm rot="-6629123">
              <a:off x="6480495" y="2143617"/>
              <a:ext cx="403766" cy="376715"/>
              <a:chOff x="2309171" y="2442422"/>
              <a:chExt cx="403746" cy="469983"/>
            </a:xfrm>
          </p:grpSpPr>
          <p:sp>
            <p:nvSpPr>
              <p:cNvPr id="38" name="Arc 37"/>
              <p:cNvSpPr/>
              <p:nvPr/>
            </p:nvSpPr>
            <p:spPr bwMode="auto">
              <a:xfrm rot="2323456">
                <a:off x="2313422" y="2446121"/>
                <a:ext cx="296794" cy="467304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Arc 38"/>
              <p:cNvSpPr/>
              <p:nvPr/>
            </p:nvSpPr>
            <p:spPr bwMode="auto">
              <a:xfrm rot="2323456">
                <a:off x="2350477" y="2442188"/>
                <a:ext cx="296793" cy="465323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Arc 39"/>
              <p:cNvSpPr/>
              <p:nvPr/>
            </p:nvSpPr>
            <p:spPr bwMode="auto">
              <a:xfrm rot="2323456">
                <a:off x="2418557" y="2440167"/>
                <a:ext cx="296793" cy="467304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" name="Arc 40"/>
              <p:cNvSpPr/>
              <p:nvPr/>
            </p:nvSpPr>
            <p:spPr bwMode="auto">
              <a:xfrm rot="2323456">
                <a:off x="2384983" y="2438943"/>
                <a:ext cx="295206" cy="467304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80915" name="Group 209"/>
            <p:cNvGrpSpPr>
              <a:grpSpLocks/>
            </p:cNvGrpSpPr>
            <p:nvPr/>
          </p:nvGrpSpPr>
          <p:grpSpPr bwMode="auto">
            <a:xfrm rot="-6629123">
              <a:off x="6507979" y="2299841"/>
              <a:ext cx="403766" cy="295726"/>
              <a:chOff x="2309171" y="2442422"/>
              <a:chExt cx="403746" cy="469983"/>
            </a:xfrm>
          </p:grpSpPr>
          <p:sp>
            <p:nvSpPr>
              <p:cNvPr id="34" name="Arc 33"/>
              <p:cNvSpPr/>
              <p:nvPr/>
            </p:nvSpPr>
            <p:spPr bwMode="auto">
              <a:xfrm rot="2323456">
                <a:off x="2313471" y="2445016"/>
                <a:ext cx="296793" cy="469163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Arc 34"/>
              <p:cNvSpPr/>
              <p:nvPr/>
            </p:nvSpPr>
            <p:spPr bwMode="auto">
              <a:xfrm rot="2323456">
                <a:off x="2348761" y="2439043"/>
                <a:ext cx="296793" cy="469163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Arc 35"/>
              <p:cNvSpPr/>
              <p:nvPr/>
            </p:nvSpPr>
            <p:spPr bwMode="auto">
              <a:xfrm rot="2323456">
                <a:off x="2415026" y="2438468"/>
                <a:ext cx="298381" cy="469163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Arc 36"/>
              <p:cNvSpPr/>
              <p:nvPr/>
            </p:nvSpPr>
            <p:spPr bwMode="auto">
              <a:xfrm rot="2323456">
                <a:off x="2384426" y="2438677"/>
                <a:ext cx="296794" cy="469163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80916" name="Group 136"/>
            <p:cNvGrpSpPr>
              <a:grpSpLocks/>
            </p:cNvGrpSpPr>
            <p:nvPr/>
          </p:nvGrpSpPr>
          <p:grpSpPr bwMode="auto">
            <a:xfrm>
              <a:off x="7504812" y="3006338"/>
              <a:ext cx="558895" cy="4008115"/>
              <a:chOff x="6438012" y="2980938"/>
              <a:chExt cx="558895" cy="4008115"/>
            </a:xfrm>
          </p:grpSpPr>
          <p:sp>
            <p:nvSpPr>
              <p:cNvPr id="80927" name="AutoShape 24"/>
              <p:cNvSpPr>
                <a:spLocks noChangeArrowheads="1"/>
              </p:cNvSpPr>
              <p:nvPr/>
            </p:nvSpPr>
            <p:spPr bwMode="auto">
              <a:xfrm rot="20370877" flipV="1">
                <a:off x="6438012" y="2980938"/>
                <a:ext cx="371884" cy="4008115"/>
              </a:xfrm>
              <a:prstGeom prst="flowChartMerge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76762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grpSp>
            <p:nvGrpSpPr>
              <p:cNvPr id="80928" name="Group 236"/>
              <p:cNvGrpSpPr>
                <a:grpSpLocks/>
              </p:cNvGrpSpPr>
              <p:nvPr/>
            </p:nvGrpSpPr>
            <p:grpSpPr bwMode="auto">
              <a:xfrm rot="4189207">
                <a:off x="6297143" y="5344922"/>
                <a:ext cx="1099633" cy="299894"/>
                <a:chOff x="5916887" y="2399890"/>
                <a:chExt cx="673062" cy="1027333"/>
              </a:xfrm>
            </p:grpSpPr>
            <p:sp>
              <p:nvSpPr>
                <p:cNvPr id="109" name="Arc 108"/>
                <p:cNvSpPr/>
                <p:nvPr/>
              </p:nvSpPr>
              <p:spPr bwMode="auto">
                <a:xfrm rot="2598074">
                  <a:off x="6238342" y="2419005"/>
                  <a:ext cx="356539" cy="1027593"/>
                </a:xfrm>
                <a:prstGeom prst="arc">
                  <a:avLst>
                    <a:gd name="adj1" fmla="val 16200000"/>
                    <a:gd name="adj2" fmla="val 21208918"/>
                  </a:avLst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0" name="Arc 109"/>
                <p:cNvSpPr/>
                <p:nvPr/>
              </p:nvSpPr>
              <p:spPr bwMode="auto">
                <a:xfrm rot="2598074">
                  <a:off x="6206418" y="2416062"/>
                  <a:ext cx="355567" cy="1027597"/>
                </a:xfrm>
                <a:prstGeom prst="arc">
                  <a:avLst>
                    <a:gd name="adj1" fmla="val 16200000"/>
                    <a:gd name="adj2" fmla="val 21208918"/>
                  </a:avLst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1" name="Arc 110"/>
                <p:cNvSpPr/>
                <p:nvPr/>
              </p:nvSpPr>
              <p:spPr bwMode="auto">
                <a:xfrm rot="2598074">
                  <a:off x="6000099" y="2422333"/>
                  <a:ext cx="357510" cy="1027597"/>
                </a:xfrm>
                <a:prstGeom prst="arc">
                  <a:avLst>
                    <a:gd name="adj1" fmla="val 16200000"/>
                    <a:gd name="adj2" fmla="val 21208918"/>
                  </a:avLst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2" name="Arc 111"/>
                <p:cNvSpPr/>
                <p:nvPr/>
              </p:nvSpPr>
              <p:spPr bwMode="auto">
                <a:xfrm rot="2598074">
                  <a:off x="5968204" y="2418450"/>
                  <a:ext cx="355567" cy="1027593"/>
                </a:xfrm>
                <a:prstGeom prst="arc">
                  <a:avLst>
                    <a:gd name="adj1" fmla="val 16200000"/>
                    <a:gd name="adj2" fmla="val 21208918"/>
                  </a:avLst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3" name="Arc 112"/>
                <p:cNvSpPr/>
                <p:nvPr/>
              </p:nvSpPr>
              <p:spPr bwMode="auto">
                <a:xfrm rot="2598074">
                  <a:off x="6074924" y="2401467"/>
                  <a:ext cx="356539" cy="1027597"/>
                </a:xfrm>
                <a:prstGeom prst="arc">
                  <a:avLst>
                    <a:gd name="adj1" fmla="val 16200000"/>
                    <a:gd name="adj2" fmla="val 21208918"/>
                  </a:avLst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4" name="Arc 113"/>
                <p:cNvSpPr/>
                <p:nvPr/>
              </p:nvSpPr>
              <p:spPr bwMode="auto">
                <a:xfrm rot="2598074">
                  <a:off x="6047831" y="2419043"/>
                  <a:ext cx="354596" cy="1027593"/>
                </a:xfrm>
                <a:prstGeom prst="arc">
                  <a:avLst>
                    <a:gd name="adj1" fmla="val 16200000"/>
                    <a:gd name="adj2" fmla="val 21208918"/>
                  </a:avLst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5" name="Arc 114"/>
                <p:cNvSpPr/>
                <p:nvPr/>
              </p:nvSpPr>
              <p:spPr bwMode="auto">
                <a:xfrm rot="2598074">
                  <a:off x="6158715" y="2418413"/>
                  <a:ext cx="357510" cy="1027593"/>
                </a:xfrm>
                <a:prstGeom prst="arc">
                  <a:avLst>
                    <a:gd name="adj1" fmla="val 16200000"/>
                    <a:gd name="adj2" fmla="val 21208918"/>
                  </a:avLst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6" name="Arc 115"/>
                <p:cNvSpPr/>
                <p:nvPr/>
              </p:nvSpPr>
              <p:spPr bwMode="auto">
                <a:xfrm rot="2598074">
                  <a:off x="6126486" y="2419635"/>
                  <a:ext cx="355567" cy="1027593"/>
                </a:xfrm>
                <a:prstGeom prst="arc">
                  <a:avLst>
                    <a:gd name="adj1" fmla="val 16200000"/>
                    <a:gd name="adj2" fmla="val 21208918"/>
                  </a:avLst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7" name="Arc 116"/>
                <p:cNvSpPr/>
                <p:nvPr/>
              </p:nvSpPr>
              <p:spPr bwMode="auto">
                <a:xfrm rot="2598074">
                  <a:off x="5921946" y="2411365"/>
                  <a:ext cx="356539" cy="1033032"/>
                </a:xfrm>
                <a:prstGeom prst="arc">
                  <a:avLst>
                    <a:gd name="adj1" fmla="val 16200000"/>
                    <a:gd name="adj2" fmla="val 21208918"/>
                  </a:avLst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80917" name="Group 236"/>
            <p:cNvGrpSpPr>
              <a:grpSpLocks/>
            </p:cNvGrpSpPr>
            <p:nvPr/>
          </p:nvGrpSpPr>
          <p:grpSpPr bwMode="auto">
            <a:xfrm rot="3991012">
              <a:off x="7529561" y="5846170"/>
              <a:ext cx="1099633" cy="459562"/>
              <a:chOff x="5916887" y="2399890"/>
              <a:chExt cx="673062" cy="1027333"/>
            </a:xfrm>
          </p:grpSpPr>
          <p:sp>
            <p:nvSpPr>
              <p:cNvPr id="124" name="Arc 123"/>
              <p:cNvSpPr/>
              <p:nvPr/>
            </p:nvSpPr>
            <p:spPr bwMode="auto">
              <a:xfrm rot="2598074">
                <a:off x="6238266" y="2415070"/>
                <a:ext cx="356539" cy="102892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5" name="Arc 124"/>
              <p:cNvSpPr/>
              <p:nvPr/>
            </p:nvSpPr>
            <p:spPr bwMode="auto">
              <a:xfrm rot="2598074">
                <a:off x="6206969" y="2410291"/>
                <a:ext cx="354596" cy="102892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6" name="Arc 125"/>
              <p:cNvSpPr/>
              <p:nvPr/>
            </p:nvSpPr>
            <p:spPr bwMode="auto">
              <a:xfrm rot="2598074">
                <a:off x="5999999" y="2413178"/>
                <a:ext cx="357510" cy="1032469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7" name="Arc 126"/>
              <p:cNvSpPr/>
              <p:nvPr/>
            </p:nvSpPr>
            <p:spPr bwMode="auto">
              <a:xfrm rot="2598074">
                <a:off x="5968122" y="2415055"/>
                <a:ext cx="355567" cy="102892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8" name="Arc 127"/>
              <p:cNvSpPr/>
              <p:nvPr/>
            </p:nvSpPr>
            <p:spPr bwMode="auto">
              <a:xfrm rot="2598074">
                <a:off x="6074876" y="2399529"/>
                <a:ext cx="356539" cy="102892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9" name="Arc 128"/>
              <p:cNvSpPr/>
              <p:nvPr/>
            </p:nvSpPr>
            <p:spPr bwMode="auto">
              <a:xfrm rot="2598074">
                <a:off x="6047571" y="2412847"/>
                <a:ext cx="354596" cy="1032471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0" name="Arc 129"/>
              <p:cNvSpPr/>
              <p:nvPr/>
            </p:nvSpPr>
            <p:spPr bwMode="auto">
              <a:xfrm rot="2598074">
                <a:off x="6158119" y="2412459"/>
                <a:ext cx="357510" cy="102892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1" name="Arc 130"/>
              <p:cNvSpPr/>
              <p:nvPr/>
            </p:nvSpPr>
            <p:spPr bwMode="auto">
              <a:xfrm rot="2598074">
                <a:off x="6126940" y="2415605"/>
                <a:ext cx="355567" cy="102892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2" name="Arc 131"/>
              <p:cNvSpPr/>
              <p:nvPr/>
            </p:nvSpPr>
            <p:spPr bwMode="auto">
              <a:xfrm rot="2598074">
                <a:off x="5921868" y="2412834"/>
                <a:ext cx="357510" cy="1028922"/>
              </a:xfrm>
              <a:prstGeom prst="arc">
                <a:avLst>
                  <a:gd name="adj1" fmla="val 16200000"/>
                  <a:gd name="adj2" fmla="val 21208918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133" name="TextBox 132"/>
          <p:cNvSpPr txBox="1">
            <a:spLocks noChangeArrowheads="1"/>
          </p:cNvSpPr>
          <p:nvPr/>
        </p:nvSpPr>
        <p:spPr bwMode="auto">
          <a:xfrm>
            <a:off x="221708" y="3147101"/>
            <a:ext cx="4351337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 dirty="0">
                <a:solidFill>
                  <a:srgbClr val="F0FB91"/>
                </a:solidFill>
              </a:rPr>
              <a:t>A good fraction of star’s mass is  converted to energy (E ~ m</a:t>
            </a:r>
            <a:r>
              <a:rPr lang="en-US" sz="2200" b="1" baseline="-25000" dirty="0">
                <a:solidFill>
                  <a:srgbClr val="F0FB91"/>
                </a:solidFill>
              </a:rPr>
              <a:t>*</a:t>
            </a:r>
            <a:r>
              <a:rPr lang="en-US" sz="2200" b="1" dirty="0">
                <a:solidFill>
                  <a:srgbClr val="F0FB91"/>
                </a:solidFill>
              </a:rPr>
              <a:t> c</a:t>
            </a:r>
            <a:r>
              <a:rPr lang="en-US" sz="2200" b="1" baseline="30000" dirty="0">
                <a:solidFill>
                  <a:srgbClr val="F0FB91"/>
                </a:solidFill>
              </a:rPr>
              <a:t>2</a:t>
            </a:r>
            <a:r>
              <a:rPr lang="en-US" sz="2200" b="1" dirty="0">
                <a:solidFill>
                  <a:srgbClr val="F0FB91"/>
                </a:solidFill>
              </a:rPr>
              <a:t>) – in the form of a relativistic jet</a:t>
            </a:r>
          </a:p>
        </p:txBody>
      </p:sp>
      <p:sp>
        <p:nvSpPr>
          <p:cNvPr id="134" name="TextBox 133"/>
          <p:cNvSpPr txBox="1">
            <a:spLocks noChangeArrowheads="1"/>
          </p:cNvSpPr>
          <p:nvPr/>
        </p:nvSpPr>
        <p:spPr bwMode="auto">
          <a:xfrm>
            <a:off x="754396" y="4328897"/>
            <a:ext cx="6144231" cy="135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 dirty="0"/>
              <a:t>Piecing the data together we conclude that the jet energy is </a:t>
            </a:r>
            <a:r>
              <a:rPr lang="en-US" sz="2200" b="1" dirty="0" smtClean="0"/>
              <a:t>most likely transported </a:t>
            </a:r>
            <a:r>
              <a:rPr lang="en-US" sz="2200" b="1" dirty="0"/>
              <a:t>as </a:t>
            </a:r>
            <a:r>
              <a:rPr lang="en-US" sz="2200" b="1" dirty="0" err="1"/>
              <a:t>Poynting</a:t>
            </a:r>
            <a:r>
              <a:rPr lang="en-US" sz="2200" b="1" dirty="0"/>
              <a:t> </a:t>
            </a:r>
            <a:r>
              <a:rPr lang="en-US" sz="2200" b="1" dirty="0" smtClean="0"/>
              <a:t>flux </a:t>
            </a:r>
            <a:r>
              <a:rPr lang="en-US" sz="2200" b="1" dirty="0" smtClean="0"/>
              <a:t>– particle </a:t>
            </a:r>
            <a:r>
              <a:rPr lang="en-US" sz="2200" b="1" dirty="0" smtClean="0"/>
              <a:t>KE dominated jet is not </a:t>
            </a:r>
            <a:r>
              <a:rPr lang="en-US" sz="2200" b="1" dirty="0" smtClean="0"/>
              <a:t>completely ruled out</a:t>
            </a:r>
            <a:r>
              <a:rPr lang="en-US" sz="2200" b="1" dirty="0"/>
              <a:t> </a:t>
            </a:r>
            <a:r>
              <a:rPr lang="en-US" sz="2200" b="1" dirty="0" smtClean="0"/>
              <a:t>(one scenario can be made to work).</a:t>
            </a:r>
            <a:endParaRPr lang="en-US" sz="2200" b="1" dirty="0"/>
          </a:p>
        </p:txBody>
      </p:sp>
      <p:sp>
        <p:nvSpPr>
          <p:cNvPr id="135" name="TextBox 134"/>
          <p:cNvSpPr txBox="1">
            <a:spLocks noChangeArrowheads="1"/>
          </p:cNvSpPr>
          <p:nvPr/>
        </p:nvSpPr>
        <p:spPr bwMode="auto">
          <a:xfrm>
            <a:off x="1247045" y="5760878"/>
            <a:ext cx="6723406" cy="104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 dirty="0">
                <a:solidFill>
                  <a:srgbClr val="FFFF00"/>
                </a:solidFill>
              </a:rPr>
              <a:t>Magnetic field is dissipated at ~</a:t>
            </a:r>
            <a:r>
              <a:rPr lang="en-US" sz="2200" b="1" dirty="0" smtClean="0">
                <a:solidFill>
                  <a:srgbClr val="FFFF00"/>
                </a:solidFill>
              </a:rPr>
              <a:t>10</a:t>
            </a:r>
            <a:r>
              <a:rPr lang="en-US" sz="2200" b="1" baseline="30000" dirty="0" smtClean="0">
                <a:solidFill>
                  <a:srgbClr val="FFFF00"/>
                </a:solidFill>
              </a:rPr>
              <a:t>15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>
                <a:solidFill>
                  <a:srgbClr val="FFFF00"/>
                </a:solidFill>
              </a:rPr>
              <a:t>cm from the BH and e</a:t>
            </a:r>
            <a:r>
              <a:rPr lang="en-US" sz="2200" b="1" baseline="30000" dirty="0">
                <a:solidFill>
                  <a:srgbClr val="FFFF00"/>
                </a:solidFill>
              </a:rPr>
              <a:t>-</a:t>
            </a:r>
            <a:r>
              <a:rPr lang="en-US" sz="2200" b="1" dirty="0">
                <a:solidFill>
                  <a:srgbClr val="FFFF00"/>
                </a:solidFill>
              </a:rPr>
              <a:t> accelerated to </a:t>
            </a:r>
            <a:r>
              <a:rPr lang="en-US" sz="2200" b="1" dirty="0" smtClean="0">
                <a:solidFill>
                  <a:srgbClr val="FFFF00"/>
                </a:solidFill>
              </a:rPr>
              <a:t>~</a:t>
            </a:r>
            <a:r>
              <a:rPr lang="en-US" sz="2200" b="1" dirty="0" err="1" smtClean="0">
                <a:solidFill>
                  <a:srgbClr val="FFFF00"/>
                </a:solidFill>
              </a:rPr>
              <a:t>TeV</a:t>
            </a:r>
            <a:r>
              <a:rPr lang="en-US" sz="2200" b="1" dirty="0">
                <a:solidFill>
                  <a:srgbClr val="FFFF00"/>
                </a:solidFill>
              </a:rPr>
              <a:t>, and p</a:t>
            </a:r>
            <a:r>
              <a:rPr lang="en-US" sz="2200" b="1" baseline="30000" dirty="0">
                <a:solidFill>
                  <a:srgbClr val="FFFF00"/>
                </a:solidFill>
              </a:rPr>
              <a:t>+</a:t>
            </a:r>
            <a:r>
              <a:rPr lang="en-US" sz="2200" b="1" dirty="0">
                <a:solidFill>
                  <a:srgbClr val="FFFF00"/>
                </a:solidFill>
              </a:rPr>
              <a:t> to </a:t>
            </a:r>
            <a:r>
              <a:rPr lang="en-US" sz="2200" b="1" dirty="0" smtClean="0">
                <a:solidFill>
                  <a:srgbClr val="FFFF00"/>
                </a:solidFill>
              </a:rPr>
              <a:t>at least ~10</a:t>
            </a:r>
            <a:r>
              <a:rPr lang="en-US" sz="2200" b="1" baseline="30000" dirty="0" smtClean="0">
                <a:solidFill>
                  <a:srgbClr val="FFFF00"/>
                </a:solidFill>
              </a:rPr>
              <a:t>18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200" b="1" dirty="0" err="1">
                <a:solidFill>
                  <a:srgbClr val="FFFF00"/>
                </a:solidFill>
              </a:rPr>
              <a:t>eV</a:t>
            </a:r>
            <a:r>
              <a:rPr lang="en-US" sz="2200" b="1" dirty="0">
                <a:solidFill>
                  <a:srgbClr val="FFFF00"/>
                </a:solidFill>
              </a:rPr>
              <a:t>; X-rays produced by the synchrotron process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3" grpId="0"/>
      <p:bldP spid="134" grpId="0"/>
      <p:bldP spid="1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2"/>
          <p:cNvSpPr>
            <a:spLocks noChangeArrowheads="1"/>
          </p:cNvSpPr>
          <p:nvPr/>
        </p:nvSpPr>
        <p:spPr bwMode="auto">
          <a:xfrm>
            <a:off x="69850" y="1092003"/>
            <a:ext cx="90360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E</a:t>
            </a:r>
            <a:r>
              <a:rPr lang="en-US" sz="2000" baseline="-25000" dirty="0" err="1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rad</a:t>
            </a:r>
            <a:r>
              <a:rPr lang="en-US" sz="2800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~ </a:t>
            </a:r>
            <a:r>
              <a:rPr lang="en-US" sz="28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10</a:t>
            </a:r>
            <a:r>
              <a:rPr lang="en-US" sz="2800" baseline="300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51</a:t>
            </a:r>
            <a:r>
              <a:rPr lang="en-US" sz="28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– </a:t>
            </a:r>
            <a:r>
              <a:rPr lang="en-US" sz="28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10</a:t>
            </a:r>
            <a:r>
              <a:rPr lang="en-US" sz="2800" baseline="300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52</a:t>
            </a:r>
            <a:r>
              <a:rPr lang="en-US" sz="28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erg </a:t>
            </a:r>
            <a:r>
              <a:rPr lang="en-US" sz="28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&amp;  </a:t>
            </a:r>
            <a:r>
              <a:rPr lang="en-US" sz="2800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Δt</a:t>
            </a:r>
            <a:r>
              <a:rPr lang="en-US" sz="28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~ </a:t>
            </a:r>
            <a:r>
              <a:rPr lang="en-US" sz="28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10</a:t>
            </a:r>
            <a:r>
              <a:rPr lang="en-US" sz="2800" baseline="30000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6</a:t>
            </a:r>
            <a:r>
              <a:rPr lang="en-US" sz="28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– </a:t>
            </a:r>
            <a:r>
              <a:rPr lang="en-US" sz="28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10</a:t>
            </a:r>
            <a:r>
              <a:rPr lang="en-US" sz="2800" baseline="30000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7</a:t>
            </a:r>
            <a:r>
              <a:rPr lang="en-US" sz="28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s</a:t>
            </a:r>
          </a:p>
        </p:txBody>
      </p:sp>
      <p:sp>
        <p:nvSpPr>
          <p:cNvPr id="45059" name="TextBox 3"/>
          <p:cNvSpPr>
            <a:spLocks noChangeArrowheads="1"/>
          </p:cNvSpPr>
          <p:nvPr/>
        </p:nvSpPr>
        <p:spPr bwMode="auto">
          <a:xfrm>
            <a:off x="250825" y="1917700"/>
            <a:ext cx="7250703" cy="280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Wingdings" charset="0"/>
              <a:buChar char="Ø"/>
            </a:pPr>
            <a:r>
              <a:rPr lang="en-US" sz="2800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Ionize Hydrogen (and photo-</a:t>
            </a:r>
            <a:r>
              <a:rPr lang="en-US" sz="28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dissociate H</a:t>
            </a:r>
            <a:r>
              <a:rPr lang="en-US" sz="2800" baseline="-250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2</a:t>
            </a:r>
            <a:r>
              <a:rPr lang="en-US" sz="28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)</a:t>
            </a:r>
            <a:endParaRPr lang="zh-CN" altLang="en-US" sz="2800" dirty="0">
              <a:solidFill>
                <a:srgbClr val="FFFFFF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  <a:p>
            <a:pPr marL="285750" indent="-285750">
              <a:buFont typeface="Wingdings" charset="0"/>
              <a:buChar char="Ø"/>
            </a:pPr>
            <a:endParaRPr lang="zh-CN" altLang="en-US" sz="2800" dirty="0">
              <a:solidFill>
                <a:srgbClr val="FFFFFF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  <a:p>
            <a:pPr marL="285750" indent="-285750">
              <a:buFont typeface="Wingdings" charset="0"/>
              <a:buChar char="Ø"/>
            </a:pPr>
            <a:endParaRPr lang="zh-CN" altLang="en-US" sz="2800" dirty="0">
              <a:solidFill>
                <a:srgbClr val="FFFFFF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  <a:p>
            <a:pPr marL="285750" indent="-285750"/>
            <a:endParaRPr lang="zh-CN" altLang="en-US" sz="2800" dirty="0">
              <a:solidFill>
                <a:srgbClr val="FFFFFF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  <a:p>
            <a:pPr marL="285750" indent="-285750">
              <a:spcBef>
                <a:spcPts val="1200"/>
              </a:spcBef>
            </a:pPr>
            <a:endParaRPr lang="zh-CN" altLang="en-US" sz="2800" dirty="0">
              <a:solidFill>
                <a:srgbClr val="FFFFFF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  <a:p>
            <a:pPr marL="285750" indent="-285750">
              <a:spcBef>
                <a:spcPts val="1200"/>
              </a:spcBef>
              <a:buFont typeface="Wingdings" charset="0"/>
              <a:buChar char="Ø"/>
            </a:pPr>
            <a:r>
              <a:rPr lang="en-US" sz="28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Heat up dust</a:t>
            </a:r>
            <a:endParaRPr lang="en-US" sz="2800" dirty="0">
              <a:solidFill>
                <a:srgbClr val="FFFFFF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  <p:sp>
        <p:nvSpPr>
          <p:cNvPr id="45060" name="TextBox 5"/>
          <p:cNvSpPr>
            <a:spLocks noChangeArrowheads="1"/>
          </p:cNvSpPr>
          <p:nvPr/>
        </p:nvSpPr>
        <p:spPr bwMode="auto">
          <a:xfrm>
            <a:off x="1042988" y="2781300"/>
            <a:ext cx="585273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M</a:t>
            </a:r>
            <a:r>
              <a:rPr lang="en-US" sz="2000" baseline="-25000" dirty="0" err="1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ion</a:t>
            </a:r>
            <a:r>
              <a:rPr lang="en-US" sz="3200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~ </a:t>
            </a:r>
            <a:r>
              <a:rPr lang="en-US" sz="3200" dirty="0" err="1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m</a:t>
            </a:r>
            <a:r>
              <a:rPr lang="en-US" sz="2000" dirty="0" err="1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p</a:t>
            </a:r>
            <a:r>
              <a:rPr lang="en-US" sz="2000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E</a:t>
            </a:r>
            <a:r>
              <a:rPr lang="en-US" sz="2000" baseline="-25000" dirty="0" err="1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rad</a:t>
            </a:r>
            <a:r>
              <a:rPr lang="en-US" sz="3200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/25 </a:t>
            </a:r>
            <a:r>
              <a:rPr lang="en-US" sz="3200" dirty="0" err="1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eV</a:t>
            </a:r>
            <a:r>
              <a:rPr lang="en-US" sz="3200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~ </a:t>
            </a:r>
            <a:r>
              <a:rPr lang="en-US" sz="32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10</a:t>
            </a:r>
            <a:r>
              <a:rPr lang="en-US" sz="3200" baseline="30000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4</a:t>
            </a:r>
            <a:r>
              <a:rPr lang="en-US" sz="32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M</a:t>
            </a:r>
            <a:r>
              <a:rPr lang="en-US" sz="2000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32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E</a:t>
            </a:r>
            <a:r>
              <a:rPr lang="en-US" sz="2000" baseline="-250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rad,</a:t>
            </a:r>
            <a:r>
              <a:rPr lang="en-US" sz="2000" baseline="-25000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51.5</a:t>
            </a:r>
          </a:p>
        </p:txBody>
      </p:sp>
      <p:sp>
        <p:nvSpPr>
          <p:cNvPr id="45061" name="TextBox 6"/>
          <p:cNvSpPr>
            <a:spLocks noChangeArrowheads="1"/>
          </p:cNvSpPr>
          <p:nvPr/>
        </p:nvSpPr>
        <p:spPr bwMode="auto">
          <a:xfrm>
            <a:off x="1042988" y="3284538"/>
            <a:ext cx="5147077" cy="5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R</a:t>
            </a:r>
            <a:r>
              <a:rPr lang="en-US" sz="2000" baseline="-25000" dirty="0" err="1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ion</a:t>
            </a:r>
            <a:r>
              <a:rPr lang="en-US" sz="3200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~ </a:t>
            </a:r>
            <a:r>
              <a:rPr lang="en-US" sz="32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2.6x10</a:t>
            </a:r>
            <a:r>
              <a:rPr lang="en-US" sz="3200" baseline="300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19</a:t>
            </a:r>
            <a:r>
              <a:rPr lang="en-US" sz="32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cm </a:t>
            </a:r>
            <a:r>
              <a:rPr lang="en-US" sz="3200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(E</a:t>
            </a:r>
            <a:r>
              <a:rPr lang="en-US" sz="2000" baseline="-25000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rad,51.5</a:t>
            </a:r>
            <a:r>
              <a:rPr lang="en-US" sz="3200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/</a:t>
            </a:r>
            <a:r>
              <a:rPr lang="en-US" sz="32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n</a:t>
            </a:r>
            <a:r>
              <a:rPr lang="en-US" sz="2000" baseline="-250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3</a:t>
            </a:r>
            <a:r>
              <a:rPr lang="en-US" sz="32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)</a:t>
            </a:r>
            <a:r>
              <a:rPr lang="en-US" sz="4000" baseline="300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1/3</a:t>
            </a:r>
            <a:endParaRPr lang="en-US" sz="4000" dirty="0">
              <a:solidFill>
                <a:srgbClr val="FFFF00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  <p:sp>
        <p:nvSpPr>
          <p:cNvPr id="45062" name="TextBox 7"/>
          <p:cNvSpPr>
            <a:spLocks noChangeArrowheads="1"/>
          </p:cNvSpPr>
          <p:nvPr/>
        </p:nvSpPr>
        <p:spPr bwMode="auto">
          <a:xfrm>
            <a:off x="6702308" y="3330161"/>
            <a:ext cx="24142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(</a:t>
            </a:r>
            <a:r>
              <a:rPr lang="en-US" sz="2800" dirty="0" err="1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t</a:t>
            </a:r>
            <a:r>
              <a:rPr lang="en-US" sz="1600" baseline="-25000" dirty="0" err="1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rec</a:t>
            </a:r>
            <a:r>
              <a:rPr lang="en-US" sz="2800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~ </a:t>
            </a:r>
            <a:r>
              <a:rPr lang="en-US" sz="28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10</a:t>
            </a:r>
            <a:r>
              <a:rPr lang="en-US" sz="2800" baseline="300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3</a:t>
            </a:r>
            <a:r>
              <a:rPr lang="en-US" sz="28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/n</a:t>
            </a:r>
            <a:r>
              <a:rPr lang="en-US" sz="2800" baseline="-250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3</a:t>
            </a:r>
            <a:r>
              <a:rPr lang="en-US" sz="28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yr</a:t>
            </a:r>
            <a:r>
              <a:rPr lang="en-US" sz="2800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)</a:t>
            </a:r>
          </a:p>
        </p:txBody>
      </p:sp>
      <p:sp>
        <p:nvSpPr>
          <p:cNvPr id="45063" name="TextBox 8"/>
          <p:cNvSpPr>
            <a:spLocks noChangeArrowheads="1"/>
          </p:cNvSpPr>
          <p:nvPr/>
        </p:nvSpPr>
        <p:spPr bwMode="auto">
          <a:xfrm>
            <a:off x="827088" y="2420938"/>
            <a:ext cx="2976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If no dust extinction,</a:t>
            </a:r>
          </a:p>
        </p:txBody>
      </p:sp>
      <p:sp>
        <p:nvSpPr>
          <p:cNvPr id="45064" name="TextBox 11"/>
          <p:cNvSpPr>
            <a:spLocks noChangeArrowheads="1"/>
          </p:cNvSpPr>
          <p:nvPr/>
        </p:nvSpPr>
        <p:spPr bwMode="auto">
          <a:xfrm>
            <a:off x="1098550" y="4741168"/>
            <a:ext cx="6083717" cy="5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N</a:t>
            </a:r>
            <a:r>
              <a:rPr lang="en-US" sz="2000" baseline="-25000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H</a:t>
            </a:r>
            <a:r>
              <a:rPr lang="en-US" sz="3200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= </a:t>
            </a:r>
            <a:r>
              <a:rPr lang="en-US" sz="3200" dirty="0" err="1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nR</a:t>
            </a:r>
            <a:r>
              <a:rPr lang="en-US" sz="2000" baseline="-25000" dirty="0" err="1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ion</a:t>
            </a:r>
            <a:r>
              <a:rPr lang="en-US" sz="3200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= </a:t>
            </a:r>
            <a:r>
              <a:rPr lang="en-US" sz="32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2.6x10</a:t>
            </a:r>
            <a:r>
              <a:rPr lang="en-US" sz="3200" baseline="300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22 </a:t>
            </a:r>
            <a:r>
              <a:rPr lang="en-US" sz="32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n</a:t>
            </a:r>
            <a:r>
              <a:rPr lang="en-US" sz="20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3</a:t>
            </a:r>
            <a:r>
              <a:rPr lang="en-US" sz="2800" baseline="30000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E</a:t>
            </a:r>
            <a:r>
              <a:rPr lang="en-US" sz="2000" baseline="-25000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rad,</a:t>
            </a:r>
            <a:r>
              <a:rPr lang="en-US" sz="2000" baseline="-250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51.5</a:t>
            </a:r>
            <a:r>
              <a:rPr lang="en-US" sz="3200" baseline="-250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cm</a:t>
            </a:r>
            <a:r>
              <a:rPr lang="en-US" sz="3200" baseline="300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-2</a:t>
            </a:r>
            <a:endParaRPr lang="en-US" sz="3200" dirty="0">
              <a:solidFill>
                <a:srgbClr val="FFFF00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  <p:sp>
        <p:nvSpPr>
          <p:cNvPr id="45065" name="TextBox 12"/>
          <p:cNvSpPr>
            <a:spLocks noChangeArrowheads="1"/>
          </p:cNvSpPr>
          <p:nvPr/>
        </p:nvSpPr>
        <p:spPr bwMode="auto">
          <a:xfrm>
            <a:off x="4431255" y="5606355"/>
            <a:ext cx="4057521" cy="49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Constantia" charset="0"/>
                <a:cs typeface="Constantia" charset="0"/>
                <a:sym typeface="Constantia" charset="0"/>
              </a:rPr>
              <a:t>A</a:t>
            </a:r>
            <a:r>
              <a:rPr lang="en-US" sz="2800" b="1" baseline="-25000" dirty="0" smtClean="0">
                <a:solidFill>
                  <a:srgbClr val="FFFF00"/>
                </a:solidFill>
                <a:latin typeface="Constantia" charset="0"/>
                <a:cs typeface="Constantia" charset="0"/>
                <a:sym typeface="Constantia" charset="0"/>
              </a:rPr>
              <a:t>v</a:t>
            </a:r>
            <a:r>
              <a:rPr lang="en-US" sz="2800" b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 </a:t>
            </a:r>
            <a:r>
              <a:rPr lang="en-US" sz="2800" b="1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~ </a:t>
            </a:r>
            <a:r>
              <a:rPr lang="en-US" sz="2800" b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14  </a:t>
            </a:r>
            <a:r>
              <a:rPr lang="en-US" sz="2800" b="1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n</a:t>
            </a:r>
            <a:r>
              <a:rPr lang="en-US" sz="2800" b="1" baseline="-250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3</a:t>
            </a:r>
            <a:r>
              <a:rPr lang="en-US" sz="2800" b="1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2800" b="1" baseline="300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 E</a:t>
            </a:r>
            <a:r>
              <a:rPr lang="en-US" sz="2800" b="1" baseline="-250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rad,51.5  </a:t>
            </a:r>
            <a:r>
              <a:rPr lang="en-US" sz="2800" b="1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mag</a:t>
            </a:r>
            <a:endParaRPr lang="en-US" sz="2800" b="1" dirty="0">
              <a:solidFill>
                <a:srgbClr val="FFFF00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  <p:sp>
        <p:nvSpPr>
          <p:cNvPr id="45066" name="Down Arrow 9"/>
          <p:cNvSpPr>
            <a:spLocks noChangeArrowheads="1"/>
          </p:cNvSpPr>
          <p:nvPr/>
        </p:nvSpPr>
        <p:spPr bwMode="auto">
          <a:xfrm rot="-2697036">
            <a:off x="4218156" y="5161424"/>
            <a:ext cx="187775" cy="647700"/>
          </a:xfrm>
          <a:prstGeom prst="downArrow">
            <a:avLst>
              <a:gd name="adj1" fmla="val 50000"/>
              <a:gd name="adj2" fmla="val 49710"/>
            </a:avLst>
          </a:prstGeom>
          <a:solidFill>
            <a:srgbClr val="00FFFF"/>
          </a:solidFill>
          <a:ln w="12700">
            <a:solidFill>
              <a:srgbClr val="00FFF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4936" y="303150"/>
            <a:ext cx="7259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FFFF00"/>
                </a:solidFill>
                <a:latin typeface="Arial Black" charset="0"/>
                <a:sym typeface="Arial Black" charset="0"/>
              </a:rPr>
              <a:t>Reprocessed infrared radiation from TDEs</a:t>
            </a:r>
            <a:endParaRPr lang="en-US" sz="2400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5456590" y="4708397"/>
            <a:ext cx="469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1/3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2680" y="4727479"/>
            <a:ext cx="469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/3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81215" y="5568627"/>
            <a:ext cx="469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1/3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71040" y="5626821"/>
            <a:ext cx="469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/3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0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1Dradtrans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10" y="-171250"/>
            <a:ext cx="5510213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Tdus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653085"/>
            <a:ext cx="8964612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ublima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5678740"/>
            <a:ext cx="41656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7"/>
          <p:cNvSpPr>
            <a:spLocks noChangeArrowheads="1"/>
          </p:cNvSpPr>
          <p:nvPr/>
        </p:nvSpPr>
        <p:spPr bwMode="auto">
          <a:xfrm>
            <a:off x="4283980" y="5716260"/>
            <a:ext cx="525636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L</a:t>
            </a:r>
            <a:r>
              <a:rPr lang="en-US" sz="2000" baseline="-25000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IR</a:t>
            </a:r>
            <a:r>
              <a:rPr lang="en-US" sz="3200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~ </a:t>
            </a:r>
            <a:r>
              <a:rPr lang="en-US" sz="2400" b="1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f</a:t>
            </a:r>
            <a:r>
              <a:rPr lang="en-US" sz="2400" b="1" baseline="-25000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Ω</a:t>
            </a:r>
            <a:r>
              <a:rPr lang="en-US" sz="2400" b="1" baseline="-250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E</a:t>
            </a:r>
            <a:r>
              <a:rPr lang="en-US" sz="2400" b="1" baseline="-25000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rad</a:t>
            </a:r>
            <a:r>
              <a:rPr lang="en-US" sz="2400" b="1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/(2R</a:t>
            </a:r>
            <a:r>
              <a:rPr lang="en-US" sz="2400" b="1" baseline="-25000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sub</a:t>
            </a:r>
            <a:r>
              <a:rPr lang="en-US" sz="2400" b="1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/c</a:t>
            </a:r>
            <a:r>
              <a:rPr lang="en-US" sz="2400" b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) </a:t>
            </a:r>
          </a:p>
          <a:p>
            <a:r>
              <a:rPr lang="en-US" sz="3200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   ~ </a:t>
            </a:r>
            <a:r>
              <a:rPr lang="en-US" sz="2000" b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(1.5x10</a:t>
            </a:r>
            <a:r>
              <a:rPr lang="en-US" sz="2000" b="1" baseline="300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42</a:t>
            </a:r>
            <a:r>
              <a:rPr lang="en-US" sz="2000" b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erg/s) f</a:t>
            </a:r>
            <a:r>
              <a:rPr lang="en-US" sz="2000" b="1" baseline="-250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Ω,-1 </a:t>
            </a:r>
            <a:r>
              <a:rPr lang="en-US" sz="2000" b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E</a:t>
            </a:r>
            <a:r>
              <a:rPr lang="en-US" sz="2000" b="1" baseline="-250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rad,51.5 </a:t>
            </a:r>
            <a:r>
              <a:rPr lang="en-US" sz="2000" b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/</a:t>
            </a:r>
            <a:r>
              <a:rPr lang="en-US" sz="2000" b="1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R</a:t>
            </a:r>
            <a:r>
              <a:rPr lang="en-US" sz="2000" b="1" baseline="-25000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sub,pc</a:t>
            </a:r>
            <a:endParaRPr lang="en-US" sz="2000" b="1" dirty="0" smtClean="0">
              <a:solidFill>
                <a:srgbClr val="FFFFFF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  <a:p>
            <a:r>
              <a:rPr lang="en-US" sz="2000" b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endParaRPr lang="en-US" sz="2000" b="1" dirty="0">
              <a:solidFill>
                <a:srgbClr val="FFFFFF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6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图片 49153" descr="IR_l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53" y="683665"/>
            <a:ext cx="7832045" cy="61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Rectangle 5"/>
          <p:cNvSpPr>
            <a:spLocks noGrp="1" noChangeArrowheads="1"/>
          </p:cNvSpPr>
          <p:nvPr/>
        </p:nvSpPr>
        <p:spPr bwMode="auto">
          <a:xfrm>
            <a:off x="70205" y="-299897"/>
            <a:ext cx="914400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Arial Black" charset="0"/>
                <a:sym typeface="Arial Black" charset="0"/>
              </a:rPr>
              <a:t>IR Emission from Dust</a:t>
            </a:r>
            <a:endParaRPr lang="zh-CN" altLang="en-US" sz="1400" dirty="0"/>
          </a:p>
        </p:txBody>
      </p:sp>
      <p:sp>
        <p:nvSpPr>
          <p:cNvPr id="52227" name="TextBox 16"/>
          <p:cNvSpPr>
            <a:spLocks noChangeArrowheads="1"/>
          </p:cNvSpPr>
          <p:nvPr/>
        </p:nvSpPr>
        <p:spPr bwMode="auto">
          <a:xfrm>
            <a:off x="5780108" y="1212634"/>
            <a:ext cx="2137474" cy="49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λ</a:t>
            </a:r>
            <a:r>
              <a:rPr lang="en-US" sz="2800" dirty="0">
                <a:solidFill>
                  <a:srgbClr val="FF00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~ 3 - 10 </a:t>
            </a:r>
            <a:r>
              <a:rPr lang="en-US" sz="2800" dirty="0" err="1">
                <a:solidFill>
                  <a:srgbClr val="FF00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μm</a:t>
            </a:r>
            <a:endParaRPr lang="en-US" sz="2800" dirty="0">
              <a:solidFill>
                <a:srgbClr val="FF0000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2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image of Untitled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1" b="6651"/>
          <a:stretch>
            <a:fillRect/>
          </a:stretch>
        </p:blipFill>
        <p:spPr>
          <a:xfrm>
            <a:off x="5562600" y="-134938"/>
            <a:ext cx="3581400" cy="3716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TextBox 1"/>
          <p:cNvSpPr txBox="1">
            <a:spLocks noChangeArrowheads="1"/>
          </p:cNvSpPr>
          <p:nvPr/>
        </p:nvSpPr>
        <p:spPr bwMode="auto">
          <a:xfrm>
            <a:off x="762000" y="6323013"/>
            <a:ext cx="8915400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FFFF00"/>
                </a:solidFill>
              </a:rPr>
              <a:t>The BH at the center of Milkyway swallows a star once every ~10</a:t>
            </a:r>
            <a:r>
              <a:rPr lang="en-US" sz="2000" b="1" i="1" baseline="30000">
                <a:solidFill>
                  <a:srgbClr val="FFFF00"/>
                </a:solidFill>
              </a:rPr>
              <a:t>5</a:t>
            </a:r>
            <a:r>
              <a:rPr lang="en-US" sz="2000" b="1" i="1">
                <a:solidFill>
                  <a:srgbClr val="FFFF00"/>
                </a:solidFill>
              </a:rPr>
              <a:t> years. </a:t>
            </a:r>
          </a:p>
        </p:txBody>
      </p:sp>
      <p:sp>
        <p:nvSpPr>
          <p:cNvPr id="46084" name="TextBox 1"/>
          <p:cNvSpPr txBox="1">
            <a:spLocks noChangeArrowheads="1"/>
          </p:cNvSpPr>
          <p:nvPr/>
        </p:nvSpPr>
        <p:spPr bwMode="auto">
          <a:xfrm>
            <a:off x="0" y="707029"/>
            <a:ext cx="5638800" cy="112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/>
              <a:t>Roughly 10% of TDEs, and these events are </a:t>
            </a:r>
            <a:r>
              <a:rPr lang="en-US" b="1" dirty="0" smtClean="0"/>
              <a:t>excellent for answering </a:t>
            </a:r>
            <a:r>
              <a:rPr lang="en-US" b="1" dirty="0" smtClean="0"/>
              <a:t>some of these </a:t>
            </a:r>
            <a:r>
              <a:rPr lang="en-US" b="1" dirty="0" smtClean="0"/>
              <a:t>long </a:t>
            </a:r>
            <a:r>
              <a:rPr lang="en-US" b="1" dirty="0"/>
              <a:t>standing questions, because: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6085" name="TextBox 6"/>
          <p:cNvSpPr txBox="1">
            <a:spLocks noChangeArrowheads="1"/>
          </p:cNvSpPr>
          <p:nvPr/>
        </p:nvSpPr>
        <p:spPr bwMode="auto">
          <a:xfrm>
            <a:off x="533400" y="2013033"/>
            <a:ext cx="5029200" cy="149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 i="1" dirty="0">
                <a:solidFill>
                  <a:srgbClr val="FFFF00"/>
                </a:solidFill>
              </a:rPr>
              <a:t>t</a:t>
            </a:r>
            <a:r>
              <a:rPr lang="en-US" sz="2200" b="1" i="1" dirty="0" smtClean="0">
                <a:solidFill>
                  <a:srgbClr val="FFFF00"/>
                </a:solidFill>
              </a:rPr>
              <a:t>hey </a:t>
            </a:r>
            <a:r>
              <a:rPr lang="en-US" sz="2200" b="1" i="1" dirty="0">
                <a:solidFill>
                  <a:srgbClr val="FFFF00"/>
                </a:solidFill>
              </a:rPr>
              <a:t>are extremely bright, so </a:t>
            </a:r>
            <a:r>
              <a:rPr lang="en-US" sz="2200" b="1" i="1" dirty="0" smtClean="0">
                <a:solidFill>
                  <a:srgbClr val="FFFF00"/>
                </a:solidFill>
              </a:rPr>
              <a:t>we can collect high quality, multi-wavelength, data &amp; variability </a:t>
            </a:r>
            <a:r>
              <a:rPr lang="en-US" sz="2200" b="1" i="1" dirty="0">
                <a:solidFill>
                  <a:srgbClr val="FFFF00"/>
                </a:solidFill>
              </a:rPr>
              <a:t>time can be accurately measured to constrain the size of system.</a:t>
            </a:r>
          </a:p>
        </p:txBody>
      </p:sp>
      <p:sp>
        <p:nvSpPr>
          <p:cNvPr id="46086" name="Text Box 3"/>
          <p:cNvSpPr txBox="1">
            <a:spLocks noChangeArrowheads="1"/>
          </p:cNvSpPr>
          <p:nvPr/>
        </p:nvSpPr>
        <p:spPr bwMode="auto">
          <a:xfrm>
            <a:off x="228600" y="1983107"/>
            <a:ext cx="312738" cy="57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2800" b="1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46087" name="TextBox 2"/>
          <p:cNvSpPr txBox="1">
            <a:spLocks noChangeArrowheads="1"/>
          </p:cNvSpPr>
          <p:nvPr/>
        </p:nvSpPr>
        <p:spPr bwMode="auto">
          <a:xfrm>
            <a:off x="471488" y="3605908"/>
            <a:ext cx="7758112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 i="1" dirty="0"/>
              <a:t>w</a:t>
            </a:r>
            <a:r>
              <a:rPr lang="en-US" sz="2200" b="1" i="1" dirty="0" smtClean="0"/>
              <a:t>e </a:t>
            </a:r>
            <a:r>
              <a:rPr lang="en-US" sz="2200" b="1" i="1" dirty="0"/>
              <a:t>know how much mass falls into the black hole</a:t>
            </a:r>
            <a:r>
              <a:rPr lang="en-US" sz="3200" b="1" i="1" baseline="30000" dirty="0">
                <a:latin typeface="ＭＳ ゴシック" charset="0"/>
                <a:ea typeface="ＭＳ ゴシック" charset="0"/>
                <a:cs typeface="ＭＳ ゴシック" charset="0"/>
              </a:rPr>
              <a:t>♩</a:t>
            </a:r>
            <a:r>
              <a:rPr lang="en-US" sz="2200" b="1" i="1" dirty="0"/>
              <a:t>, and hence we know the total energy budget for the event.</a:t>
            </a:r>
          </a:p>
        </p:txBody>
      </p:sp>
      <p:sp>
        <p:nvSpPr>
          <p:cNvPr id="46088" name="Text Box 3"/>
          <p:cNvSpPr txBox="1">
            <a:spLocks noChangeArrowheads="1"/>
          </p:cNvSpPr>
          <p:nvPr/>
        </p:nvSpPr>
        <p:spPr bwMode="auto">
          <a:xfrm>
            <a:off x="152400" y="3569395"/>
            <a:ext cx="312738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2800" b="1" dirty="0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46089" name="TextBox 5"/>
          <p:cNvSpPr txBox="1">
            <a:spLocks noChangeArrowheads="1"/>
          </p:cNvSpPr>
          <p:nvPr/>
        </p:nvSpPr>
        <p:spPr bwMode="auto">
          <a:xfrm>
            <a:off x="414338" y="4532313"/>
            <a:ext cx="8729662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 i="1" dirty="0">
                <a:solidFill>
                  <a:srgbClr val="FFFF00"/>
                </a:solidFill>
              </a:rPr>
              <a:t>t</a:t>
            </a:r>
            <a:r>
              <a:rPr lang="en-US" sz="2200" b="1" i="1" dirty="0" smtClean="0">
                <a:solidFill>
                  <a:srgbClr val="FFFF00"/>
                </a:solidFill>
              </a:rPr>
              <a:t>he </a:t>
            </a:r>
            <a:r>
              <a:rPr lang="en-US" sz="2200" b="1" i="1" dirty="0">
                <a:solidFill>
                  <a:srgbClr val="FFFF00"/>
                </a:solidFill>
              </a:rPr>
              <a:t>jet is transparent at the launching site (because of the large Schwarzschild radius of massive BHs) so we can see the entire jet.</a:t>
            </a:r>
          </a:p>
        </p:txBody>
      </p:sp>
      <p:sp>
        <p:nvSpPr>
          <p:cNvPr id="46090" name="Text Box 3"/>
          <p:cNvSpPr txBox="1">
            <a:spLocks noChangeArrowheads="1"/>
          </p:cNvSpPr>
          <p:nvPr/>
        </p:nvSpPr>
        <p:spPr bwMode="auto">
          <a:xfrm>
            <a:off x="152400" y="4446588"/>
            <a:ext cx="312738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2800" b="1">
                <a:solidFill>
                  <a:srgbClr val="FFFFFF"/>
                </a:solidFill>
                <a:cs typeface="Times New Roman" charset="0"/>
              </a:rPr>
              <a:t>•</a:t>
            </a:r>
          </a:p>
        </p:txBody>
      </p:sp>
      <p:sp>
        <p:nvSpPr>
          <p:cNvPr id="46091" name="TextBox 4"/>
          <p:cNvSpPr txBox="1">
            <a:spLocks noChangeArrowheads="1"/>
          </p:cNvSpPr>
          <p:nvPr/>
        </p:nvSpPr>
        <p:spPr bwMode="auto">
          <a:xfrm>
            <a:off x="609601" y="5486400"/>
            <a:ext cx="819263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aseline="30000" dirty="0">
                <a:latin typeface="ＭＳ ゴシック" charset="0"/>
                <a:ea typeface="ＭＳ ゴシック" charset="0"/>
                <a:cs typeface="ＭＳ ゴシック" charset="0"/>
              </a:rPr>
              <a:t> ♩ </a:t>
            </a:r>
            <a:r>
              <a:rPr lang="en-US" sz="2000" dirty="0" smtClean="0">
                <a:latin typeface="ＭＳ ゴシック" charset="0"/>
                <a:ea typeface="ＭＳ ゴシック" charset="0"/>
                <a:cs typeface="ＭＳ ゴシック" charset="0"/>
              </a:rPr>
              <a:t>One of the TDE candidates </a:t>
            </a:r>
            <a:r>
              <a:rPr lang="en-US" sz="2000" dirty="0">
                <a:latin typeface="ＭＳ ゴシック" charset="0"/>
                <a:ea typeface="ＭＳ ゴシック" charset="0"/>
                <a:cs typeface="ＭＳ ゴシック" charset="0"/>
              </a:rPr>
              <a:t>with </a:t>
            </a:r>
            <a:r>
              <a:rPr lang="en-US" sz="2000" dirty="0" smtClean="0">
                <a:latin typeface="ＭＳ ゴシック" charset="0"/>
                <a:ea typeface="ＭＳ ゴシック" charset="0"/>
                <a:cs typeface="ＭＳ ゴシック" charset="0"/>
              </a:rPr>
              <a:t>jet is </a:t>
            </a:r>
            <a:r>
              <a:rPr lang="en-US" sz="2000" dirty="0">
                <a:latin typeface="ＭＳ ゴシック" charset="0"/>
                <a:ea typeface="ＭＳ ゴシック" charset="0"/>
                <a:cs typeface="ＭＳ ゴシック" charset="0"/>
              </a:rPr>
              <a:t>at </a:t>
            </a:r>
            <a:r>
              <a:rPr lang="en-US" sz="2000" dirty="0" smtClean="0">
                <a:latin typeface="ＭＳ ゴシック" charset="0"/>
                <a:ea typeface="ＭＳ ゴシック" charset="0"/>
                <a:cs typeface="ＭＳ ゴシック" charset="0"/>
              </a:rPr>
              <a:t>the center of an 	elliptical galaxy </a:t>
            </a:r>
            <a:r>
              <a:rPr lang="en-US" sz="2000" dirty="0">
                <a:latin typeface="ＭＳ ゴシック" charset="0"/>
                <a:ea typeface="ＭＳ ゴシック" charset="0"/>
                <a:cs typeface="ＭＳ ゴシック" charset="0"/>
              </a:rPr>
              <a:t>where stars have mass ~ 1 M</a:t>
            </a:r>
            <a:r>
              <a:rPr lang="en-US" sz="2000" baseline="-25000" dirty="0">
                <a:latin typeface="Wingdings" charset="0"/>
                <a:cs typeface="Wingdings" charset="0"/>
                <a:sym typeface="Wingdings" charset="0"/>
              </a:rPr>
              <a:t></a:t>
            </a:r>
            <a:endParaRPr lang="en-US" sz="2000" dirty="0"/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-6350" y="5334000"/>
            <a:ext cx="9144000" cy="17463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/>
          <p:cNvSpPr>
            <a:spLocks noGrp="1" noChangeArrowheads="1"/>
          </p:cNvSpPr>
          <p:nvPr/>
        </p:nvSpPr>
        <p:spPr bwMode="auto">
          <a:xfrm>
            <a:off x="-36320" y="567882"/>
            <a:ext cx="4392305" cy="61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Font typeface="Wingdings" charset="0"/>
              <a:buNone/>
            </a:pPr>
            <a:r>
              <a:rPr lang="en-US" sz="1600" b="1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Wide-field Infrared Survey </a:t>
            </a:r>
            <a:r>
              <a:rPr lang="en-US" sz="1600" b="1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Explorer </a:t>
            </a:r>
            <a:r>
              <a:rPr lang="en-US" sz="1600" b="1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(WISE</a:t>
            </a:r>
            <a:r>
              <a:rPr lang="en-US" sz="1600" b="1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);</a:t>
            </a:r>
          </a:p>
          <a:p>
            <a:pPr>
              <a:spcBef>
                <a:spcPct val="20000"/>
              </a:spcBef>
              <a:buFont typeface="Wingdings" charset="0"/>
              <a:buNone/>
            </a:pPr>
            <a:r>
              <a:rPr lang="en-US" sz="1600" b="1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van </a:t>
            </a:r>
            <a:r>
              <a:rPr lang="en-US" sz="1600" b="1" dirty="0" err="1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Velzen</a:t>
            </a:r>
            <a:r>
              <a:rPr lang="en-US" sz="1600" b="1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et al. (2016)</a:t>
            </a:r>
            <a:endParaRPr lang="en-US" sz="1600" b="1" dirty="0">
              <a:solidFill>
                <a:srgbClr val="FFFFFF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  <p:pic>
        <p:nvPicPr>
          <p:cNvPr id="53250" name="图片 2" descr="PTF-09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0" y="1138370"/>
            <a:ext cx="4176290" cy="260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17"/>
          <p:cNvSpPr>
            <a:spLocks noChangeArrowheads="1"/>
          </p:cNvSpPr>
          <p:nvPr/>
        </p:nvSpPr>
        <p:spPr bwMode="auto">
          <a:xfrm>
            <a:off x="147677" y="6434596"/>
            <a:ext cx="5902745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L</a:t>
            </a:r>
            <a:r>
              <a:rPr lang="en-US" sz="2000" b="1" baseline="-25000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IR</a:t>
            </a:r>
            <a:r>
              <a:rPr lang="en-US" sz="2000" b="1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~ (1.5x10</a:t>
            </a:r>
            <a:r>
              <a:rPr lang="en-US" sz="2000" b="1" baseline="300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42</a:t>
            </a:r>
            <a:r>
              <a:rPr lang="en-US" sz="2000" b="1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erg/s) f</a:t>
            </a:r>
            <a:r>
              <a:rPr lang="en-US" sz="2000" b="1" baseline="-250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Ω,-1 </a:t>
            </a:r>
            <a:r>
              <a:rPr lang="en-US" sz="2000" b="1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E</a:t>
            </a:r>
            <a:r>
              <a:rPr lang="en-US" sz="2000" b="1" baseline="-250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rad,51.5 </a:t>
            </a:r>
            <a:r>
              <a:rPr lang="en-US" sz="2000" b="1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/</a:t>
            </a:r>
            <a:r>
              <a:rPr lang="en-US" sz="2000" b="1" dirty="0" err="1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R</a:t>
            </a:r>
            <a:r>
              <a:rPr lang="en-US" sz="2000" b="1" baseline="-25000" dirty="0" err="1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sub,pc</a:t>
            </a:r>
            <a:endParaRPr lang="en-US" sz="2000" b="1" dirty="0" smtClean="0">
              <a:solidFill>
                <a:srgbClr val="FFFFFF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  <p:sp>
        <p:nvSpPr>
          <p:cNvPr id="53253" name="TextBox 17"/>
          <p:cNvSpPr>
            <a:spLocks noChangeArrowheads="1"/>
          </p:cNvSpPr>
          <p:nvPr/>
        </p:nvSpPr>
        <p:spPr bwMode="auto">
          <a:xfrm>
            <a:off x="4947148" y="6381205"/>
            <a:ext cx="4913464" cy="38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R</a:t>
            </a:r>
            <a:r>
              <a:rPr lang="en-US" sz="2000" baseline="-25000" dirty="0" err="1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sub</a:t>
            </a:r>
            <a:r>
              <a:rPr lang="en-US" sz="2000" dirty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~ 0.1 </a:t>
            </a:r>
            <a:r>
              <a:rPr lang="en-US" sz="2000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pc; </a:t>
            </a:r>
            <a:r>
              <a:rPr lang="en-US" sz="2000" dirty="0" err="1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E</a:t>
            </a:r>
            <a:r>
              <a:rPr lang="en-US" sz="2000" baseline="-25000" dirty="0" err="1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rad</a:t>
            </a:r>
            <a:r>
              <a:rPr lang="en-US" sz="2000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~ </a:t>
            </a:r>
            <a:r>
              <a:rPr lang="en-US" sz="2000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10</a:t>
            </a:r>
            <a:r>
              <a:rPr lang="en-US" sz="2000" baseline="30000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52</a:t>
            </a:r>
            <a:r>
              <a:rPr lang="en-US" sz="2000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erg; </a:t>
            </a:r>
            <a:r>
              <a:rPr lang="en-US" sz="2000" dirty="0" err="1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f</a:t>
            </a:r>
            <a:r>
              <a:rPr lang="en-US" sz="2000" baseline="-25000" dirty="0" err="1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Ω</a:t>
            </a:r>
            <a:r>
              <a:rPr lang="en-US" sz="2000" dirty="0" smtClean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~ 1%</a:t>
            </a:r>
          </a:p>
        </p:txBody>
      </p:sp>
      <p:sp>
        <p:nvSpPr>
          <p:cNvPr id="53254" name="Rectangle 5"/>
          <p:cNvSpPr>
            <a:spLocks noGrp="1" noChangeArrowheads="1"/>
          </p:cNvSpPr>
          <p:nvPr/>
        </p:nvSpPr>
        <p:spPr bwMode="auto">
          <a:xfrm>
            <a:off x="2843880" y="-27241"/>
            <a:ext cx="3096214" cy="57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u="sng" dirty="0">
                <a:solidFill>
                  <a:srgbClr val="FFFFFF"/>
                </a:solidFill>
                <a:latin typeface="Arial Black" charset="0"/>
                <a:sym typeface="Arial Black" charset="0"/>
              </a:rPr>
              <a:t>Observations</a:t>
            </a:r>
            <a:endParaRPr lang="en-US" sz="1050" u="sng" dirty="0"/>
          </a:p>
        </p:txBody>
      </p:sp>
      <p:pic>
        <p:nvPicPr>
          <p:cNvPr id="8" name="图片 3" descr="ASASSN-14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90" y="3116696"/>
            <a:ext cx="4733579" cy="331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5" y="1268850"/>
            <a:ext cx="4644005" cy="601052"/>
          </a:xfrm>
          <a:prstGeom prst="rect">
            <a:avLst/>
          </a:prstGeom>
        </p:spPr>
      </p:pic>
      <p:sp>
        <p:nvSpPr>
          <p:cNvPr id="10" name="Rectangle 4"/>
          <p:cNvSpPr>
            <a:spLocks noGrp="1" noChangeArrowheads="1"/>
          </p:cNvSpPr>
          <p:nvPr/>
        </p:nvSpPr>
        <p:spPr bwMode="auto">
          <a:xfrm>
            <a:off x="4572000" y="2723709"/>
            <a:ext cx="4536315" cy="65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Font typeface="Wingdings" charset="0"/>
              <a:buNone/>
            </a:pPr>
            <a:r>
              <a:rPr lang="en-US" sz="1800" b="1" i="1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ASASSN-</a:t>
            </a:r>
            <a:r>
              <a:rPr lang="en-US" sz="1800" b="1" i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14li </a:t>
            </a:r>
            <a:r>
              <a:rPr lang="en-US" sz="18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– </a:t>
            </a:r>
            <a:r>
              <a:rPr lang="en-US" sz="1800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36 d </a:t>
            </a:r>
            <a:r>
              <a:rPr lang="en-US" sz="1800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after trigger, </a:t>
            </a:r>
            <a:r>
              <a:rPr lang="en-US" sz="1800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Jiang+16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82626" y="1941907"/>
            <a:ext cx="2225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–  Lu &amp; Kumar (2016)</a:t>
            </a:r>
            <a:endParaRPr lang="en-US" sz="16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34922"/>
            <a:ext cx="4176291" cy="26996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87622" y="1323082"/>
            <a:ext cx="1253042" cy="38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PTF-09ge</a:t>
            </a:r>
            <a:endParaRPr lang="en-US" sz="2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3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TF-09ax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" y="-35281"/>
            <a:ext cx="5527458" cy="333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" y="3276144"/>
            <a:ext cx="5527458" cy="3582978"/>
          </a:xfrm>
          <a:prstGeom prst="rect">
            <a:avLst/>
          </a:prstGeom>
        </p:spPr>
      </p:pic>
      <p:sp>
        <p:nvSpPr>
          <p:cNvPr id="4" name="Rectangle 4"/>
          <p:cNvSpPr>
            <a:spLocks noGrp="1" noChangeArrowheads="1"/>
          </p:cNvSpPr>
          <p:nvPr/>
        </p:nvSpPr>
        <p:spPr bwMode="auto">
          <a:xfrm>
            <a:off x="5926952" y="5313354"/>
            <a:ext cx="2804719" cy="107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Font typeface="Wingdings" charset="0"/>
              <a:buNone/>
            </a:pPr>
            <a:r>
              <a:rPr lang="en-US" sz="1600" b="1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Wide-field Infrared Survey </a:t>
            </a:r>
            <a:r>
              <a:rPr lang="en-US" sz="1600" b="1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Explorer </a:t>
            </a:r>
            <a:r>
              <a:rPr lang="en-US" sz="1600" b="1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(WISE</a:t>
            </a:r>
            <a:r>
              <a:rPr lang="en-US" sz="1600" b="1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);</a:t>
            </a:r>
          </a:p>
          <a:p>
            <a:pPr>
              <a:spcBef>
                <a:spcPct val="20000"/>
              </a:spcBef>
              <a:buFont typeface="Wingdings" charset="0"/>
              <a:buNone/>
            </a:pPr>
            <a:r>
              <a:rPr lang="en-US" sz="1600" b="1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van </a:t>
            </a:r>
            <a:r>
              <a:rPr lang="en-US" sz="1600" b="1" dirty="0" err="1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Velzen</a:t>
            </a:r>
            <a:r>
              <a:rPr lang="en-US" sz="1600" b="1" dirty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et al. (2016)</a:t>
            </a:r>
            <a:endParaRPr lang="en-US" sz="1600" b="1" dirty="0">
              <a:solidFill>
                <a:srgbClr val="FFFFFF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1329" y="1393652"/>
            <a:ext cx="3351551" cy="1470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Observation of IR emission by dust which was predicted by Lu and Kumar (2016)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46262" y="194058"/>
            <a:ext cx="1381283" cy="38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PTF-09axc</a:t>
            </a:r>
            <a:endParaRPr lang="en-US" sz="2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76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3092450" y="155416"/>
            <a:ext cx="29591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>
              <a:lnSpc>
                <a:spcPct val="100000"/>
              </a:lnSpc>
              <a:buClr>
                <a:srgbClr val="FFCC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800" b="1" u="sng" dirty="0">
                <a:solidFill>
                  <a:srgbClr val="FFCC00"/>
                </a:solidFill>
                <a:latin typeface="Arial" charset="0"/>
              </a:rPr>
              <a:t>Summary</a:t>
            </a:r>
          </a:p>
        </p:txBody>
      </p:sp>
      <p:sp>
        <p:nvSpPr>
          <p:cNvPr id="84994" name="TextBox 6"/>
          <p:cNvSpPr txBox="1">
            <a:spLocks noChangeArrowheads="1"/>
          </p:cNvSpPr>
          <p:nvPr/>
        </p:nvSpPr>
        <p:spPr bwMode="auto">
          <a:xfrm>
            <a:off x="473075" y="1435586"/>
            <a:ext cx="4413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✫</a:t>
            </a:r>
          </a:p>
        </p:txBody>
      </p:sp>
      <p:sp>
        <p:nvSpPr>
          <p:cNvPr id="84997" name="TextBox 2"/>
          <p:cNvSpPr txBox="1">
            <a:spLocks noChangeArrowheads="1"/>
          </p:cNvSpPr>
          <p:nvPr/>
        </p:nvSpPr>
        <p:spPr bwMode="auto">
          <a:xfrm>
            <a:off x="838200" y="1394417"/>
            <a:ext cx="8122788" cy="129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FF00"/>
                </a:solidFill>
              </a:rPr>
              <a:t>Our analysis of the IR </a:t>
            </a:r>
            <a:r>
              <a:rPr lang="en-US" sz="2800" b="1" dirty="0">
                <a:solidFill>
                  <a:srgbClr val="FFFF00"/>
                </a:solidFill>
              </a:rPr>
              <a:t>to </a:t>
            </a:r>
            <a:r>
              <a:rPr lang="en-US" sz="2800" b="1" dirty="0" err="1">
                <a:solidFill>
                  <a:srgbClr val="FFFF00"/>
                </a:solidFill>
              </a:rPr>
              <a:t>γ</a:t>
            </a:r>
            <a:r>
              <a:rPr lang="en-US" sz="2800" b="1" dirty="0">
                <a:solidFill>
                  <a:srgbClr val="FFFF00"/>
                </a:solidFill>
              </a:rPr>
              <a:t>-ray data for </a:t>
            </a:r>
            <a:r>
              <a:rPr lang="en-US" sz="2800" b="1" dirty="0" smtClean="0">
                <a:solidFill>
                  <a:srgbClr val="FFFF00"/>
                </a:solidFill>
              </a:rPr>
              <a:t>a jetted TDE </a:t>
            </a:r>
            <a:r>
              <a:rPr lang="en-US" sz="2800" b="1" dirty="0" smtClean="0">
                <a:solidFill>
                  <a:srgbClr val="FFFF00"/>
                </a:solidFill>
              </a:rPr>
              <a:t>– </a:t>
            </a:r>
            <a:r>
              <a:rPr lang="en-US" sz="2800" b="1" dirty="0" smtClean="0">
                <a:solidFill>
                  <a:srgbClr val="FFFF00"/>
                </a:solidFill>
              </a:rPr>
              <a:t>Swift J1644+58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–  shows that most of the jet energy was likely in magnetic </a:t>
            </a:r>
            <a:r>
              <a:rPr lang="en-US" sz="2800" b="1" dirty="0" smtClean="0">
                <a:solidFill>
                  <a:srgbClr val="FFFF00"/>
                </a:solidFill>
              </a:rPr>
              <a:t>fields.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84998" name="TextBox 6"/>
          <p:cNvSpPr txBox="1">
            <a:spLocks noChangeArrowheads="1"/>
          </p:cNvSpPr>
          <p:nvPr/>
        </p:nvSpPr>
        <p:spPr bwMode="auto">
          <a:xfrm>
            <a:off x="457200" y="4405951"/>
            <a:ext cx="4413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✫</a:t>
            </a:r>
          </a:p>
        </p:txBody>
      </p:sp>
      <p:sp>
        <p:nvSpPr>
          <p:cNvPr id="84999" name="TextBox 3"/>
          <p:cNvSpPr txBox="1">
            <a:spLocks noChangeArrowheads="1"/>
          </p:cNvSpPr>
          <p:nvPr/>
        </p:nvSpPr>
        <p:spPr bwMode="auto">
          <a:xfrm>
            <a:off x="820559" y="4401545"/>
            <a:ext cx="7893472" cy="175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2580"/>
              </a:lnSpc>
            </a:pPr>
            <a:r>
              <a:rPr lang="en-US" sz="2800" b="1" dirty="0" err="1" smtClean="0">
                <a:solidFill>
                  <a:srgbClr val="FFFF66"/>
                </a:solidFill>
                <a:latin typeface="Times New Roman"/>
                <a:cs typeface="Times New Roman"/>
                <a:sym typeface="Arial Black" charset="0"/>
              </a:rPr>
              <a:t>Circum</a:t>
            </a:r>
            <a:r>
              <a:rPr lang="en-US" sz="2800" b="1" dirty="0">
                <a:solidFill>
                  <a:srgbClr val="FFFF66"/>
                </a:solidFill>
                <a:latin typeface="Times New Roman"/>
                <a:cs typeface="Times New Roman"/>
                <a:sym typeface="Arial Black" charset="0"/>
              </a:rPr>
              <a:t>-nuclear dust heated by TDEs produces bright IR radiation, </a:t>
            </a:r>
            <a:r>
              <a:rPr lang="en-US" sz="2800" b="1" dirty="0">
                <a:solidFill>
                  <a:srgbClr val="FFFF66"/>
                </a:solidFill>
                <a:latin typeface="Times New Roman"/>
                <a:cs typeface="Times New Roman"/>
                <a:sym typeface="Arial" charset="0"/>
              </a:rPr>
              <a:t>10</a:t>
            </a:r>
            <a:r>
              <a:rPr lang="en-US" sz="2800" b="1" baseline="30000" dirty="0">
                <a:solidFill>
                  <a:srgbClr val="FFFF66"/>
                </a:solidFill>
                <a:latin typeface="Times New Roman"/>
                <a:cs typeface="Times New Roman"/>
                <a:sym typeface="Arial" charset="0"/>
              </a:rPr>
              <a:t>41</a:t>
            </a:r>
            <a:r>
              <a:rPr lang="en-US" sz="2800" b="1" dirty="0">
                <a:solidFill>
                  <a:srgbClr val="FFFF66"/>
                </a:solidFill>
                <a:latin typeface="Times New Roman"/>
                <a:cs typeface="Times New Roman"/>
                <a:sym typeface="Arial" charset="0"/>
              </a:rPr>
              <a:t> – 10</a:t>
            </a:r>
            <a:r>
              <a:rPr lang="en-US" sz="2800" b="1" baseline="30000" dirty="0">
                <a:solidFill>
                  <a:srgbClr val="FFFF66"/>
                </a:solidFill>
                <a:latin typeface="Times New Roman"/>
                <a:cs typeface="Times New Roman"/>
                <a:sym typeface="Arial" charset="0"/>
              </a:rPr>
              <a:t>43</a:t>
            </a:r>
            <a:r>
              <a:rPr lang="en-US" sz="2800" b="1" dirty="0">
                <a:solidFill>
                  <a:srgbClr val="FFFF66"/>
                </a:solidFill>
                <a:latin typeface="Times New Roman"/>
                <a:cs typeface="Times New Roman"/>
                <a:sym typeface="Arial" charset="0"/>
              </a:rPr>
              <a:t> erg/s, that lasts for 1 – 10 </a:t>
            </a:r>
            <a:r>
              <a:rPr lang="en-US" sz="2800" b="1" dirty="0" err="1">
                <a:solidFill>
                  <a:srgbClr val="FFFF66"/>
                </a:solidFill>
                <a:latin typeface="Times New Roman"/>
                <a:cs typeface="Times New Roman"/>
                <a:sym typeface="Arial" charset="0"/>
              </a:rPr>
              <a:t>yrs</a:t>
            </a:r>
            <a:r>
              <a:rPr lang="en-US" sz="2800" b="1" dirty="0">
                <a:solidFill>
                  <a:srgbClr val="FFFF66"/>
                </a:solidFill>
                <a:latin typeface="Times New Roman"/>
                <a:cs typeface="Times New Roman"/>
                <a:sym typeface="Arial" charset="0"/>
              </a:rPr>
              <a:t>; it is useful for investigating dust within ~1 pc of galactic nuclei. </a:t>
            </a:r>
            <a:endParaRPr lang="en-US" sz="2800" b="1" dirty="0">
              <a:solidFill>
                <a:srgbClr val="FFFF66"/>
              </a:solidFill>
              <a:latin typeface="Times New Roman"/>
              <a:cs typeface="Times New Roman"/>
              <a:sym typeface="Arial Black" charset="0"/>
            </a:endParaRPr>
          </a:p>
          <a:p>
            <a:pPr>
              <a:lnSpc>
                <a:spcPts val="2580"/>
              </a:lnSpc>
            </a:pPr>
            <a:endParaRPr lang="en-US" sz="2800" b="1" dirty="0">
              <a:solidFill>
                <a:srgbClr val="FFFF66"/>
              </a:solidFill>
              <a:latin typeface="Times New Roman"/>
              <a:cs typeface="Times New Roman"/>
              <a:sym typeface="Arial Black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84355" y="2928702"/>
            <a:ext cx="4413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✫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9051" y="2910794"/>
            <a:ext cx="8131938" cy="1299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Dissipation of the magnetic energy accelerated electrons and produced X-rays via the synchrotron process.</a:t>
            </a:r>
            <a:endParaRPr lang="en-US" sz="2800" b="1" dirty="0"/>
          </a:p>
        </p:txBody>
      </p:sp>
    </p:spTree>
  </p:cSld>
  <p:clrMapOvr>
    <a:masterClrMapping/>
  </p:clrMapOvr>
  <p:transition xmlns:p14="http://schemas.microsoft.com/office/powerpoint/2010/main" spd="med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Box 1"/>
          <p:cNvSpPr txBox="1">
            <a:spLocks noChangeArrowheads="1"/>
          </p:cNvSpPr>
          <p:nvPr/>
        </p:nvSpPr>
        <p:spPr bwMode="auto">
          <a:xfrm>
            <a:off x="2514600" y="358775"/>
            <a:ext cx="43164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u="sng"/>
              <a:t>Optical depth of relativistic jets</a:t>
            </a:r>
          </a:p>
        </p:txBody>
      </p:sp>
      <p:sp>
        <p:nvSpPr>
          <p:cNvPr id="94210" name="TextBox 2"/>
          <p:cNvSpPr txBox="1">
            <a:spLocks noChangeArrowheads="1"/>
          </p:cNvSpPr>
          <p:nvPr/>
        </p:nvSpPr>
        <p:spPr bwMode="auto">
          <a:xfrm>
            <a:off x="1066800" y="1100138"/>
            <a:ext cx="617220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</a:rPr>
              <a:t>For a baryonic  jet of isotropic luminosity L</a:t>
            </a:r>
            <a:r>
              <a:rPr lang="en-US" b="1" baseline="-25000">
                <a:solidFill>
                  <a:srgbClr val="FFFF00"/>
                </a:solidFill>
              </a:rPr>
              <a:t>iso</a:t>
            </a:r>
            <a:r>
              <a:rPr lang="en-US" b="1">
                <a:solidFill>
                  <a:srgbClr val="FFFF00"/>
                </a:solidFill>
              </a:rPr>
              <a:t> the optical depth at radius R is:</a:t>
            </a:r>
          </a:p>
        </p:txBody>
      </p:sp>
      <p:grpSp>
        <p:nvGrpSpPr>
          <p:cNvPr id="94211" name="Group 9"/>
          <p:cNvGrpSpPr>
            <a:grpSpLocks/>
          </p:cNvGrpSpPr>
          <p:nvPr/>
        </p:nvGrpSpPr>
        <p:grpSpPr bwMode="auto">
          <a:xfrm>
            <a:off x="1905000" y="1938338"/>
            <a:ext cx="2452688" cy="896937"/>
            <a:chOff x="1295400" y="3505200"/>
            <a:chExt cx="2452322" cy="897320"/>
          </a:xfrm>
        </p:grpSpPr>
        <p:sp>
          <p:nvSpPr>
            <p:cNvPr id="94228" name="TextBox 3"/>
            <p:cNvSpPr txBox="1">
              <a:spLocks noChangeArrowheads="1"/>
            </p:cNvSpPr>
            <p:nvPr/>
          </p:nvSpPr>
          <p:spPr bwMode="auto">
            <a:xfrm>
              <a:off x="1295400" y="3733800"/>
              <a:ext cx="646331" cy="498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l-GR" sz="2800" b="1"/>
                <a:t>τ</a:t>
              </a:r>
              <a:r>
                <a:rPr lang="en-US" sz="2800" b="1"/>
                <a:t> =  </a:t>
              </a:r>
            </a:p>
          </p:txBody>
        </p:sp>
        <p:sp>
          <p:nvSpPr>
            <p:cNvPr id="94229" name="TextBox 4"/>
            <p:cNvSpPr txBox="1">
              <a:spLocks noChangeArrowheads="1"/>
            </p:cNvSpPr>
            <p:nvPr/>
          </p:nvSpPr>
          <p:spPr bwMode="auto">
            <a:xfrm>
              <a:off x="2265243" y="3505200"/>
              <a:ext cx="1087557" cy="44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/>
                <a:t> σ</a:t>
              </a:r>
              <a:r>
                <a:rPr lang="en-US" b="1" baseline="-25000"/>
                <a:t>T</a:t>
              </a:r>
              <a:r>
                <a:rPr lang="en-US" b="1"/>
                <a:t> L</a:t>
              </a:r>
              <a:r>
                <a:rPr lang="en-US" b="1" baseline="-25000"/>
                <a:t>iso</a:t>
              </a:r>
              <a:endParaRPr lang="en-US" b="1"/>
            </a:p>
          </p:txBody>
        </p:sp>
        <p:sp>
          <p:nvSpPr>
            <p:cNvPr id="94230" name="TextBox 7"/>
            <p:cNvSpPr txBox="1">
              <a:spLocks noChangeArrowheads="1"/>
            </p:cNvSpPr>
            <p:nvPr/>
          </p:nvSpPr>
          <p:spPr bwMode="auto">
            <a:xfrm>
              <a:off x="1905000" y="3962400"/>
              <a:ext cx="1842722" cy="44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/>
                <a:t>4πR m</a:t>
              </a:r>
              <a:r>
                <a:rPr lang="en-US" b="1" baseline="-25000"/>
                <a:t>p </a:t>
              </a:r>
              <a:r>
                <a:rPr lang="en-US" b="1"/>
                <a:t>c</a:t>
              </a:r>
              <a:r>
                <a:rPr lang="en-US" b="1" baseline="30000"/>
                <a:t>3</a:t>
              </a:r>
              <a:r>
                <a:rPr lang="en-US" b="1"/>
                <a:t> Γ</a:t>
              </a:r>
              <a:r>
                <a:rPr lang="en-US" b="1" baseline="30000"/>
                <a:t>3</a:t>
              </a:r>
              <a:endParaRPr lang="en-US" b="1"/>
            </a:p>
          </p:txBody>
        </p:sp>
        <p:sp>
          <p:nvSpPr>
            <p:cNvPr id="94231" name="TextBox 8"/>
            <p:cNvSpPr txBox="1">
              <a:spLocks noChangeArrowheads="1"/>
            </p:cNvSpPr>
            <p:nvPr/>
          </p:nvSpPr>
          <p:spPr bwMode="auto">
            <a:xfrm>
              <a:off x="1981200" y="3733800"/>
              <a:ext cx="1752600" cy="44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–––––––––– </a:t>
              </a:r>
            </a:p>
          </p:txBody>
        </p:sp>
      </p:grpSp>
      <p:sp>
        <p:nvSpPr>
          <p:cNvPr id="94212" name="TextBox 10"/>
          <p:cNvSpPr txBox="1">
            <a:spLocks noChangeArrowheads="1"/>
          </p:cNvSpPr>
          <p:nvPr/>
        </p:nvSpPr>
        <p:spPr bwMode="auto">
          <a:xfrm>
            <a:off x="1066800" y="3059113"/>
            <a:ext cx="73152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00"/>
                </a:solidFill>
              </a:rPr>
              <a:t>Expressing L</a:t>
            </a:r>
            <a:r>
              <a:rPr lang="en-US" b="1" baseline="-25000">
                <a:solidFill>
                  <a:srgbClr val="FFFF00"/>
                </a:solidFill>
              </a:rPr>
              <a:t>iso</a:t>
            </a:r>
            <a:r>
              <a:rPr lang="en-US" b="1">
                <a:solidFill>
                  <a:srgbClr val="FFFF00"/>
                </a:solidFill>
              </a:rPr>
              <a:t> &amp; R in terms of the Eddington luminosity (L</a:t>
            </a:r>
            <a:r>
              <a:rPr lang="en-US" b="1" baseline="-25000">
                <a:solidFill>
                  <a:srgbClr val="FFFF00"/>
                </a:solidFill>
              </a:rPr>
              <a:t>E</a:t>
            </a:r>
            <a:r>
              <a:rPr lang="en-US" b="1">
                <a:solidFill>
                  <a:srgbClr val="FFFF00"/>
                </a:solidFill>
              </a:rPr>
              <a:t>) &amp; Schwarzschild radius (R</a:t>
            </a:r>
            <a:r>
              <a:rPr lang="en-US" b="1" baseline="-25000">
                <a:solidFill>
                  <a:srgbClr val="FFFF00"/>
                </a:solidFill>
              </a:rPr>
              <a:t>s</a:t>
            </a:r>
            <a:r>
              <a:rPr lang="en-US" b="1">
                <a:solidFill>
                  <a:srgbClr val="FFFF00"/>
                </a:solidFill>
              </a:rPr>
              <a:t>) we find</a:t>
            </a:r>
          </a:p>
        </p:txBody>
      </p:sp>
      <p:grpSp>
        <p:nvGrpSpPr>
          <p:cNvPr id="94213" name="Group 26"/>
          <p:cNvGrpSpPr>
            <a:grpSpLocks/>
          </p:cNvGrpSpPr>
          <p:nvPr/>
        </p:nvGrpSpPr>
        <p:grpSpPr bwMode="auto">
          <a:xfrm>
            <a:off x="1981200" y="3995738"/>
            <a:ext cx="2293938" cy="1011237"/>
            <a:chOff x="2133600" y="5257800"/>
            <a:chExt cx="2293991" cy="1012199"/>
          </a:xfrm>
        </p:grpSpPr>
        <p:sp>
          <p:nvSpPr>
            <p:cNvPr id="94218" name="TextBox 13"/>
            <p:cNvSpPr txBox="1">
              <a:spLocks noChangeArrowheads="1"/>
            </p:cNvSpPr>
            <p:nvPr/>
          </p:nvSpPr>
          <p:spPr bwMode="auto">
            <a:xfrm>
              <a:off x="2133600" y="5486400"/>
              <a:ext cx="914400" cy="783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l-GR" b="1"/>
                <a:t>τ</a:t>
              </a:r>
              <a:r>
                <a:rPr lang="en-US" b="1"/>
                <a:t> =  </a:t>
              </a:r>
            </a:p>
            <a:p>
              <a:pPr eaLnBrk="1" hangingPunct="1"/>
              <a:endParaRPr lang="en-US" b="1"/>
            </a:p>
          </p:txBody>
        </p:sp>
        <p:sp>
          <p:nvSpPr>
            <p:cNvPr id="94219" name="TextBox 14"/>
            <p:cNvSpPr txBox="1">
              <a:spLocks noChangeArrowheads="1"/>
            </p:cNvSpPr>
            <p:nvPr/>
          </p:nvSpPr>
          <p:spPr bwMode="auto">
            <a:xfrm>
              <a:off x="2627531" y="5257800"/>
              <a:ext cx="609600" cy="44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L</a:t>
              </a:r>
              <a:r>
                <a:rPr lang="en-US" baseline="-25000"/>
                <a:t>iso</a:t>
              </a:r>
              <a:endParaRPr lang="en-US"/>
            </a:p>
          </p:txBody>
        </p:sp>
        <p:sp>
          <p:nvSpPr>
            <p:cNvPr id="94220" name="TextBox 15"/>
            <p:cNvSpPr txBox="1">
              <a:spLocks noChangeArrowheads="1"/>
            </p:cNvSpPr>
            <p:nvPr/>
          </p:nvSpPr>
          <p:spPr bwMode="auto">
            <a:xfrm>
              <a:off x="2703731" y="5697920"/>
              <a:ext cx="526807" cy="44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/>
                <a:t>L</a:t>
              </a:r>
              <a:r>
                <a:rPr lang="en-US" b="1" baseline="-25000"/>
                <a:t>E</a:t>
              </a:r>
              <a:endParaRPr lang="en-US" b="1"/>
            </a:p>
          </p:txBody>
        </p:sp>
        <p:sp>
          <p:nvSpPr>
            <p:cNvPr id="94221" name="TextBox 16"/>
            <p:cNvSpPr txBox="1">
              <a:spLocks noChangeArrowheads="1"/>
            </p:cNvSpPr>
            <p:nvPr/>
          </p:nvSpPr>
          <p:spPr bwMode="auto">
            <a:xfrm>
              <a:off x="2590800" y="5486400"/>
              <a:ext cx="659155" cy="783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/>
                <a:t>–––</a:t>
              </a:r>
            </a:p>
            <a:p>
              <a:pPr eaLnBrk="1" hangingPunct="1"/>
              <a:endParaRPr lang="en-US" b="1"/>
            </a:p>
          </p:txBody>
        </p:sp>
        <p:sp>
          <p:nvSpPr>
            <p:cNvPr id="94222" name="TextBox 20"/>
            <p:cNvSpPr txBox="1">
              <a:spLocks noChangeArrowheads="1"/>
            </p:cNvSpPr>
            <p:nvPr/>
          </p:nvSpPr>
          <p:spPr bwMode="auto">
            <a:xfrm>
              <a:off x="3200400" y="5257800"/>
              <a:ext cx="609600" cy="44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R</a:t>
              </a:r>
              <a:r>
                <a:rPr lang="en-US" baseline="-25000"/>
                <a:t>s</a:t>
              </a:r>
              <a:endParaRPr lang="en-US"/>
            </a:p>
          </p:txBody>
        </p:sp>
        <p:sp>
          <p:nvSpPr>
            <p:cNvPr id="94223" name="TextBox 21"/>
            <p:cNvSpPr txBox="1">
              <a:spLocks noChangeArrowheads="1"/>
            </p:cNvSpPr>
            <p:nvPr/>
          </p:nvSpPr>
          <p:spPr bwMode="auto">
            <a:xfrm>
              <a:off x="3267649" y="5697920"/>
              <a:ext cx="415498" cy="44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/>
                <a:t>R</a:t>
              </a:r>
            </a:p>
          </p:txBody>
        </p:sp>
        <p:sp>
          <p:nvSpPr>
            <p:cNvPr id="94224" name="TextBox 22"/>
            <p:cNvSpPr txBox="1">
              <a:spLocks noChangeArrowheads="1"/>
            </p:cNvSpPr>
            <p:nvPr/>
          </p:nvSpPr>
          <p:spPr bwMode="auto">
            <a:xfrm>
              <a:off x="3124200" y="5486400"/>
              <a:ext cx="659155" cy="783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/>
                <a:t>–––</a:t>
              </a:r>
            </a:p>
            <a:p>
              <a:pPr eaLnBrk="1" hangingPunct="1"/>
              <a:endParaRPr lang="en-US" b="1"/>
            </a:p>
          </p:txBody>
        </p:sp>
        <p:sp>
          <p:nvSpPr>
            <p:cNvPr id="94225" name="TextBox 23"/>
            <p:cNvSpPr txBox="1">
              <a:spLocks noChangeArrowheads="1"/>
            </p:cNvSpPr>
            <p:nvPr/>
          </p:nvSpPr>
          <p:spPr bwMode="auto">
            <a:xfrm>
              <a:off x="3817991" y="5257800"/>
              <a:ext cx="609600" cy="44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94226" name="TextBox 24"/>
            <p:cNvSpPr txBox="1">
              <a:spLocks noChangeArrowheads="1"/>
            </p:cNvSpPr>
            <p:nvPr/>
          </p:nvSpPr>
          <p:spPr bwMode="auto">
            <a:xfrm>
              <a:off x="3810000" y="5697920"/>
              <a:ext cx="483075" cy="44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/>
                <a:t>Γ</a:t>
              </a:r>
              <a:r>
                <a:rPr lang="en-US" b="1" baseline="30000"/>
                <a:t>3</a:t>
              </a:r>
              <a:endParaRPr lang="en-US" b="1"/>
            </a:p>
          </p:txBody>
        </p:sp>
        <p:sp>
          <p:nvSpPr>
            <p:cNvPr id="94227" name="TextBox 25"/>
            <p:cNvSpPr txBox="1">
              <a:spLocks noChangeArrowheads="1"/>
            </p:cNvSpPr>
            <p:nvPr/>
          </p:nvSpPr>
          <p:spPr bwMode="auto">
            <a:xfrm>
              <a:off x="3697069" y="5486400"/>
              <a:ext cx="659155" cy="783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imes New Roman" charset="0"/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/>
                <a:t>–––</a:t>
              </a:r>
            </a:p>
            <a:p>
              <a:pPr eaLnBrk="1" hangingPunct="1"/>
              <a:endParaRPr lang="en-US" b="1"/>
            </a:p>
          </p:txBody>
        </p:sp>
      </p:grpSp>
      <p:sp>
        <p:nvSpPr>
          <p:cNvPr id="94214" name="TextBox 27"/>
          <p:cNvSpPr txBox="1">
            <a:spLocks noChangeArrowheads="1"/>
          </p:cNvSpPr>
          <p:nvPr/>
        </p:nvSpPr>
        <p:spPr bwMode="auto">
          <a:xfrm>
            <a:off x="1447800" y="4953000"/>
            <a:ext cx="70866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For narrow jets L</a:t>
            </a:r>
            <a:r>
              <a:rPr lang="en-US" b="1" baseline="-25000"/>
              <a:t>iso</a:t>
            </a:r>
            <a:r>
              <a:rPr lang="en-US" b="1"/>
              <a:t>/L</a:t>
            </a:r>
            <a:r>
              <a:rPr lang="en-US" b="1" baseline="-25000"/>
              <a:t>E</a:t>
            </a:r>
            <a:r>
              <a:rPr lang="en-US" b="1"/>
              <a:t> &gt;&gt;1, and so the jet can be optically thick at the launching radius unless Γ&gt;&gt;1. </a:t>
            </a:r>
          </a:p>
        </p:txBody>
      </p:sp>
      <p:sp>
        <p:nvSpPr>
          <p:cNvPr id="94215" name="TextBox 29"/>
          <p:cNvSpPr txBox="1">
            <a:spLocks noChangeArrowheads="1"/>
          </p:cNvSpPr>
          <p:nvPr/>
        </p:nvSpPr>
        <p:spPr bwMode="auto">
          <a:xfrm>
            <a:off x="1676400" y="6037263"/>
            <a:ext cx="66294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FFFF00"/>
                </a:solidFill>
              </a:rPr>
              <a:t>(Wind from the accretion disk can also keep the jet hidden up to a large radius unless the jet is pointing directly at us.)</a:t>
            </a:r>
          </a:p>
        </p:txBody>
      </p:sp>
      <p:sp>
        <p:nvSpPr>
          <p:cNvPr id="94216" name="TextBox 1"/>
          <p:cNvSpPr txBox="1">
            <a:spLocks noChangeArrowheads="1"/>
          </p:cNvSpPr>
          <p:nvPr/>
        </p:nvSpPr>
        <p:spPr bwMode="auto">
          <a:xfrm>
            <a:off x="714375" y="1171575"/>
            <a:ext cx="36671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Zapf Dingbats" charset="0"/>
                <a:cs typeface="Zapf Dingbats" charset="0"/>
                <a:sym typeface="Zapf Dingbats" charset="0"/>
              </a:rPr>
              <a:t>✪</a:t>
            </a:r>
            <a:endParaRPr lang="en-US" sz="1800"/>
          </a:p>
        </p:txBody>
      </p:sp>
      <p:sp>
        <p:nvSpPr>
          <p:cNvPr id="94217" name="TextBox 23"/>
          <p:cNvSpPr txBox="1">
            <a:spLocks noChangeArrowheads="1"/>
          </p:cNvSpPr>
          <p:nvPr/>
        </p:nvSpPr>
        <p:spPr bwMode="auto">
          <a:xfrm>
            <a:off x="776288" y="3124200"/>
            <a:ext cx="366712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Zapf Dingbats" charset="0"/>
                <a:cs typeface="Zapf Dingbats" charset="0"/>
                <a:sym typeface="Zapf Dingbats" charset="0"/>
              </a:rPr>
              <a:t>✪</a:t>
            </a:r>
            <a:endParaRPr 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/>
        </p:nvSpPr>
        <p:spPr bwMode="auto">
          <a:xfrm>
            <a:off x="1710725" y="-264611"/>
            <a:ext cx="8520349" cy="10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u="sng" dirty="0" smtClean="0">
                <a:solidFill>
                  <a:srgbClr val="C8CCAB"/>
                </a:solidFill>
                <a:latin typeface="Arial Black" charset="0"/>
                <a:sym typeface="Arial Black" charset="0"/>
              </a:rPr>
              <a:t>X-ray light-curves of TDEs with jets </a:t>
            </a:r>
            <a:endParaRPr lang="zh-CN" altLang="en-US" u="sng" dirty="0">
              <a:solidFill>
                <a:srgbClr val="C8CCAB"/>
              </a:solidFill>
              <a:sym typeface="Arial" charset="0"/>
            </a:endParaRPr>
          </a:p>
        </p:txBody>
      </p:sp>
      <p:pic>
        <p:nvPicPr>
          <p:cNvPr id="12291" name="Picture 1" descr="Xray_L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116" y="670037"/>
            <a:ext cx="6127604" cy="446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2"/>
          <p:cNvSpPr>
            <a:spLocks noChangeArrowheads="1"/>
          </p:cNvSpPr>
          <p:nvPr/>
        </p:nvSpPr>
        <p:spPr bwMode="auto">
          <a:xfrm rot="16200000">
            <a:off x="1009720" y="2404789"/>
            <a:ext cx="3259113" cy="5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Constantia" charset="0"/>
                <a:cs typeface="Constantia" charset="0"/>
                <a:sym typeface="Constantia" charset="0"/>
              </a:rPr>
              <a:t>L</a:t>
            </a:r>
            <a:r>
              <a:rPr lang="en-US" sz="2800" b="1" baseline="-25000" dirty="0" smtClean="0">
                <a:solidFill>
                  <a:srgbClr val="FFFF00"/>
                </a:solidFill>
                <a:latin typeface="Constantia" charset="0"/>
                <a:cs typeface="Constantia" charset="0"/>
                <a:sym typeface="Constantia" charset="0"/>
              </a:rPr>
              <a:t>X</a:t>
            </a:r>
            <a:r>
              <a:rPr lang="en-US" sz="2800" b="1" dirty="0" smtClean="0">
                <a:solidFill>
                  <a:srgbClr val="FFFF00"/>
                </a:solidFill>
                <a:latin typeface="Constantia" charset="0"/>
                <a:cs typeface="Constantia" charset="0"/>
                <a:sym typeface="Constantia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Constantia" charset="0"/>
                <a:cs typeface="Constantia" charset="0"/>
                <a:sym typeface="Constantia" charset="0"/>
              </a:rPr>
              <a:t>[</a:t>
            </a:r>
            <a:r>
              <a:rPr lang="en-US" sz="3200" b="1" dirty="0" err="1">
                <a:solidFill>
                  <a:srgbClr val="FFFF00"/>
                </a:solidFill>
                <a:latin typeface="Constantia" charset="0"/>
                <a:cs typeface="Constantia" charset="0"/>
                <a:sym typeface="Constantia" charset="0"/>
              </a:rPr>
              <a:t>egs</a:t>
            </a:r>
            <a:r>
              <a:rPr lang="en-US" sz="3200" b="1" dirty="0">
                <a:solidFill>
                  <a:srgbClr val="FFFF00"/>
                </a:solidFill>
                <a:latin typeface="Constantia" charset="0"/>
                <a:cs typeface="Constantia" charset="0"/>
                <a:sym typeface="Constantia" charset="0"/>
              </a:rPr>
              <a:t>/s]</a:t>
            </a:r>
          </a:p>
        </p:txBody>
      </p:sp>
      <p:sp>
        <p:nvSpPr>
          <p:cNvPr id="12293" name="TextBox 3"/>
          <p:cNvSpPr>
            <a:spLocks noChangeArrowheads="1"/>
          </p:cNvSpPr>
          <p:nvPr/>
        </p:nvSpPr>
        <p:spPr bwMode="auto">
          <a:xfrm>
            <a:off x="5096980" y="5197342"/>
            <a:ext cx="1269548" cy="44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onstantia" charset="0"/>
                <a:cs typeface="Constantia" charset="0"/>
                <a:sym typeface="Constantia" charset="0"/>
              </a:rPr>
              <a:t>t</a:t>
            </a:r>
            <a:r>
              <a:rPr lang="en-US" b="1" dirty="0" smtClean="0">
                <a:solidFill>
                  <a:srgbClr val="FFFF00"/>
                </a:solidFill>
                <a:latin typeface="Constantia" charset="0"/>
                <a:cs typeface="Constantia" charset="0"/>
                <a:sym typeface="Constantia" charset="0"/>
              </a:rPr>
              <a:t> (days)</a:t>
            </a:r>
            <a:endParaRPr lang="en-US" b="1" dirty="0">
              <a:solidFill>
                <a:srgbClr val="FFFF00"/>
              </a:solidFill>
              <a:latin typeface="Constantia" charset="0"/>
              <a:cs typeface="Constantia" charset="0"/>
              <a:sym typeface="Constantia" charset="0"/>
            </a:endParaRPr>
          </a:p>
        </p:txBody>
      </p:sp>
      <p:sp>
        <p:nvSpPr>
          <p:cNvPr id="12294" name="TextBox 7"/>
          <p:cNvSpPr>
            <a:spLocks noChangeArrowheads="1"/>
          </p:cNvSpPr>
          <p:nvPr/>
        </p:nvSpPr>
        <p:spPr bwMode="auto">
          <a:xfrm>
            <a:off x="3808728" y="644497"/>
            <a:ext cx="3864532" cy="44012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Wingdings" charset="0"/>
              <a:buChar char="Ø"/>
            </a:pPr>
            <a:r>
              <a:rPr lang="en-US" b="1" dirty="0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10-10</a:t>
            </a:r>
            <a:r>
              <a:rPr lang="en-US" b="1" baseline="30000" dirty="0">
                <a:solidFill>
                  <a:srgbClr val="800000"/>
                </a:solidFill>
                <a:latin typeface="Constantia" charset="0"/>
                <a:cs typeface="Constantia" charset="0"/>
                <a:sym typeface="Constantia" charset="0"/>
              </a:rPr>
              <a:t>2</a:t>
            </a:r>
            <a:r>
              <a:rPr lang="en-US" b="1" dirty="0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L</a:t>
            </a:r>
            <a:r>
              <a:rPr lang="en-US" b="1" baseline="-25000" dirty="0" err="1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edd</a:t>
            </a:r>
            <a:r>
              <a:rPr lang="en-US" b="1" dirty="0" smtClean="0">
                <a:solidFill>
                  <a:srgbClr val="800000"/>
                </a:solidFill>
                <a:latin typeface="Constantia" charset="0"/>
                <a:cs typeface="Constantia" charset="0"/>
                <a:sym typeface="Constantia" charset="0"/>
              </a:rPr>
              <a:t>;  </a:t>
            </a:r>
            <a:r>
              <a:rPr lang="en-US" b="1" dirty="0" err="1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cδt</a:t>
            </a:r>
            <a:r>
              <a:rPr lang="en-US" b="1" dirty="0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b="1" dirty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~ 10 </a:t>
            </a:r>
            <a:r>
              <a:rPr lang="en-US" b="1" dirty="0" err="1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R</a:t>
            </a:r>
            <a:r>
              <a:rPr lang="en-US" b="1" baseline="-25000" dirty="0" err="1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g</a:t>
            </a:r>
            <a:endParaRPr lang="en-US" b="1" dirty="0">
              <a:solidFill>
                <a:srgbClr val="800000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  <p:sp>
        <p:nvSpPr>
          <p:cNvPr id="8" name="TextBox 5"/>
          <p:cNvSpPr>
            <a:spLocks noChangeArrowheads="1"/>
          </p:cNvSpPr>
          <p:nvPr/>
        </p:nvSpPr>
        <p:spPr bwMode="auto">
          <a:xfrm rot="16200000">
            <a:off x="6448740" y="2515796"/>
            <a:ext cx="4776860" cy="35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800" b="1" dirty="0" smtClean="0">
                <a:solidFill>
                  <a:srgbClr val="0000FF"/>
                </a:solidFill>
                <a:latin typeface="Constantia" charset="0"/>
                <a:cs typeface="Constantia" charset="0"/>
                <a:sym typeface="Constantia" charset="0"/>
              </a:rPr>
              <a:t>Burrows</a:t>
            </a:r>
            <a:r>
              <a:rPr lang="en-US" altLang="zh-CN" sz="1800" b="1" dirty="0" smtClean="0">
                <a:solidFill>
                  <a:srgbClr val="0000FF"/>
                </a:solidFill>
                <a:latin typeface="Constantia" charset="0"/>
                <a:cs typeface="Constantia" charset="0"/>
                <a:sym typeface="Constantia" charset="0"/>
              </a:rPr>
              <a:t> et al. (</a:t>
            </a:r>
            <a:r>
              <a:rPr lang="zh-CN" altLang="en-US" sz="1800" b="1" dirty="0" smtClean="0">
                <a:solidFill>
                  <a:srgbClr val="0000FF"/>
                </a:solidFill>
                <a:latin typeface="Constantia" charset="0"/>
                <a:cs typeface="Constantia" charset="0"/>
                <a:sym typeface="Constantia" charset="0"/>
              </a:rPr>
              <a:t>2011</a:t>
            </a:r>
            <a:r>
              <a:rPr lang="en-US" altLang="zh-CN" sz="1800" b="1" dirty="0" smtClean="0">
                <a:solidFill>
                  <a:srgbClr val="0000FF"/>
                </a:solidFill>
                <a:latin typeface="Constantia" charset="0"/>
                <a:cs typeface="Constantia" charset="0"/>
                <a:sym typeface="Constantia" charset="0"/>
              </a:rPr>
              <a:t>)</a:t>
            </a:r>
            <a:r>
              <a:rPr lang="zh-CN" altLang="en-US" sz="1800" b="1" dirty="0" smtClean="0">
                <a:solidFill>
                  <a:srgbClr val="0000FF"/>
                </a:solidFill>
                <a:latin typeface="Constantia" charset="0"/>
                <a:cs typeface="Constantia" charset="0"/>
                <a:sym typeface="Constantia" charset="0"/>
              </a:rPr>
              <a:t>; </a:t>
            </a:r>
            <a:r>
              <a:rPr lang="en-US" sz="1800" b="1" dirty="0" err="1" smtClean="0">
                <a:solidFill>
                  <a:srgbClr val="0000FF"/>
                </a:solidFill>
                <a:latin typeface="Constantia" charset="0"/>
                <a:cs typeface="Constantia" charset="0"/>
                <a:sym typeface="Constantia" charset="0"/>
              </a:rPr>
              <a:t>Cenko</a:t>
            </a:r>
            <a:r>
              <a:rPr lang="en-US" sz="1800" b="1" dirty="0">
                <a:solidFill>
                  <a:srgbClr val="0000FF"/>
                </a:solidFill>
                <a:latin typeface="Constantia" charset="0"/>
                <a:cs typeface="Constantia" charset="0"/>
                <a:sym typeface="Constantia" charset="0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Constantia" charset="0"/>
                <a:cs typeface="Constantia" charset="0"/>
                <a:sym typeface="Constantia" charset="0"/>
              </a:rPr>
              <a:t>et al. (2012)</a:t>
            </a:r>
            <a:endParaRPr lang="en-US" sz="1800" b="1" dirty="0">
              <a:solidFill>
                <a:srgbClr val="0000FF"/>
              </a:solidFill>
              <a:latin typeface="Constantia" charset="0"/>
              <a:cs typeface="Constantia" charset="0"/>
              <a:sym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95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1" descr="Xray_L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116" y="670037"/>
            <a:ext cx="6127604" cy="446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2"/>
          <p:cNvSpPr>
            <a:spLocks noChangeArrowheads="1"/>
          </p:cNvSpPr>
          <p:nvPr/>
        </p:nvSpPr>
        <p:spPr bwMode="auto">
          <a:xfrm rot="16200000">
            <a:off x="1009720" y="2404789"/>
            <a:ext cx="3259113" cy="5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Constantia" charset="0"/>
                <a:cs typeface="Constantia" charset="0"/>
                <a:sym typeface="Constantia" charset="0"/>
              </a:rPr>
              <a:t>L</a:t>
            </a:r>
            <a:r>
              <a:rPr lang="en-US" sz="2800" b="1" baseline="-25000" dirty="0" smtClean="0">
                <a:solidFill>
                  <a:srgbClr val="FFFF00"/>
                </a:solidFill>
                <a:latin typeface="Constantia" charset="0"/>
                <a:cs typeface="Constantia" charset="0"/>
                <a:sym typeface="Constantia" charset="0"/>
              </a:rPr>
              <a:t>X</a:t>
            </a:r>
            <a:r>
              <a:rPr lang="en-US" sz="2800" b="1" dirty="0" smtClean="0">
                <a:solidFill>
                  <a:srgbClr val="FFFF00"/>
                </a:solidFill>
                <a:latin typeface="Constantia" charset="0"/>
                <a:cs typeface="Constantia" charset="0"/>
                <a:sym typeface="Constantia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Constantia" charset="0"/>
                <a:cs typeface="Constantia" charset="0"/>
                <a:sym typeface="Constantia" charset="0"/>
              </a:rPr>
              <a:t>[</a:t>
            </a:r>
            <a:r>
              <a:rPr lang="en-US" sz="3200" b="1" dirty="0" err="1">
                <a:solidFill>
                  <a:srgbClr val="FFFF00"/>
                </a:solidFill>
                <a:latin typeface="Constantia" charset="0"/>
                <a:cs typeface="Constantia" charset="0"/>
                <a:sym typeface="Constantia" charset="0"/>
              </a:rPr>
              <a:t>egs</a:t>
            </a:r>
            <a:r>
              <a:rPr lang="en-US" sz="3200" b="1" dirty="0">
                <a:solidFill>
                  <a:srgbClr val="FFFF00"/>
                </a:solidFill>
                <a:latin typeface="Constantia" charset="0"/>
                <a:cs typeface="Constantia" charset="0"/>
                <a:sym typeface="Constantia" charset="0"/>
              </a:rPr>
              <a:t>/s]</a:t>
            </a:r>
          </a:p>
        </p:txBody>
      </p:sp>
      <p:sp>
        <p:nvSpPr>
          <p:cNvPr id="12294" name="TextBox 7"/>
          <p:cNvSpPr>
            <a:spLocks noChangeArrowheads="1"/>
          </p:cNvSpPr>
          <p:nvPr/>
        </p:nvSpPr>
        <p:spPr bwMode="auto">
          <a:xfrm>
            <a:off x="3808728" y="644497"/>
            <a:ext cx="3864532" cy="44012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Wingdings" charset="0"/>
              <a:buChar char="Ø"/>
            </a:pPr>
            <a:r>
              <a:rPr lang="en-US" b="1" dirty="0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10-10</a:t>
            </a:r>
            <a:r>
              <a:rPr lang="en-US" b="1" baseline="30000" dirty="0">
                <a:solidFill>
                  <a:srgbClr val="800000"/>
                </a:solidFill>
                <a:latin typeface="Constantia" charset="0"/>
                <a:cs typeface="Constantia" charset="0"/>
                <a:sym typeface="Constantia" charset="0"/>
              </a:rPr>
              <a:t>2</a:t>
            </a:r>
            <a:r>
              <a:rPr lang="en-US" b="1" dirty="0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L</a:t>
            </a:r>
            <a:r>
              <a:rPr lang="en-US" b="1" baseline="-25000" dirty="0" err="1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edd</a:t>
            </a:r>
            <a:r>
              <a:rPr lang="en-US" b="1" dirty="0" smtClean="0">
                <a:solidFill>
                  <a:srgbClr val="800000"/>
                </a:solidFill>
                <a:latin typeface="Constantia" charset="0"/>
                <a:cs typeface="Constantia" charset="0"/>
                <a:sym typeface="Constantia" charset="0"/>
              </a:rPr>
              <a:t>;  </a:t>
            </a:r>
            <a:r>
              <a:rPr lang="en-US" b="1" dirty="0" err="1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cδt</a:t>
            </a:r>
            <a:r>
              <a:rPr lang="en-US" b="1" dirty="0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b="1" dirty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~ 10 </a:t>
            </a:r>
            <a:r>
              <a:rPr lang="en-US" b="1" dirty="0" err="1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R</a:t>
            </a:r>
            <a:r>
              <a:rPr lang="en-US" b="1" baseline="-25000" dirty="0" err="1" smtClean="0">
                <a:solidFill>
                  <a:srgbClr val="8000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g</a:t>
            </a:r>
            <a:endParaRPr lang="en-US" b="1" dirty="0">
              <a:solidFill>
                <a:srgbClr val="800000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  <p:sp>
        <p:nvSpPr>
          <p:cNvPr id="8" name="TextBox 5"/>
          <p:cNvSpPr>
            <a:spLocks noChangeArrowheads="1"/>
          </p:cNvSpPr>
          <p:nvPr/>
        </p:nvSpPr>
        <p:spPr bwMode="auto">
          <a:xfrm rot="16200000">
            <a:off x="6448740" y="2515796"/>
            <a:ext cx="4776860" cy="35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800" b="1" dirty="0" smtClean="0">
                <a:solidFill>
                  <a:srgbClr val="0000FF"/>
                </a:solidFill>
                <a:latin typeface="Constantia" charset="0"/>
                <a:cs typeface="Constantia" charset="0"/>
                <a:sym typeface="Constantia" charset="0"/>
              </a:rPr>
              <a:t>Burrows</a:t>
            </a:r>
            <a:r>
              <a:rPr lang="en-US" altLang="zh-CN" sz="1800" b="1" dirty="0" smtClean="0">
                <a:solidFill>
                  <a:srgbClr val="0000FF"/>
                </a:solidFill>
                <a:latin typeface="Constantia" charset="0"/>
                <a:cs typeface="Constantia" charset="0"/>
                <a:sym typeface="Constantia" charset="0"/>
              </a:rPr>
              <a:t> et al. (</a:t>
            </a:r>
            <a:r>
              <a:rPr lang="zh-CN" altLang="en-US" sz="1800" b="1" dirty="0" smtClean="0">
                <a:solidFill>
                  <a:srgbClr val="0000FF"/>
                </a:solidFill>
                <a:latin typeface="Constantia" charset="0"/>
                <a:cs typeface="Constantia" charset="0"/>
                <a:sym typeface="Constantia" charset="0"/>
              </a:rPr>
              <a:t>2011</a:t>
            </a:r>
            <a:r>
              <a:rPr lang="en-US" altLang="zh-CN" sz="1800" b="1" dirty="0" smtClean="0">
                <a:solidFill>
                  <a:srgbClr val="0000FF"/>
                </a:solidFill>
                <a:latin typeface="Constantia" charset="0"/>
                <a:cs typeface="Constantia" charset="0"/>
                <a:sym typeface="Constantia" charset="0"/>
              </a:rPr>
              <a:t>)</a:t>
            </a:r>
            <a:r>
              <a:rPr lang="zh-CN" altLang="en-US" sz="1800" b="1" dirty="0" smtClean="0">
                <a:solidFill>
                  <a:srgbClr val="0000FF"/>
                </a:solidFill>
                <a:latin typeface="Constantia" charset="0"/>
                <a:cs typeface="Constantia" charset="0"/>
                <a:sym typeface="Constantia" charset="0"/>
              </a:rPr>
              <a:t>; </a:t>
            </a:r>
            <a:r>
              <a:rPr lang="en-US" sz="1800" b="1" dirty="0" err="1" smtClean="0">
                <a:solidFill>
                  <a:srgbClr val="0000FF"/>
                </a:solidFill>
                <a:latin typeface="Constantia" charset="0"/>
                <a:cs typeface="Constantia" charset="0"/>
                <a:sym typeface="Constantia" charset="0"/>
              </a:rPr>
              <a:t>Cenko</a:t>
            </a:r>
            <a:r>
              <a:rPr lang="en-US" sz="1800" b="1" dirty="0">
                <a:solidFill>
                  <a:srgbClr val="0000FF"/>
                </a:solidFill>
                <a:latin typeface="Constantia" charset="0"/>
                <a:cs typeface="Constantia" charset="0"/>
                <a:sym typeface="Constantia" charset="0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Constantia" charset="0"/>
                <a:cs typeface="Constantia" charset="0"/>
                <a:sym typeface="Constantia" charset="0"/>
              </a:rPr>
              <a:t>et al. (2012)</a:t>
            </a:r>
            <a:endParaRPr lang="en-US" sz="1800" b="1" dirty="0">
              <a:solidFill>
                <a:srgbClr val="0000FF"/>
              </a:solidFill>
              <a:latin typeface="Constantia" charset="0"/>
              <a:cs typeface="Constantia" charset="0"/>
              <a:sym typeface="Constantia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4747" y="5110003"/>
            <a:ext cx="2623978" cy="1635501"/>
            <a:chOff x="338787" y="4792465"/>
            <a:chExt cx="2623978" cy="1635501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970131" y="6008310"/>
              <a:ext cx="1992634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V="1">
              <a:off x="978899" y="4792465"/>
              <a:ext cx="0" cy="122066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1069191" y="5029307"/>
              <a:ext cx="1453073" cy="745472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73F64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1526374" y="6045810"/>
              <a:ext cx="783438" cy="382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ν</a:t>
              </a:r>
              <a:r>
                <a:rPr lang="en-US" sz="2000" dirty="0" smtClean="0"/>
                <a:t> </a:t>
              </a:r>
              <a:r>
                <a:rPr lang="en-US" sz="1400" dirty="0" smtClean="0"/>
                <a:t>(</a:t>
              </a:r>
              <a:r>
                <a:rPr lang="en-US" sz="1400" dirty="0" err="1" smtClean="0"/>
                <a:t>keV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0599" y="4980582"/>
              <a:ext cx="351378" cy="382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/>
                <a:t>f</a:t>
              </a:r>
              <a:r>
                <a:rPr lang="en-US" sz="2000" b="1" baseline="-25000" dirty="0" err="1" smtClean="0"/>
                <a:t>ν</a:t>
              </a:r>
              <a:endParaRPr lang="en-US" sz="2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8787" y="5456697"/>
              <a:ext cx="664978" cy="2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 </a:t>
              </a:r>
              <a:r>
                <a:rPr lang="en-US" sz="1400" dirty="0" err="1" smtClean="0"/>
                <a:t>μJy</a:t>
              </a: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85483" y="5966082"/>
              <a:ext cx="364202" cy="2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</a:t>
              </a:r>
              <a:endParaRPr lang="en-US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47628" y="5964717"/>
              <a:ext cx="274434" cy="2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>
              <a:off x="1384845" y="5915701"/>
              <a:ext cx="0" cy="90291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2461170" y="5925226"/>
              <a:ext cx="0" cy="90291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rot="16200000">
              <a:off x="1024045" y="5608930"/>
              <a:ext cx="0" cy="90291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extBox 1"/>
          <p:cNvSpPr txBox="1"/>
          <p:nvPr/>
        </p:nvSpPr>
        <p:spPr>
          <a:xfrm>
            <a:off x="105832" y="2575612"/>
            <a:ext cx="2184859" cy="215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6600"/>
                </a:solidFill>
              </a:rPr>
              <a:t>Spectrum</a:t>
            </a:r>
            <a:r>
              <a:rPr lang="en-US" b="1" i="1" dirty="0"/>
              <a:t> is a simple power-law function from 0.3 – 10  </a:t>
            </a:r>
            <a:r>
              <a:rPr lang="en-US" b="1" i="1" dirty="0" err="1"/>
              <a:t>keV</a:t>
            </a:r>
            <a:r>
              <a:rPr lang="en-US" b="1" i="1" dirty="0"/>
              <a:t>:  </a:t>
            </a:r>
            <a:r>
              <a:rPr lang="en-US" b="1" dirty="0" err="1" smtClean="0"/>
              <a:t>f</a:t>
            </a:r>
            <a:r>
              <a:rPr lang="en-US" b="1" baseline="-25000" dirty="0" err="1" smtClean="0"/>
              <a:t>ν</a:t>
            </a:r>
            <a:r>
              <a:rPr lang="en-US" b="1" dirty="0" smtClean="0"/>
              <a:t> </a:t>
            </a:r>
            <a:r>
              <a:rPr lang="en-US" b="1" dirty="0"/>
              <a:t>α ν</a:t>
            </a:r>
            <a:r>
              <a:rPr lang="en-US" b="1" baseline="30000" dirty="0"/>
              <a:t>-0.8</a:t>
            </a:r>
            <a:endParaRPr lang="en-US" b="1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69092">
            <a:off x="1164184" y="5327636"/>
            <a:ext cx="1243750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</a:t>
            </a:r>
            <a:r>
              <a:rPr lang="en-US" b="1" dirty="0" err="1"/>
              <a:t>f</a:t>
            </a:r>
            <a:r>
              <a:rPr lang="en-US" b="1" baseline="-25000" dirty="0" err="1"/>
              <a:t>ν</a:t>
            </a:r>
            <a:r>
              <a:rPr lang="en-US" b="1" dirty="0"/>
              <a:t> α ν</a:t>
            </a:r>
            <a:r>
              <a:rPr lang="en-US" b="1" baseline="30000" dirty="0"/>
              <a:t>-0.8</a:t>
            </a:r>
            <a:endParaRPr lang="en-US" dirty="0"/>
          </a:p>
        </p:txBody>
      </p:sp>
      <p:sp>
        <p:nvSpPr>
          <p:cNvPr id="22" name="Rectangle 5"/>
          <p:cNvSpPr>
            <a:spLocks noGrp="1" noChangeArrowheads="1"/>
          </p:cNvSpPr>
          <p:nvPr/>
        </p:nvSpPr>
        <p:spPr bwMode="auto">
          <a:xfrm>
            <a:off x="1710725" y="-264611"/>
            <a:ext cx="8520349" cy="10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u="sng" dirty="0" smtClean="0">
                <a:solidFill>
                  <a:srgbClr val="C8CCAB"/>
                </a:solidFill>
                <a:latin typeface="Arial Black" charset="0"/>
                <a:sym typeface="Arial Black" charset="0"/>
              </a:rPr>
              <a:t>X-ray light-curves of TDEs with jets </a:t>
            </a:r>
            <a:endParaRPr lang="zh-CN" altLang="en-US" u="sng" dirty="0">
              <a:solidFill>
                <a:srgbClr val="C8CCAB"/>
              </a:solidFill>
              <a:sym typeface="Arial" charset="0"/>
            </a:endParaRPr>
          </a:p>
        </p:txBody>
      </p:sp>
      <p:sp>
        <p:nvSpPr>
          <p:cNvPr id="23" name="TextBox 3"/>
          <p:cNvSpPr>
            <a:spLocks noChangeArrowheads="1"/>
          </p:cNvSpPr>
          <p:nvPr/>
        </p:nvSpPr>
        <p:spPr bwMode="auto">
          <a:xfrm>
            <a:off x="5096980" y="5197342"/>
            <a:ext cx="1269548" cy="44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onstantia" charset="0"/>
                <a:cs typeface="Constantia" charset="0"/>
                <a:sym typeface="Constantia" charset="0"/>
              </a:rPr>
              <a:t>t</a:t>
            </a:r>
            <a:r>
              <a:rPr lang="en-US" b="1" dirty="0" smtClean="0">
                <a:solidFill>
                  <a:srgbClr val="FFFF00"/>
                </a:solidFill>
                <a:latin typeface="Constantia" charset="0"/>
                <a:cs typeface="Constantia" charset="0"/>
                <a:sym typeface="Constantia" charset="0"/>
              </a:rPr>
              <a:t> (days)</a:t>
            </a:r>
            <a:endParaRPr lang="en-US" b="1" dirty="0">
              <a:solidFill>
                <a:srgbClr val="FFFF00"/>
              </a:solidFill>
              <a:latin typeface="Constantia" charset="0"/>
              <a:cs typeface="Constantia" charset="0"/>
              <a:sym typeface="Constant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29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304800" y="1082675"/>
            <a:ext cx="8686800" cy="204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38138">
              <a:lnSpc>
                <a:spcPct val="94000"/>
              </a:lnSpc>
              <a:spcBef>
                <a:spcPts val="1800"/>
              </a:spcBef>
              <a:buFont typeface="Wingdings" charset="0"/>
              <a:buChar char="v"/>
            </a:pPr>
            <a:r>
              <a:rPr lang="en-US" sz="2800" b="1">
                <a:solidFill>
                  <a:srgbClr val="FFFF00"/>
                </a:solidFill>
                <a:effectLst/>
                <a:latin typeface="Times New Roman" charset="0"/>
              </a:rPr>
              <a:t>Fermi/LAT upper limits on the 100 MeV- 10 GeV integrated flux of 3x10</a:t>
            </a:r>
            <a:r>
              <a:rPr lang="en-US" sz="2800" b="1" baseline="30000">
                <a:solidFill>
                  <a:srgbClr val="FFFF00"/>
                </a:solidFill>
                <a:effectLst/>
                <a:latin typeface="Times New Roman" charset="0"/>
              </a:rPr>
              <a:t>-11</a:t>
            </a:r>
            <a:r>
              <a:rPr lang="en-US" sz="2800" b="1">
                <a:solidFill>
                  <a:srgbClr val="FFFF00"/>
                </a:solidFill>
                <a:effectLst/>
                <a:latin typeface="Times New Roman" charset="0"/>
              </a:rPr>
              <a:t> erg/cm</a:t>
            </a:r>
            <a:r>
              <a:rPr lang="en-US" sz="2800" b="1" baseline="30000">
                <a:solidFill>
                  <a:srgbClr val="FFFF00"/>
                </a:solidFill>
                <a:effectLst/>
                <a:latin typeface="Times New Roman" charset="0"/>
              </a:rPr>
              <a:t>2</a:t>
            </a:r>
            <a:r>
              <a:rPr lang="en-US" sz="2800" b="1">
                <a:solidFill>
                  <a:srgbClr val="FFFF00"/>
                </a:solidFill>
                <a:effectLst/>
                <a:latin typeface="Times New Roman" charset="0"/>
              </a:rPr>
              <a:t>/s (L</a:t>
            </a:r>
            <a:r>
              <a:rPr lang="en-US" sz="2800" b="1" baseline="-25000">
                <a:solidFill>
                  <a:srgbClr val="FFFF00"/>
                </a:solidFill>
                <a:effectLst/>
                <a:latin typeface="Times New Roman" charset="0"/>
              </a:rPr>
              <a:t>LAT</a:t>
            </a:r>
            <a:r>
              <a:rPr lang="en-US" sz="2800" b="1">
                <a:solidFill>
                  <a:srgbClr val="FFFF00"/>
                </a:solidFill>
                <a:effectLst/>
                <a:latin typeface="Times New Roman" charset="0"/>
              </a:rPr>
              <a:t> &lt; 10</a:t>
            </a:r>
            <a:r>
              <a:rPr lang="en-US" sz="2800" b="1" baseline="30000">
                <a:solidFill>
                  <a:srgbClr val="FFFF00"/>
                </a:solidFill>
                <a:effectLst/>
                <a:latin typeface="Times New Roman" charset="0"/>
              </a:rPr>
              <a:t>46</a:t>
            </a:r>
            <a:r>
              <a:rPr lang="en-US" sz="2800" b="1">
                <a:solidFill>
                  <a:srgbClr val="FFFF00"/>
                </a:solidFill>
                <a:effectLst/>
                <a:latin typeface="Times New Roman" charset="0"/>
              </a:rPr>
              <a:t> erg/s)</a:t>
            </a:r>
          </a:p>
          <a:p>
            <a:pPr marL="338138">
              <a:lnSpc>
                <a:spcPct val="94000"/>
              </a:lnSpc>
              <a:spcBef>
                <a:spcPts val="1800"/>
              </a:spcBef>
              <a:buFont typeface="Wingdings" charset="0"/>
              <a:buChar char="v"/>
            </a:pPr>
            <a:r>
              <a:rPr lang="en-US" sz="2800" b="1">
                <a:solidFill>
                  <a:srgbClr val="FFFF00"/>
                </a:solidFill>
                <a:effectLst/>
                <a:latin typeface="Times New Roman" charset="0"/>
              </a:rPr>
              <a:t>Veritas upper limits at 500 GeV ~ 10</a:t>
            </a:r>
            <a:r>
              <a:rPr lang="en-US" sz="2800" b="1" baseline="30000">
                <a:solidFill>
                  <a:srgbClr val="FFFF00"/>
                </a:solidFill>
                <a:effectLst/>
                <a:latin typeface="Times New Roman" charset="0"/>
              </a:rPr>
              <a:t>-10 </a:t>
            </a:r>
            <a:r>
              <a:rPr lang="en-US" sz="2800" b="1">
                <a:solidFill>
                  <a:srgbClr val="FFFF00"/>
                </a:solidFill>
                <a:effectLst/>
                <a:latin typeface="Times New Roman" charset="0"/>
              </a:rPr>
              <a:t> erg/cm</a:t>
            </a:r>
            <a:r>
              <a:rPr lang="en-US" sz="2800" b="1" baseline="30000">
                <a:solidFill>
                  <a:srgbClr val="FFFF00"/>
                </a:solidFill>
                <a:effectLst/>
                <a:latin typeface="Times New Roman" charset="0"/>
              </a:rPr>
              <a:t>2</a:t>
            </a:r>
            <a:r>
              <a:rPr lang="en-US" sz="2800" b="1">
                <a:solidFill>
                  <a:srgbClr val="FFFF00"/>
                </a:solidFill>
                <a:effectLst/>
                <a:latin typeface="Times New Roman" charset="0"/>
              </a:rPr>
              <a:t>/s (L</a:t>
            </a:r>
            <a:r>
              <a:rPr lang="en-US" sz="2800" b="1" baseline="-25000">
                <a:solidFill>
                  <a:srgbClr val="FFFF00"/>
                </a:solidFill>
                <a:effectLst/>
                <a:latin typeface="Times New Roman" charset="0"/>
              </a:rPr>
              <a:t>ver</a:t>
            </a:r>
            <a:r>
              <a:rPr lang="en-US" sz="2800" b="1">
                <a:solidFill>
                  <a:srgbClr val="FFFF00"/>
                </a:solidFill>
                <a:effectLst/>
                <a:latin typeface="Times New Roman" charset="0"/>
              </a:rPr>
              <a:t> &lt; 10</a:t>
            </a:r>
            <a:r>
              <a:rPr lang="en-US" sz="2800" b="1" baseline="30000">
                <a:solidFill>
                  <a:srgbClr val="FFFF00"/>
                </a:solidFill>
                <a:effectLst/>
                <a:latin typeface="Times New Roman" charset="0"/>
              </a:rPr>
              <a:t>45</a:t>
            </a:r>
            <a:r>
              <a:rPr lang="en-US" sz="2800" b="1">
                <a:solidFill>
                  <a:srgbClr val="FFFF00"/>
                </a:solidFill>
                <a:effectLst/>
                <a:latin typeface="Times New Roman" charset="0"/>
              </a:rPr>
              <a:t> erg/s) </a:t>
            </a:r>
          </a:p>
        </p:txBody>
      </p:sp>
      <p:pic>
        <p:nvPicPr>
          <p:cNvPr id="6144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78105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itle 4"/>
          <p:cNvSpPr>
            <a:spLocks noGrp="1"/>
          </p:cNvSpPr>
          <p:nvPr>
            <p:ph type="title"/>
          </p:nvPr>
        </p:nvSpPr>
        <p:spPr>
          <a:xfrm>
            <a:off x="1905000" y="152400"/>
            <a:ext cx="6705600" cy="914400"/>
          </a:xfrm>
        </p:spPr>
        <p:txBody>
          <a:bodyPr/>
          <a:lstStyle/>
          <a:p>
            <a:r>
              <a:rPr lang="en-US" sz="3600" b="1" u="sng">
                <a:latin typeface="Times New Roman" charset="0"/>
              </a:rPr>
              <a:t>Swift J1644+57: γ-ray data</a:t>
            </a:r>
          </a:p>
        </p:txBody>
      </p:sp>
      <p:sp>
        <p:nvSpPr>
          <p:cNvPr id="61444" name="TextBox 4"/>
          <p:cNvSpPr txBox="1">
            <a:spLocks noChangeArrowheads="1"/>
          </p:cNvSpPr>
          <p:nvPr/>
        </p:nvSpPr>
        <p:spPr bwMode="auto">
          <a:xfrm>
            <a:off x="5867400" y="6246813"/>
            <a:ext cx="2895600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Burrows et al.  (2011)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6324600" y="2187575"/>
            <a:ext cx="2763838" cy="2505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Wingdings" charset="0"/>
              <a:buNone/>
            </a:pPr>
            <a:r>
              <a:rPr lang="en-US" sz="2800" b="1">
                <a:solidFill>
                  <a:srgbClr val="FFFF00"/>
                </a:solidFill>
                <a:effectLst/>
                <a:latin typeface="Times New Roman" charset="0"/>
              </a:rPr>
              <a:t>Infra-red K-band data are extremely constraining of jet properties.</a:t>
            </a:r>
          </a:p>
        </p:txBody>
      </p:sp>
      <p:sp>
        <p:nvSpPr>
          <p:cNvPr id="62466" name="TextBox 5"/>
          <p:cNvSpPr txBox="1">
            <a:spLocks noChangeArrowheads="1"/>
          </p:cNvSpPr>
          <p:nvPr/>
        </p:nvSpPr>
        <p:spPr bwMode="auto">
          <a:xfrm>
            <a:off x="306388" y="6276975"/>
            <a:ext cx="22082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Levan et al.  2011</a:t>
            </a:r>
          </a:p>
        </p:txBody>
      </p:sp>
      <p:sp>
        <p:nvSpPr>
          <p:cNvPr id="62467" name="Title 4"/>
          <p:cNvSpPr>
            <a:spLocks noGrp="1"/>
          </p:cNvSpPr>
          <p:nvPr>
            <p:ph type="title"/>
          </p:nvPr>
        </p:nvSpPr>
        <p:spPr>
          <a:xfrm>
            <a:off x="1905000" y="152400"/>
            <a:ext cx="6705600" cy="914400"/>
          </a:xfrm>
        </p:spPr>
        <p:txBody>
          <a:bodyPr/>
          <a:lstStyle/>
          <a:p>
            <a:r>
              <a:rPr lang="en-US" sz="3600" b="1" u="sng">
                <a:latin typeface="Times New Roman" charset="0"/>
              </a:rPr>
              <a:t>Swift J1644+57: optical/IR data</a:t>
            </a:r>
          </a:p>
        </p:txBody>
      </p:sp>
      <p:pic>
        <p:nvPicPr>
          <p:cNvPr id="6246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443038"/>
            <a:ext cx="6062662" cy="48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5"/>
          <p:cNvGrpSpPr>
            <a:grpSpLocks/>
          </p:cNvGrpSpPr>
          <p:nvPr/>
        </p:nvGrpSpPr>
        <p:grpSpPr bwMode="auto">
          <a:xfrm>
            <a:off x="-36320" y="1827213"/>
            <a:ext cx="9180320" cy="5030787"/>
            <a:chOff x="0" y="0"/>
            <a:chExt cx="9144000" cy="4987637"/>
          </a:xfrm>
        </p:grpSpPr>
        <p:pic>
          <p:nvPicPr>
            <p:cNvPr id="30722" name="Picture 2" descr="spectraEarly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498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4" name="TextBox 4"/>
            <p:cNvSpPr>
              <a:spLocks noChangeArrowheads="1"/>
            </p:cNvSpPr>
            <p:nvPr/>
          </p:nvSpPr>
          <p:spPr bwMode="auto">
            <a:xfrm>
              <a:off x="6469563" y="2899405"/>
              <a:ext cx="177484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dirty="0">
                  <a:solidFill>
                    <a:srgbClr val="FF6600"/>
                  </a:solidFill>
                  <a:latin typeface="Constantia" charset="0"/>
                  <a:ea typeface="ＭＳ Ｐゴシック" charset="0"/>
                  <a:cs typeface="Constantia" charset="0"/>
                  <a:sym typeface="Constantia" charset="0"/>
                </a:rPr>
                <a:t>T ≥ </a:t>
              </a:r>
              <a:r>
                <a:rPr lang="en-US" sz="3600" dirty="0" err="1">
                  <a:solidFill>
                    <a:srgbClr val="FF6600"/>
                  </a:solidFill>
                  <a:latin typeface="Constantia" charset="0"/>
                  <a:ea typeface="ＭＳ Ｐゴシック" charset="0"/>
                  <a:cs typeface="Constantia" charset="0"/>
                  <a:sym typeface="Constantia" charset="0"/>
                </a:rPr>
                <a:t>T</a:t>
              </a:r>
              <a:r>
                <a:rPr lang="en-US" sz="2400" dirty="0" err="1">
                  <a:solidFill>
                    <a:srgbClr val="FF6600"/>
                  </a:solidFill>
                  <a:latin typeface="Constantia" charset="0"/>
                  <a:ea typeface="ＭＳ Ｐゴシック" charset="0"/>
                  <a:cs typeface="Constantia" charset="0"/>
                  <a:sym typeface="Constantia" charset="0"/>
                </a:rPr>
                <a:t>min</a:t>
              </a:r>
              <a:endParaRPr lang="en-US" sz="2400" dirty="0">
                <a:solidFill>
                  <a:srgbClr val="FF66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endParaRPr>
            </a:p>
          </p:txBody>
        </p:sp>
        <p:sp>
          <p:nvSpPr>
            <p:cNvPr id="30725" name="Down Arrow 1"/>
            <p:cNvSpPr>
              <a:spLocks noChangeArrowheads="1"/>
            </p:cNvSpPr>
            <p:nvPr/>
          </p:nvSpPr>
          <p:spPr bwMode="auto">
            <a:xfrm rot="20567170">
              <a:off x="5383730" y="1661174"/>
              <a:ext cx="206546" cy="1248771"/>
            </a:xfrm>
            <a:prstGeom prst="downArrow">
              <a:avLst>
                <a:gd name="adj1" fmla="val 50000"/>
                <a:gd name="adj2" fmla="val 49732"/>
              </a:avLst>
            </a:prstGeom>
            <a:solidFill>
              <a:srgbClr val="FF6600"/>
            </a:solidFill>
            <a:ln w="6350" cmpd="sng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400">
                <a:solidFill>
                  <a:srgbClr val="FF66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endParaRPr>
            </a:p>
          </p:txBody>
        </p:sp>
        <p:sp>
          <p:nvSpPr>
            <p:cNvPr id="30726" name="Down Arrow 6"/>
            <p:cNvSpPr>
              <a:spLocks noChangeArrowheads="1"/>
            </p:cNvSpPr>
            <p:nvPr/>
          </p:nvSpPr>
          <p:spPr bwMode="auto">
            <a:xfrm rot="11603754">
              <a:off x="7195309" y="1629716"/>
              <a:ext cx="222756" cy="1248771"/>
            </a:xfrm>
            <a:prstGeom prst="downArrow">
              <a:avLst>
                <a:gd name="adj1" fmla="val 50000"/>
                <a:gd name="adj2" fmla="val 49732"/>
              </a:avLst>
            </a:prstGeom>
            <a:solidFill>
              <a:srgbClr val="FF6600"/>
            </a:solidFill>
            <a:ln w="6350" cmpd="sng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400">
                <a:solidFill>
                  <a:srgbClr val="FF66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endParaRPr>
            </a:p>
          </p:txBody>
        </p:sp>
      </p:grpSp>
      <p:sp>
        <p:nvSpPr>
          <p:cNvPr id="30728" name="TextBox 9"/>
          <p:cNvSpPr>
            <a:spLocks noChangeArrowheads="1"/>
          </p:cNvSpPr>
          <p:nvPr/>
        </p:nvSpPr>
        <p:spPr bwMode="auto">
          <a:xfrm>
            <a:off x="2014032" y="1317721"/>
            <a:ext cx="6950273" cy="49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Wingdings" charset="0"/>
              <a:buNone/>
            </a:pPr>
            <a:r>
              <a:rPr lang="en-US" sz="2800" b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Wind with M </a:t>
            </a:r>
            <a:r>
              <a:rPr lang="en-US" sz="2800" b="1" dirty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~ a few </a:t>
            </a:r>
            <a:r>
              <a:rPr lang="en-US" sz="2800" b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M</a:t>
            </a:r>
            <a:r>
              <a:rPr lang="en-US" sz="2800" b="1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800" b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/</a:t>
            </a:r>
            <a:r>
              <a:rPr lang="en-US" sz="2800" b="1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yr</a:t>
            </a:r>
            <a:r>
              <a:rPr lang="en-US" sz="2800" b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~ 10</a:t>
            </a:r>
            <a:r>
              <a:rPr lang="en-US" sz="2800" b="1" baseline="30000" dirty="0">
                <a:solidFill>
                  <a:srgbClr val="FFFF00"/>
                </a:solidFill>
                <a:latin typeface="Constantia" charset="0"/>
                <a:cs typeface="Constantia" charset="0"/>
                <a:sym typeface="Constantia" charset="0"/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L</a:t>
            </a:r>
            <a:r>
              <a:rPr lang="en-US" sz="2800" b="1" baseline="-25000" dirty="0" err="1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Edd</a:t>
            </a:r>
            <a:r>
              <a:rPr lang="en-US" sz="2800" b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/c</a:t>
            </a:r>
            <a:r>
              <a:rPr lang="en-US" sz="2800" b="1" baseline="30000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</a:t>
            </a:r>
            <a:endParaRPr lang="en-US" sz="2800" b="1" dirty="0">
              <a:solidFill>
                <a:srgbClr val="FFFF00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  <p:sp>
        <p:nvSpPr>
          <p:cNvPr id="30729" name="Down Arrow 6"/>
          <p:cNvSpPr>
            <a:spLocks noChangeArrowheads="1"/>
          </p:cNvSpPr>
          <p:nvPr/>
        </p:nvSpPr>
        <p:spPr bwMode="auto">
          <a:xfrm rot="16163754">
            <a:off x="1330075" y="1264704"/>
            <a:ext cx="273612" cy="735013"/>
          </a:xfrm>
          <a:prstGeom prst="downArrow">
            <a:avLst>
              <a:gd name="adj1" fmla="val 50000"/>
              <a:gd name="adj2" fmla="val 49855"/>
            </a:avLst>
          </a:prstGeom>
          <a:solidFill>
            <a:srgbClr val="FF6600"/>
          </a:solidFill>
          <a:ln w="12700">
            <a:solidFill>
              <a:srgbClr val="FF66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>
              <a:solidFill>
                <a:srgbClr val="FF6600"/>
              </a:solidFill>
              <a:latin typeface="Constantia" charset="0"/>
              <a:ea typeface="ＭＳ Ｐゴシック" charset="0"/>
              <a:cs typeface="Constantia" charset="0"/>
              <a:sym typeface="Constantia" charset="0"/>
            </a:endParaRPr>
          </a:p>
        </p:txBody>
      </p:sp>
      <p:sp>
        <p:nvSpPr>
          <p:cNvPr id="12" name="TextBox 15"/>
          <p:cNvSpPr>
            <a:spLocks noChangeArrowheads="1"/>
          </p:cNvSpPr>
          <p:nvPr/>
        </p:nvSpPr>
        <p:spPr bwMode="auto">
          <a:xfrm>
            <a:off x="4644005" y="2905780"/>
            <a:ext cx="133944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66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L</a:t>
            </a:r>
            <a:r>
              <a:rPr lang="en-US" sz="2800" b="1" baseline="-25000" dirty="0" err="1" smtClean="0">
                <a:solidFill>
                  <a:srgbClr val="FF66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ν</a:t>
            </a:r>
            <a:r>
              <a:rPr lang="en-US" sz="2800" b="1" dirty="0" smtClean="0">
                <a:solidFill>
                  <a:srgbClr val="FF66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 α  </a:t>
            </a:r>
            <a:r>
              <a:rPr lang="en-US" sz="3200" b="1" dirty="0" smtClean="0">
                <a:solidFill>
                  <a:srgbClr val="FF66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ν</a:t>
            </a:r>
            <a:r>
              <a:rPr lang="en-US" sz="3200" b="1" baseline="30000" dirty="0" smtClean="0">
                <a:solidFill>
                  <a:srgbClr val="FF6600"/>
                </a:solidFill>
                <a:latin typeface="Constantia" charset="0"/>
                <a:ea typeface="ＭＳ Ｐゴシック" charset="0"/>
                <a:cs typeface="Constantia" charset="0"/>
                <a:sym typeface="Constantia" charset="0"/>
              </a:rPr>
              <a:t>2</a:t>
            </a:r>
            <a:endParaRPr lang="zh-CN" altLang="en-US" sz="3200" b="1" dirty="0"/>
          </a:p>
        </p:txBody>
      </p:sp>
      <p:sp>
        <p:nvSpPr>
          <p:cNvPr id="15" name="Rectangle 5"/>
          <p:cNvSpPr>
            <a:spLocks noGrp="1" noChangeArrowheads="1"/>
          </p:cNvSpPr>
          <p:nvPr/>
        </p:nvSpPr>
        <p:spPr bwMode="auto">
          <a:xfrm>
            <a:off x="1907815" y="-99245"/>
            <a:ext cx="5688395" cy="64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u="sng" dirty="0" smtClean="0">
                <a:solidFill>
                  <a:srgbClr val="FFFFFF"/>
                </a:solidFill>
                <a:latin typeface="Arial Black" charset="0"/>
                <a:sym typeface="Arial Black" charset="0"/>
              </a:rPr>
              <a:t>External photon field (</a:t>
            </a:r>
            <a:r>
              <a:rPr lang="en-US" sz="2400" u="sng" dirty="0">
                <a:solidFill>
                  <a:srgbClr val="FFFFFF"/>
                </a:solidFill>
                <a:latin typeface="Arial Black" charset="0"/>
                <a:sym typeface="Arial Black" charset="0"/>
              </a:rPr>
              <a:t>o</a:t>
            </a:r>
            <a:r>
              <a:rPr lang="en-US" sz="2400" u="sng" dirty="0" smtClean="0">
                <a:solidFill>
                  <a:srgbClr val="FFFFFF"/>
                </a:solidFill>
                <a:latin typeface="Arial Black" charset="0"/>
                <a:sym typeface="Arial Black" charset="0"/>
              </a:rPr>
              <a:t>pt</a:t>
            </a:r>
            <a:r>
              <a:rPr lang="en-US" sz="2400" u="sng" dirty="0">
                <a:solidFill>
                  <a:srgbClr val="FFFFFF"/>
                </a:solidFill>
                <a:latin typeface="Arial Black" charset="0"/>
                <a:sym typeface="Arial Black" charset="0"/>
              </a:rPr>
              <a:t>-</a:t>
            </a:r>
            <a:r>
              <a:rPr lang="en-US" sz="2400" u="sng" dirty="0" smtClean="0">
                <a:solidFill>
                  <a:srgbClr val="FFFFFF"/>
                </a:solidFill>
                <a:latin typeface="Arial Black" charset="0"/>
                <a:sym typeface="Arial Black" charset="0"/>
              </a:rPr>
              <a:t>UV)</a:t>
            </a:r>
            <a:endParaRPr lang="zh-CN" altLang="en-US" sz="2000" u="sng" dirty="0">
              <a:solidFill>
                <a:schemeClr val="tx2"/>
              </a:solidFill>
              <a:sym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40784" y="1126281"/>
            <a:ext cx="29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2727" y="611498"/>
            <a:ext cx="4647426" cy="560212"/>
            <a:chOff x="284599" y="611498"/>
            <a:chExt cx="4647426" cy="560212"/>
          </a:xfrm>
        </p:grpSpPr>
        <p:grpSp>
          <p:nvGrpSpPr>
            <p:cNvPr id="3" name="Group 2"/>
            <p:cNvGrpSpPr/>
            <p:nvPr/>
          </p:nvGrpSpPr>
          <p:grpSpPr>
            <a:xfrm>
              <a:off x="284599" y="638446"/>
              <a:ext cx="4647426" cy="533264"/>
              <a:chOff x="251700" y="9271"/>
              <a:chExt cx="4647426" cy="533264"/>
            </a:xfrm>
          </p:grpSpPr>
          <p:sp>
            <p:nvSpPr>
              <p:cNvPr id="30727" name="TextBox 9"/>
              <p:cNvSpPr>
                <a:spLocks noChangeArrowheads="1"/>
              </p:cNvSpPr>
              <p:nvPr/>
            </p:nvSpPr>
            <p:spPr bwMode="auto">
              <a:xfrm>
                <a:off x="251700" y="44450"/>
                <a:ext cx="4647426" cy="4980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b="1" dirty="0" err="1">
                    <a:solidFill>
                      <a:srgbClr val="FFFF00"/>
                    </a:solidFill>
                    <a:latin typeface="Constantia" charset="0"/>
                    <a:ea typeface="ＭＳ Ｐゴシック" charset="0"/>
                    <a:cs typeface="Constantia" charset="0"/>
                    <a:sym typeface="Constantia" charset="0"/>
                  </a:rPr>
                  <a:t>R</a:t>
                </a:r>
                <a:r>
                  <a:rPr lang="en-US" sz="2800" b="1" baseline="-25000" dirty="0" err="1">
                    <a:solidFill>
                      <a:srgbClr val="FFFF00"/>
                    </a:solidFill>
                    <a:latin typeface="Constantia" charset="0"/>
                    <a:ea typeface="ＭＳ Ｐゴシック" charset="0"/>
                    <a:cs typeface="Constantia" charset="0"/>
                    <a:sym typeface="Constantia" charset="0"/>
                  </a:rPr>
                  <a:t>ph</a:t>
                </a:r>
                <a:r>
                  <a:rPr lang="en-US" sz="2800" b="1" dirty="0">
                    <a:solidFill>
                      <a:srgbClr val="FFFF00"/>
                    </a:solidFill>
                    <a:latin typeface="Constantia" charset="0"/>
                    <a:ea typeface="ＭＳ Ｐゴシック" charset="0"/>
                    <a:cs typeface="Constantia" charset="0"/>
                    <a:sym typeface="Constantia" charset="0"/>
                  </a:rPr>
                  <a:t> ≈ </a:t>
                </a:r>
                <a:r>
                  <a:rPr lang="en-US" sz="2800" b="1" dirty="0" smtClean="0">
                    <a:solidFill>
                      <a:srgbClr val="FFFF00"/>
                    </a:solidFill>
                    <a:latin typeface="Constantia" charset="0"/>
                    <a:ea typeface="ＭＳ Ｐゴシック" charset="0"/>
                    <a:cs typeface="Constantia" charset="0"/>
                    <a:sym typeface="Constantia" charset="0"/>
                  </a:rPr>
                  <a:t>10</a:t>
                </a:r>
                <a:r>
                  <a:rPr lang="en-US" sz="2800" b="1" baseline="30000" dirty="0" smtClean="0">
                    <a:solidFill>
                      <a:srgbClr val="FFFF00"/>
                    </a:solidFill>
                    <a:latin typeface="Constantia" charset="0"/>
                    <a:ea typeface="ＭＳ Ｐゴシック" charset="0"/>
                    <a:cs typeface="Constantia" charset="0"/>
                    <a:sym typeface="Constantia" charset="0"/>
                  </a:rPr>
                  <a:t>15</a:t>
                </a:r>
                <a:r>
                  <a:rPr lang="en-US" sz="2800" b="1" dirty="0" smtClean="0">
                    <a:solidFill>
                      <a:srgbClr val="FFFF00"/>
                    </a:solidFill>
                    <a:latin typeface="Constantia" charset="0"/>
                    <a:ea typeface="ＭＳ Ｐゴシック" charset="0"/>
                    <a:cs typeface="Constantia" charset="0"/>
                    <a:sym typeface="Constantia" charset="0"/>
                  </a:rPr>
                  <a:t> cm L</a:t>
                </a:r>
                <a:r>
                  <a:rPr lang="en-US" sz="2800" b="1" baseline="-25000" dirty="0" smtClean="0">
                    <a:solidFill>
                      <a:srgbClr val="FFFF00"/>
                    </a:solidFill>
                    <a:latin typeface="Constantia" charset="0"/>
                    <a:ea typeface="ＭＳ Ｐゴシック" charset="0"/>
                    <a:cs typeface="Constantia" charset="0"/>
                    <a:sym typeface="Constantia" charset="0"/>
                  </a:rPr>
                  <a:t>45</a:t>
                </a:r>
                <a:r>
                  <a:rPr lang="en-US" sz="2800" b="1" dirty="0" smtClean="0">
                    <a:solidFill>
                      <a:srgbClr val="FFFF00"/>
                    </a:solidFill>
                    <a:latin typeface="Constantia" charset="0"/>
                    <a:ea typeface="ＭＳ Ｐゴシック" charset="0"/>
                    <a:cs typeface="Constantia" charset="0"/>
                    <a:sym typeface="Constantia" charset="0"/>
                  </a:rPr>
                  <a:t>/T</a:t>
                </a:r>
                <a:r>
                  <a:rPr lang="en-US" sz="2800" b="1" baseline="-25000" dirty="0" smtClean="0">
                    <a:solidFill>
                      <a:srgbClr val="FFFF00"/>
                    </a:solidFill>
                    <a:latin typeface="Constantia" charset="0"/>
                    <a:cs typeface="Constantia" charset="0"/>
                    <a:sym typeface="Constantia" charset="0"/>
                  </a:rPr>
                  <a:t>5</a:t>
                </a:r>
                <a:r>
                  <a:rPr lang="en-US" sz="2800" b="1" dirty="0" smtClean="0">
                    <a:solidFill>
                      <a:srgbClr val="FFFF00"/>
                    </a:solidFill>
                    <a:latin typeface="Constantia" charset="0"/>
                    <a:ea typeface="ＭＳ Ｐゴシック" charset="0"/>
                    <a:cs typeface="Constantia" charset="0"/>
                    <a:sym typeface="Constantia" charset="0"/>
                  </a:rPr>
                  <a:t>  </a:t>
                </a:r>
                <a:r>
                  <a:rPr lang="en-US" sz="2800" b="1" dirty="0">
                    <a:solidFill>
                      <a:srgbClr val="FFFF00"/>
                    </a:solidFill>
                    <a:latin typeface="Constantia" charset="0"/>
                    <a:ea typeface="ＭＳ Ｐゴシック" charset="0"/>
                    <a:cs typeface="Constantia" charset="0"/>
                    <a:sym typeface="Constantia" charset="0"/>
                  </a:rPr>
                  <a:t>~ </a:t>
                </a:r>
                <a:r>
                  <a:rPr lang="en-US" sz="2800" b="1" dirty="0" smtClean="0">
                    <a:solidFill>
                      <a:srgbClr val="FFFF00"/>
                    </a:solidFill>
                    <a:latin typeface="Constantia" charset="0"/>
                    <a:ea typeface="ＭＳ Ｐゴシック" charset="0"/>
                    <a:cs typeface="Constantia" charset="0"/>
                    <a:sym typeface="Constantia" charset="0"/>
                  </a:rPr>
                  <a:t>10</a:t>
                </a:r>
                <a:r>
                  <a:rPr lang="en-US" sz="2800" b="1" baseline="30000" dirty="0" smtClean="0">
                    <a:solidFill>
                      <a:srgbClr val="FFFF00"/>
                    </a:solidFill>
                    <a:latin typeface="Constantia" charset="0"/>
                    <a:ea typeface="ＭＳ Ｐゴシック" charset="0"/>
                    <a:cs typeface="Constantia" charset="0"/>
                    <a:sym typeface="Constantia" charset="0"/>
                  </a:rPr>
                  <a:t>3</a:t>
                </a:r>
                <a:r>
                  <a:rPr lang="en-US" sz="2800" b="1" dirty="0" smtClean="0">
                    <a:solidFill>
                      <a:srgbClr val="FFFF00"/>
                    </a:solidFill>
                    <a:latin typeface="Constantia" charset="0"/>
                    <a:ea typeface="ＭＳ Ｐゴシック" charset="0"/>
                    <a:cs typeface="Constantia" charset="0"/>
                    <a:sym typeface="Constantia" charset="0"/>
                  </a:rPr>
                  <a:t> </a:t>
                </a:r>
                <a:r>
                  <a:rPr lang="en-US" sz="2800" b="1" dirty="0" err="1" smtClean="0">
                    <a:solidFill>
                      <a:srgbClr val="FFFF00"/>
                    </a:solidFill>
                    <a:latin typeface="Constantia" charset="0"/>
                    <a:ea typeface="ＭＳ Ｐゴシック" charset="0"/>
                    <a:cs typeface="Constantia" charset="0"/>
                    <a:sym typeface="Constantia" charset="0"/>
                  </a:rPr>
                  <a:t>R</a:t>
                </a:r>
                <a:r>
                  <a:rPr lang="en-US" sz="2800" b="1" baseline="-25000" dirty="0" err="1" smtClean="0">
                    <a:solidFill>
                      <a:srgbClr val="FFFF00"/>
                    </a:solidFill>
                    <a:latin typeface="Constantia" charset="0"/>
                    <a:ea typeface="ＭＳ Ｐゴシック" charset="0"/>
                    <a:cs typeface="Constantia" charset="0"/>
                    <a:sym typeface="Constantia" charset="0"/>
                  </a:rPr>
                  <a:t>g</a:t>
                </a:r>
                <a:r>
                  <a:rPr lang="en-US" sz="2800" b="1" dirty="0" smtClean="0">
                    <a:solidFill>
                      <a:srgbClr val="FFFF00"/>
                    </a:solidFill>
                    <a:latin typeface="Constantia" charset="0"/>
                    <a:ea typeface="ＭＳ Ｐゴシック" charset="0"/>
                    <a:cs typeface="Constantia" charset="0"/>
                    <a:sym typeface="Constantia" charset="0"/>
                  </a:rPr>
                  <a:t> </a:t>
                </a:r>
                <a:endParaRPr lang="en-US" sz="2800" b="1" dirty="0">
                  <a:solidFill>
                    <a:srgbClr val="FFFF00"/>
                  </a:solidFill>
                  <a:latin typeface="Constantia" charset="0"/>
                  <a:ea typeface="ＭＳ Ｐゴシック" charset="0"/>
                  <a:cs typeface="Constantia" charset="0"/>
                  <a:sym typeface="Constantia" charset="0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3197316" y="9271"/>
                <a:ext cx="300082" cy="3531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FF00"/>
                    </a:solidFill>
                  </a:rPr>
                  <a:t>2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543925" y="611498"/>
              <a:ext cx="479631" cy="353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FFFF00"/>
                  </a:solidFill>
                </a:rPr>
                <a:t>1/2</a:t>
              </a:r>
              <a:endParaRPr lang="en-US" sz="18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808240" y="1848296"/>
            <a:ext cx="2275082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Swift J 2058+05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9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DejaVu LGC Sans"/>
        <a:cs typeface="DejaVu LGC Sans"/>
      </a:majorFont>
      <a:minorFont>
        <a:latin typeface="Times New Roman"/>
        <a:ea typeface="DejaVu LGC Sans"/>
        <a:cs typeface="DejaVu LGC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124786</TotalTime>
  <Words>2915</Words>
  <Application>Microsoft Macintosh PowerPoint</Application>
  <PresentationFormat>On-screen Show (4:3)</PresentationFormat>
  <Paragraphs>281</Paragraphs>
  <Slides>32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Swift J1644+57: γ-ray data</vt:lpstr>
      <vt:lpstr>Swift J1644+57: optical/IR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Constraints on radiation mechanism</vt:lpstr>
      <vt:lpstr>Synchrotron Radiation Process</vt:lpstr>
      <vt:lpstr>PowerPoint Presentation</vt:lpstr>
      <vt:lpstr>Synchrotron +  inverse Compton</vt:lpstr>
      <vt:lpstr>PowerPoint Presentation</vt:lpstr>
      <vt:lpstr>Synchrotron +  inverse Compton</vt:lpstr>
      <vt:lpstr>Thermal Emission + inverse-Compton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Special Projects</dc:creator>
  <cp:lastModifiedBy>Pawan Kumar</cp:lastModifiedBy>
  <cp:revision>1549</cp:revision>
  <dcterms:created xsi:type="dcterms:W3CDTF">2015-12-29T04:43:44Z</dcterms:created>
  <dcterms:modified xsi:type="dcterms:W3CDTF">2016-09-13T08:09:08Z</dcterms:modified>
</cp:coreProperties>
</file>