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49" d="100"/>
          <a:sy n="49" d="100"/>
        </p:scale>
        <p:origin x="4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166FFD99-0891-43F5-97FC-0AFB4380F21F}" type="datetimeFigureOut">
              <a:rPr lang="sl-SI" smtClean="0"/>
              <a:t>11. 09. 2016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3729927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66FFD99-0891-43F5-97FC-0AFB4380F21F}" type="datetimeFigureOut">
              <a:rPr lang="sl-SI" smtClean="0"/>
              <a:t>11. 09. 2016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109347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66FFD99-0891-43F5-97FC-0AFB4380F21F}" type="datetimeFigureOut">
              <a:rPr lang="sl-SI" smtClean="0"/>
              <a:t>11. 09. 2016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107634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166FFD99-0891-43F5-97FC-0AFB4380F21F}" type="datetimeFigureOut">
              <a:rPr lang="sl-SI" smtClean="0"/>
              <a:t>11. 09. 2016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150017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6FFD99-0891-43F5-97FC-0AFB4380F21F}" type="datetimeFigureOut">
              <a:rPr lang="sl-SI" smtClean="0"/>
              <a:t>11. 09. 2016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292805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166FFD99-0891-43F5-97FC-0AFB4380F21F}" type="datetimeFigureOut">
              <a:rPr lang="sl-SI" smtClean="0"/>
              <a:t>11. 09. 2016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353280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166FFD99-0891-43F5-97FC-0AFB4380F21F}" type="datetimeFigureOut">
              <a:rPr lang="sl-SI" smtClean="0"/>
              <a:t>11. 09. 2016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197625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166FFD99-0891-43F5-97FC-0AFB4380F21F}" type="datetimeFigureOut">
              <a:rPr lang="sl-SI" smtClean="0"/>
              <a:t>11. 09. 2016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70273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FFD99-0891-43F5-97FC-0AFB4380F21F}" type="datetimeFigureOut">
              <a:rPr lang="sl-SI" smtClean="0"/>
              <a:t>11. 09. 2016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305772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FFD99-0891-43F5-97FC-0AFB4380F21F}" type="datetimeFigureOut">
              <a:rPr lang="sl-SI" smtClean="0"/>
              <a:t>11. 09. 2016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275118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FFD99-0891-43F5-97FC-0AFB4380F21F}" type="datetimeFigureOut">
              <a:rPr lang="sl-SI" smtClean="0"/>
              <a:t>11. 09. 2016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A5DAEDC-00A2-4526-9CA8-C94B43CECABD}" type="slidenum">
              <a:rPr lang="sl-SI" smtClean="0"/>
              <a:t>‹#›</a:t>
            </a:fld>
            <a:endParaRPr lang="sl-SI"/>
          </a:p>
        </p:txBody>
      </p:sp>
    </p:spTree>
    <p:extLst>
      <p:ext uri="{BB962C8B-B14F-4D97-AF65-F5344CB8AC3E}">
        <p14:creationId xmlns:p14="http://schemas.microsoft.com/office/powerpoint/2010/main" val="301450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FFD99-0891-43F5-97FC-0AFB4380F21F}" type="datetimeFigureOut">
              <a:rPr lang="sl-SI" smtClean="0"/>
              <a:t>11. 09. 2016</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DAEDC-00A2-4526-9CA8-C94B43CECABD}" type="slidenum">
              <a:rPr lang="sl-SI" smtClean="0"/>
              <a:t>‹#›</a:t>
            </a:fld>
            <a:endParaRPr lang="sl-SI"/>
          </a:p>
        </p:txBody>
      </p:sp>
    </p:spTree>
    <p:extLst>
      <p:ext uri="{BB962C8B-B14F-4D97-AF65-F5344CB8AC3E}">
        <p14:creationId xmlns:p14="http://schemas.microsoft.com/office/powerpoint/2010/main" val="945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40.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Film_Flares.av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astro.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RotPc.gif" TargetMode="External"/><Relationship Id="rId2" Type="http://schemas.openxmlformats.org/officeDocument/2006/relationships/hyperlink" Target="RotPa.gi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effectLst/>
              </a:rPr>
              <a:t>The role of electromagnetism in tidal disruption events</a:t>
            </a:r>
            <a:endParaRPr lang="sl-SI" dirty="0"/>
          </a:p>
        </p:txBody>
      </p:sp>
      <p:sp>
        <p:nvSpPr>
          <p:cNvPr id="3" name="Subtitle 2"/>
          <p:cNvSpPr>
            <a:spLocks noGrp="1"/>
          </p:cNvSpPr>
          <p:nvPr>
            <p:ph type="subTitle" idx="1"/>
          </p:nvPr>
        </p:nvSpPr>
        <p:spPr/>
        <p:txBody>
          <a:bodyPr/>
          <a:lstStyle/>
          <a:p>
            <a:r>
              <a:rPr lang="sl-SI" dirty="0" smtClean="0"/>
              <a:t>Andrej Čadež</a:t>
            </a:r>
          </a:p>
          <a:p>
            <a:r>
              <a:rPr lang="sl-SI" dirty="0" smtClean="0"/>
              <a:t>University in Ljubljana</a:t>
            </a:r>
            <a:endParaRPr lang="sl-SI" dirty="0"/>
          </a:p>
        </p:txBody>
      </p:sp>
    </p:spTree>
    <p:extLst>
      <p:ext uri="{BB962C8B-B14F-4D97-AF65-F5344CB8AC3E}">
        <p14:creationId xmlns:p14="http://schemas.microsoft.com/office/powerpoint/2010/main" val="355883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nebula and assumed structure</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Reprocessing the power emitted by the central source</a:t>
                </a:r>
              </a:p>
              <a:p>
                <a:r>
                  <a:rPr lang="en-US" dirty="0" smtClean="0"/>
                  <a:t>Providing electromagnetic field to prevent electron depletion in the central source</a:t>
                </a:r>
              </a:p>
              <a:p>
                <a:pPr marL="0" indent="0">
                  <a:buNone/>
                </a:pPr>
                <a:r>
                  <a:rPr lang="en-US" dirty="0" smtClean="0"/>
                  <a:t>Structure: </a:t>
                </a:r>
              </a:p>
              <a:p>
                <a:r>
                  <a:rPr lang="en-US" dirty="0" smtClean="0"/>
                  <a:t>no line radiation detected inside the “cage” of filaments, but gamma emission present </a:t>
                </a:r>
              </a:p>
              <a:p>
                <a:r>
                  <a:rPr lang="en-US" dirty="0" smtClean="0"/>
                  <a:t>high energy electrons must be present at very low density </a:t>
                </a:r>
              </a:p>
              <a:p>
                <a:r>
                  <a:rPr lang="en-US" dirty="0" smtClean="0"/>
                  <a:t>Collision frequencies :</a:t>
                </a:r>
              </a:p>
              <a:p>
                <a:r>
                  <a:rPr lang="en-US" dirty="0"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rPr>
                              <m:t>𝑒𝑖</m:t>
                            </m:r>
                          </m:sub>
                        </m:sSub>
                      </m:den>
                    </m:f>
                    <m:r>
                      <a:rPr lang="en-US" b="0" i="1" smtClean="0">
                        <a:latin typeface="Cambria Math" panose="02040503050406030204" pitchFamily="18" charset="0"/>
                      </a:rPr>
                      <m:t>=75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𝑖</m:t>
                            </m:r>
                          </m:sub>
                        </m:sSub>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13 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𝑐𝑚</m:t>
                                </m:r>
                              </m:e>
                              <m:sup>
                                <m:r>
                                  <a:rPr lang="en-US" b="0" i="1" smtClean="0">
                                    <a:latin typeface="Cambria Math" panose="02040503050406030204" pitchFamily="18" charset="0"/>
                                    <a:ea typeface="Cambria Math" panose="02040503050406030204" pitchFamily="18" charset="0"/>
                                  </a:rPr>
                                  <m:t>−3</m:t>
                                </m:r>
                              </m:sup>
                            </m:sSup>
                          </m:den>
                        </m:f>
                      </m:e>
                    </m:d>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𝑒</m:t>
                                    </m:r>
                                  </m:sub>
                                </m:sSub>
                              </m:den>
                            </m:f>
                          </m:e>
                        </m:d>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𝐿𝑜𝑔</m:t>
                    </m:r>
                    <m:d>
                      <m:dPr>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Λ</m:t>
                        </m:r>
                      </m:e>
                    </m:d>
                  </m:oMath>
                </a14:m>
                <a:r>
                  <a:rPr lang="en-US" dirty="0" smtClean="0"/>
                  <a:t>year</a:t>
                </a:r>
              </a:p>
              <a:p>
                <a:r>
                  <a:rPr lang="en-US" dirty="0"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𝜈</m:t>
                            </m:r>
                          </m:e>
                          <m:sub>
                            <m:r>
                              <a:rPr lang="en-US" b="0" i="1" smtClean="0">
                                <a:latin typeface="Cambria Math" panose="02040503050406030204" pitchFamily="18" charset="0"/>
                              </a:rPr>
                              <m:t>𝑒𝑒</m:t>
                            </m:r>
                          </m:sub>
                        </m:sSub>
                      </m:den>
                    </m:f>
                    <m:r>
                      <a:rPr lang="en-US" b="0" i="1" smtClean="0">
                        <a:latin typeface="Cambria Math" panose="02040503050406030204" pitchFamily="18" charset="0"/>
                      </a:rPr>
                      <m:t>=41</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𝑖</m:t>
                                </m:r>
                              </m:sub>
                            </m:sSub>
                          </m:num>
                          <m:den>
                            <m:r>
                              <a:rPr lang="en-US" b="0" i="1" smtClean="0">
                                <a:latin typeface="Cambria Math" panose="02040503050406030204" pitchFamily="18" charset="0"/>
                                <a:ea typeface="Cambria Math" panose="02040503050406030204" pitchFamily="18" charset="0"/>
                              </a:rPr>
                              <m:t>13 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𝑐𝑚</m:t>
                                </m:r>
                              </m:e>
                              <m:sup>
                                <m:r>
                                  <a:rPr lang="en-US" b="0" i="1" smtClean="0">
                                    <a:latin typeface="Cambria Math" panose="02040503050406030204" pitchFamily="18" charset="0"/>
                                    <a:ea typeface="Cambria Math" panose="02040503050406030204" pitchFamily="18" charset="0"/>
                                  </a:rPr>
                                  <m:t>−3</m:t>
                                </m:r>
                              </m:sup>
                            </m:sSup>
                          </m:den>
                        </m:f>
                      </m:e>
                    </m:d>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𝑒</m:t>
                                    </m:r>
                                  </m:sub>
                                </m:sSub>
                              </m:den>
                            </m:f>
                          </m:e>
                        </m:d>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𝐿𝑜𝑔</m:t>
                    </m:r>
                    <m:d>
                      <m:dPr>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Λ</m:t>
                        </m:r>
                      </m:e>
                    </m:d>
                  </m:oMath>
                </a14:m>
                <a:r>
                  <a:rPr lang="en-US" dirty="0" smtClean="0"/>
                  <a:t>year</a:t>
                </a:r>
              </a:p>
              <a:p>
                <a:r>
                  <a:rPr lang="en-US" dirty="0" smtClean="0"/>
                  <a:t>Conclude: mean free path of both ions and electrons is longer than the size of the “cage”, electrons and ions effectively do not exchange energy.</a:t>
                </a:r>
              </a:p>
              <a:p>
                <a:r>
                  <a:rPr lang="en-US" dirty="0" smtClean="0"/>
                  <a:t>Assume that the “cage” represents a cold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10.000</m:t>
                    </m:r>
                  </m:oMath>
                </a14:m>
                <a:r>
                  <a:rPr lang="en-US" dirty="0" smtClean="0"/>
                  <a:t>K) neutral plasma  confinement</a:t>
                </a:r>
              </a:p>
              <a:p>
                <a:endParaRPr lang="en-US" dirty="0" smtClean="0"/>
              </a:p>
              <a:p>
                <a:endParaRPr lang="en-US" dirty="0" smtClean="0"/>
              </a:p>
              <a:p>
                <a:pPr marL="0" indent="0">
                  <a:buNone/>
                </a:pPr>
                <a:endParaRPr lang="en-US" dirty="0" smtClean="0"/>
              </a:p>
              <a:p>
                <a:endParaRPr lang="en-US" dirty="0"/>
              </a:p>
              <a:p>
                <a:pPr marL="0" indent="0">
                  <a:buNone/>
                </a:pPr>
                <a:endParaRPr lang="sl-SI"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801" r="-1101"/>
                </a:stretch>
              </a:blipFill>
            </p:spPr>
            <p:txBody>
              <a:bodyPr/>
              <a:lstStyle/>
              <a:p>
                <a:r>
                  <a:rPr lang="sl-SI">
                    <a:noFill/>
                  </a:rPr>
                  <a:t> </a:t>
                </a:r>
              </a:p>
            </p:txBody>
          </p:sp>
        </mc:Fallback>
      </mc:AlternateContent>
    </p:spTree>
    <p:extLst>
      <p:ext uri="{BB962C8B-B14F-4D97-AF65-F5344CB8AC3E}">
        <p14:creationId xmlns:p14="http://schemas.microsoft.com/office/powerpoint/2010/main" val="218079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492" y="2243139"/>
            <a:ext cx="2371725" cy="3036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p:cNvSpPr>
            <a:spLocks noGrp="1"/>
          </p:cNvSpPr>
          <p:nvPr>
            <p:ph type="title"/>
          </p:nvPr>
        </p:nvSpPr>
        <p:spPr>
          <a:xfrm>
            <a:off x="838200" y="106147"/>
            <a:ext cx="10604157" cy="1325563"/>
          </a:xfrm>
        </p:spPr>
        <p:txBody>
          <a:bodyPr/>
          <a:lstStyle/>
          <a:p>
            <a:pPr algn="ctr"/>
            <a:r>
              <a:rPr lang="en-US" dirty="0" smtClean="0"/>
              <a:t>Boltzmann and generation of electric field</a:t>
            </a:r>
            <a:endParaRPr lang="sl-SI" dirty="0"/>
          </a:p>
        </p:txBody>
      </p:sp>
      <p:sp>
        <p:nvSpPr>
          <p:cNvPr id="7" name="Rectangle 6"/>
          <p:cNvSpPr/>
          <p:nvPr/>
        </p:nvSpPr>
        <p:spPr>
          <a:xfrm>
            <a:off x="3100388" y="2546757"/>
            <a:ext cx="3514725" cy="3107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p:cNvSpPr/>
          <p:nvPr/>
        </p:nvSpPr>
        <p:spPr>
          <a:xfrm>
            <a:off x="838200" y="5357813"/>
            <a:ext cx="4133850" cy="4000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99750"/>
                <a:ext cx="9510584" cy="5758249"/>
              </a:xfrm>
            </p:spPr>
            <p:txBody>
              <a:bodyPr>
                <a:normAutofit fontScale="62500" lnSpcReduction="20000"/>
              </a:bodyPr>
              <a:lstStyle/>
              <a:p>
                <a:r>
                  <a:rPr lang="en-US" dirty="0" smtClean="0"/>
                  <a:t>Consider the ensemble of electrons and ions inside the “cage” as a two component ideal gas of particles acted on only by the electric field that they mutually create and is constrained to move inside the “cage”. The central engine is very small and  heats electrons to very high temperature, while ions remain relatively cold because of their small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𝑒</m:t>
                        </m:r>
                      </m:num>
                      <m:den>
                        <m:r>
                          <a:rPr lang="en-US" b="0" i="1" smtClean="0">
                            <a:latin typeface="Cambria Math" panose="02040503050406030204" pitchFamily="18" charset="0"/>
                          </a:rPr>
                          <m:t>𝑚</m:t>
                        </m:r>
                      </m:den>
                    </m:f>
                  </m:oMath>
                </a14:m>
                <a:r>
                  <a:rPr lang="en-US" dirty="0" smtClean="0"/>
                  <a:t> ratio. The distributions of electrons and ions in the phase space are described by their respective distribution functions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𝑒</m:t>
                        </m:r>
                      </m:sub>
                    </m:sSub>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d>
                    <m:r>
                      <a:rPr lang="en-US" b="0" i="1" smtClean="0">
                        <a:latin typeface="Cambria Math" panose="02040503050406030204" pitchFamily="18" charset="0"/>
                      </a:rPr>
                      <m:t> </m:t>
                    </m:r>
                  </m:oMath>
                </a14:m>
                <a:r>
                  <a:rPr lang="en-US" dirty="0" smtClean="0"/>
                  <a:t>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d>
                  </m:oMath>
                </a14:m>
                <a:r>
                  <a:rPr lang="en-US" dirty="0" smtClean="0"/>
                  <a:t>. In stationary state the distribution functions are constants of motion, so their Poisson brackets with the system Hamiltonian vanishes: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ℋ</m:t>
                        </m:r>
                      </m:e>
                    </m:d>
                    <m:r>
                      <a:rPr lang="en-US" b="0" i="1" smtClean="0">
                        <a:latin typeface="Cambria Math" panose="02040503050406030204" pitchFamily="18" charset="0"/>
                      </a:rPr>
                      <m:t>=0,</m:t>
                    </m:r>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ℋ</m:t>
                        </m:r>
                      </m:e>
                    </m:d>
                    <m:r>
                      <a:rPr lang="en-US" b="0" i="1" smtClean="0">
                        <a:latin typeface="Cambria Math" panose="02040503050406030204" pitchFamily="18" charset="0"/>
                      </a:rPr>
                      <m:t>=0</m:t>
                    </m:r>
                  </m:oMath>
                </a14:m>
                <a:r>
                  <a:rPr lang="en-US" dirty="0" smtClean="0"/>
                  <a:t>. </a:t>
                </a:r>
              </a:p>
              <a:p>
                <a:r>
                  <a:rPr lang="en-US" dirty="0" smtClean="0"/>
                  <a:t>System Hamiltonian: </a:t>
                </a:r>
                <a14:m>
                  <m:oMath xmlns:m="http://schemas.openxmlformats.org/officeDocument/2006/math">
                    <m:r>
                      <a:rPr lang="en-US" i="1" smtClean="0">
                        <a:latin typeface="Cambria Math" panose="02040503050406030204" pitchFamily="18" charset="0"/>
                        <a:ea typeface="Cambria Math" panose="02040503050406030204" pitchFamily="18" charset="0"/>
                      </a:rPr>
                      <m:t>ℋ</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𝑒</m:t>
                            </m:r>
                          </m:sub>
                        </m:s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𝑒</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𝑟</m:t>
                                    </m:r>
                                  </m:e>
                                </m:acc>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ea typeface="Cambria Math" panose="02040503050406030204" pitchFamily="18" charset="0"/>
                          </a:rPr>
                          <m:t>+</m:t>
                        </m:r>
                      </m:e>
                    </m:nary>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𝑖</m:t>
                            </m:r>
                          </m:sub>
                        </m:s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𝑖</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𝑟</m:t>
                                    </m:r>
                                  </m:e>
                                </m:acc>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e>
                              <m:sub>
                                <m:r>
                                  <a:rPr lang="en-US" b="0" i="1" smtClean="0">
                                    <a:latin typeface="Cambria Math" panose="02040503050406030204" pitchFamily="18" charset="0"/>
                                    <a:ea typeface="Cambria Math" panose="02040503050406030204" pitchFamily="18" charset="0"/>
                                  </a:rPr>
                                  <m:t>𝑖</m:t>
                                </m:r>
                              </m:sub>
                            </m:sSub>
                          </m:e>
                        </m:d>
                      </m:e>
                    </m:nary>
                  </m:oMath>
                </a14:m>
                <a:r>
                  <a:rPr lang="en-US" dirty="0" smtClean="0"/>
                  <a:t>, 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𝑒</m:t>
                        </m:r>
                      </m:sub>
                    </m:sSub>
                  </m:oMath>
                </a14:m>
                <a:r>
                  <a:rPr lang="en-US" dirty="0" smtClean="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oMath>
                </a14:m>
                <a:r>
                  <a:rPr lang="en-US" dirty="0" smtClean="0"/>
                  <a:t> are single particle Hamiltonians for electrons and ions (protons) respectively:</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rPr>
                          <m:t>𝑖</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𝑔</m:t>
                        </m:r>
                      </m:sub>
                    </m:sSub>
                    <m:r>
                      <a:rPr lang="en-US" b="0" i="1" smtClean="0">
                        <a:latin typeface="Cambria Math" panose="02040503050406030204" pitchFamily="18" charset="0"/>
                      </a:rPr>
                      <m:t>𝑐</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rPr>
                              <m:t>𝑖𝑗</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𝑖</m:t>
                                </m:r>
                              </m:sub>
                            </m:sSub>
                          </m:e>
                        </m:d>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𝑗</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e>
                    </m:rad>
                  </m:oMath>
                </a14:m>
                <a:endParaRPr lang="en-US" dirty="0"/>
              </a:p>
              <a:p>
                <a:pPr marL="0" indent="0">
                  <a:buNone/>
                </a:pPr>
                <a:r>
                  <a:rPr lang="en-US" dirty="0" smtClean="0"/>
                  <a:t>Electromagnetic 4-potential: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e>
                    </m:d>
                  </m:oMath>
                </a14:m>
                <a:endParaRPr lang="en-US" b="0" dirty="0" smtClean="0"/>
              </a:p>
              <a:p>
                <a:pPr marL="0" indent="0">
                  <a:buNone/>
                </a:pPr>
                <a:r>
                  <a:rPr lang="en-US" dirty="0" smtClean="0"/>
                  <a:t>Metric tensor:</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00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𝑜𝑗</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r>
                                    <a:rPr lang="en-US" b="0" i="1" smtClean="0">
                                      <a:latin typeface="Cambria Math" panose="02040503050406030204" pitchFamily="18" charset="0"/>
                                    </a:rPr>
                                    <m:t>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𝑖𝑗</m:t>
                                  </m:r>
                                </m:sub>
                              </m:sSub>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𝑔</m:t>
                                      </m:r>
                                    </m:sub>
                                  </m:sSub>
                                </m:e>
                                <m:sup>
                                  <m:r>
                                    <a:rPr lang="en-US" b="0" i="1" smtClean="0">
                                      <a:latin typeface="Cambria Math" panose="02040503050406030204" pitchFamily="18" charset="0"/>
                                    </a:rPr>
                                    <m:t>2</m:t>
                                  </m:r>
                                </m:sup>
                              </m:sSup>
                              <m:r>
                                <m:rPr>
                                  <m:brk m:alnAt="7"/>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rPr>
                                    <m:t>𝑘</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𝑘</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𝑖𝑗</m:t>
                                  </m:r>
                                </m:sub>
                              </m:sSub>
                            </m:e>
                          </m:mr>
                        </m:m>
                      </m:e>
                    </m:d>
                  </m:oMath>
                </a14:m>
                <a:endParaRPr lang="en-US" dirty="0" smtClean="0"/>
              </a:p>
              <a:p>
                <a:pPr marL="0" indent="0">
                  <a:buNone/>
                </a:pPr>
                <a:r>
                  <a:rPr lang="en-US" dirty="0" smtClean="0"/>
                  <a:t>Neglecting gravity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𝑔</m:t>
                        </m:r>
                      </m:sub>
                    </m:sSub>
                  </m:oMath>
                </a14:m>
                <a:r>
                  <a:rPr lang="en-US" dirty="0" smtClean="0"/>
                  <a:t>=1,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𝛽</m:t>
                        </m:r>
                      </m:e>
                    </m:ac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0,0,0</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𝑖𝑗</m:t>
                        </m:r>
                      </m:sub>
                    </m:sSub>
                  </m:oMath>
                </a14:m>
                <a:r>
                  <a:rPr lang="en-US" dirty="0" smtClean="0"/>
                  <a:t>) and magnetic field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𝐴</m:t>
                        </m:r>
                      </m:e>
                    </m:ac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0,0,0</m:t>
                        </m:r>
                      </m:e>
                    </m:d>
                  </m:oMath>
                </a14:m>
                <a:r>
                  <a:rPr lang="en-US" dirty="0" smtClean="0"/>
                  <a:t>) as well as taking the nonrelativistic limit (even if not justified it does not but essentially change the result in this case) one can write the distribution functions as:</a:t>
                </a:r>
              </a:p>
              <a:p>
                <a:pPr marL="0"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𝐸𝑥𝑝</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m:rPr>
                                <m:sty m:val="p"/>
                              </m:rPr>
                              <a:rPr lang="el-GR" b="0" i="1" smtClean="0">
                                <a:latin typeface="Cambria Math" panose="02040503050406030204" pitchFamily="18" charset="0"/>
                                <a:ea typeface="Cambria Math" panose="02040503050406030204" pitchFamily="18" charset="0"/>
                              </a:rPr>
                              <m:t>Φ</m:t>
                            </m:r>
                          </m:e>
                        </m:d>
                      </m:e>
                    </m:d>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where</m:t>
                    </m:r>
                    <m:r>
                      <a:rPr lang="en-US" b="0" i="0" smtClean="0">
                        <a:latin typeface="Cambria Math" panose="02040503050406030204" pitchFamily="18" charset="0"/>
                        <a:ea typeface="Cambria Math" panose="02040503050406030204" pitchFamily="18" charset="0"/>
                      </a:rPr>
                      <m:t> </m:t>
                    </m:r>
                  </m:oMath>
                </a14:m>
                <a:r>
                  <a:rPr lang="el-GR" dirty="0" smtClean="0"/>
                  <a:t>α</a:t>
                </a:r>
                <a:r>
                  <a:rPr lang="en-US" dirty="0" smtClean="0"/>
                  <a:t> and </a:t>
                </a:r>
                <a:r>
                  <a:rPr lang="el-GR" dirty="0" smtClean="0"/>
                  <a:t>β</a:t>
                </a:r>
                <a:r>
                  <a:rPr lang="en-US" dirty="0" smtClean="0"/>
                  <a:t> are the Lagrange multipliers eventually determining the numbers of electrons and ions and their energy. The charge density is:</a:t>
                </a:r>
              </a:p>
              <a:p>
                <a:pPr marL="0" indent="0">
                  <a:buNone/>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𝜚</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𝑒</m:t>
                    </m:r>
                    <m:nary>
                      <m:naryPr>
                        <m:limLoc m:val="undOvr"/>
                        <m:subHide m:val="on"/>
                        <m:supHide m:val="on"/>
                        <m:ctrlPr>
                          <a:rPr lang="en-US" b="0" i="1" smtClean="0">
                            <a:latin typeface="Cambria Math" panose="02040503050406030204" pitchFamily="18" charset="0"/>
                          </a:rPr>
                        </m:ctrlPr>
                      </m:naryP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𝑒</m:t>
                                </m:r>
                              </m:sub>
                            </m:sSub>
                          </m:e>
                        </m:d>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3</m:t>
                                </m:r>
                              </m:sup>
                            </m:sSup>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3</m:t>
                                </m:r>
                              </m:sup>
                            </m:sSup>
                          </m:den>
                        </m:f>
                      </m:e>
                    </m:nary>
                  </m:oMath>
                </a14:m>
                <a:r>
                  <a:rPr lang="en-US" dirty="0" smtClean="0"/>
                  <a:t> ; Coulomb equation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ΔΦ</m:t>
                    </m:r>
                    <m:r>
                      <a:rPr lang="en-US" b="0" i="1" smtClean="0">
                        <a:latin typeface="Cambria Math" panose="02040503050406030204" pitchFamily="18" charset="0"/>
                        <a:ea typeface="Cambria Math" panose="02040503050406030204" pitchFamily="18" charset="0"/>
                      </a:rPr>
                      <m:t>=</m:t>
                    </m:r>
                    <m:f>
                      <m:fPr>
                        <m:type m:val="lin"/>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𝜌</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den>
                    </m:f>
                  </m:oMath>
                </a14:m>
                <a:r>
                  <a:rPr lang="en-US" dirty="0" smtClean="0"/>
                  <a:t> </a:t>
                </a:r>
              </a:p>
              <a:p>
                <a:pPr marL="0" indent="0">
                  <a:buNone/>
                </a:pPr>
                <a:r>
                  <a:rPr lang="en-US" dirty="0" smtClean="0"/>
                  <a:t>A similar development as in Debye-</a:t>
                </a:r>
                <a:r>
                  <a:rPr lang="en-US" dirty="0" err="1" smtClean="0"/>
                  <a:t>Hückel</a:t>
                </a:r>
                <a:r>
                  <a:rPr lang="en-US" dirty="0" smtClean="0"/>
                  <a:t> theory leads to: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99750"/>
                <a:ext cx="9510584" cy="5758249"/>
              </a:xfrm>
              <a:blipFill>
                <a:blip r:embed="rId2"/>
                <a:stretch>
                  <a:fillRect l="-577" t="-1693" r="-833" b="-317"/>
                </a:stretch>
              </a:blipFill>
            </p:spPr>
            <p:txBody>
              <a:bodyPr/>
              <a:lstStyle/>
              <a:p>
                <a:r>
                  <a:rPr lang="sl-SI">
                    <a:noFill/>
                  </a:rPr>
                  <a:t> </a:t>
                </a:r>
              </a:p>
            </p:txBody>
          </p:sp>
        </mc:Fallback>
      </mc:AlternateContent>
      <p:sp>
        <p:nvSpPr>
          <p:cNvPr id="4" name="Oval 3"/>
          <p:cNvSpPr/>
          <p:nvPr/>
        </p:nvSpPr>
        <p:spPr>
          <a:xfrm>
            <a:off x="9967784" y="2692935"/>
            <a:ext cx="2224216" cy="22397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Explosion 1 4"/>
          <p:cNvSpPr/>
          <p:nvPr/>
        </p:nvSpPr>
        <p:spPr>
          <a:xfrm>
            <a:off x="10809073" y="3480764"/>
            <a:ext cx="556054" cy="66409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07247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48" y="285612"/>
            <a:ext cx="10515600" cy="1325563"/>
          </a:xfrm>
        </p:spPr>
        <p:txBody>
          <a:bodyPr/>
          <a:lstStyle/>
          <a:p>
            <a:r>
              <a:rPr lang="en-US" dirty="0" smtClean="0"/>
              <a:t>Electric field in rarefied plasma of electrons and ions of different temperature</a:t>
            </a:r>
            <a:endParaRPr lang="sl-SI" dirty="0"/>
          </a:p>
        </p:txBody>
      </p:sp>
      <p:sp>
        <p:nvSpPr>
          <p:cNvPr id="5" name="Rectangle 4"/>
          <p:cNvSpPr/>
          <p:nvPr/>
        </p:nvSpPr>
        <p:spPr>
          <a:xfrm>
            <a:off x="1882232" y="1611175"/>
            <a:ext cx="3058477" cy="6525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825623"/>
                <a:ext cx="11844000" cy="4832351"/>
              </a:xfrm>
            </p:spPr>
            <p:txBody>
              <a:bodyPr>
                <a:normAutofit fontScale="70000" lnSpcReduction="20000"/>
              </a:bodyPr>
              <a:lstStyle/>
              <a:p>
                <a:r>
                  <a:rPr lang="en-US" dirty="0" smtClean="0"/>
                  <a:t>Field equation: </a:t>
                </a:r>
                <a14:m>
                  <m:oMath xmlns:m="http://schemas.openxmlformats.org/officeDocument/2006/math">
                    <m:acc>
                      <m:accPr>
                        <m:chr m:val="̃"/>
                        <m:ctrlPr>
                          <a:rPr lang="en-US" i="1" smtClean="0">
                            <a:latin typeface="Cambria Math" panose="02040503050406030204" pitchFamily="18" charset="0"/>
                          </a:rPr>
                        </m:ctrlPr>
                      </m:accPr>
                      <m:e>
                        <m:r>
                          <m:rPr>
                            <m:sty m:val="p"/>
                          </m:rPr>
                          <a:rPr lang="el-GR" i="1" smtClean="0">
                            <a:latin typeface="Cambria Math" panose="02040503050406030204" pitchFamily="18" charset="0"/>
                            <a:ea typeface="Cambria Math" panose="02040503050406030204" pitchFamily="18" charset="0"/>
                          </a:rPr>
                          <m:t>Δ</m:t>
                        </m:r>
                      </m:e>
                    </m:acc>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d>
                              <m:dPr>
                                <m:ctrlPr>
                                  <a:rPr lang="en-US" b="0" i="1" smtClean="0">
                                    <a:latin typeface="Cambria Math" panose="02040503050406030204" pitchFamily="18" charset="0"/>
                                    <a:ea typeface="Cambria Math" panose="02040503050406030204" pitchFamily="18" charset="0"/>
                                  </a:rPr>
                                </m:ctrlPr>
                              </m:dPr>
                              <m:e>
                                <m:f>
                                  <m:fPr>
                                    <m:type m:val="lin"/>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den>
                                </m:f>
                              </m:e>
                            </m:d>
                            <m:r>
                              <a:rPr lang="en-US" b="0" i="1" smtClean="0">
                                <a:latin typeface="Cambria Math" panose="02040503050406030204" pitchFamily="18" charset="0"/>
                                <a:ea typeface="Cambria Math" panose="02040503050406030204" pitchFamily="18" charset="0"/>
                              </a:rPr>
                              <m:t>𝛿</m:t>
                            </m:r>
                          </m:sup>
                        </m:sSup>
                      </m:e>
                    </m:d>
                  </m:oMath>
                </a14:m>
                <a:r>
                  <a:rPr lang="en-US" b="1" dirty="0" smtClean="0"/>
                  <a:t> </a:t>
                </a:r>
                <a:r>
                  <a:rPr lang="en-US" dirty="0" smtClean="0"/>
                  <a:t>, </a:t>
                </a:r>
              </a:p>
              <a:p>
                <a:r>
                  <a:rPr lang="en-US" dirty="0" smtClean="0"/>
                  <a:t>where: </a:t>
                </a:r>
                <a14:m>
                  <m:oMath xmlns:m="http://schemas.openxmlformats.org/officeDocument/2006/math">
                    <m:r>
                      <a:rPr lang="en-US"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 </m:t>
                    </m:r>
                  </m:oMath>
                </a14:m>
                <a:r>
                  <a:rPr lang="en-US" dirty="0" smtClean="0"/>
                  <a:t>… (electrostatic energy/thermal energy)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κ</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𝑓</m:t>
                            </m:r>
                          </m:sub>
                        </m:sSub>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den>
                    </m:f>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𝑐</m:t>
                            </m:r>
                          </m:sub>
                        </m:sSub>
                      </m:num>
                      <m:den>
                        <m:r>
                          <a:rPr lang="en-US" b="0" i="1" smtClean="0">
                            <a:latin typeface="Cambria Math" panose="02040503050406030204" pitchFamily="18" charset="0"/>
                            <a:ea typeface="Cambria Math" panose="02040503050406030204" pitchFamily="18" charset="0"/>
                          </a:rPr>
                          <m:t>𝑅</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ℕ</m:t>
                        </m:r>
                      </m:e>
                      <m:sub>
                        <m:r>
                          <a:rPr lang="en-US" b="0" i="1" smtClean="0">
                            <a:latin typeface="Cambria Math" panose="02040503050406030204" pitchFamily="18" charset="0"/>
                            <a:ea typeface="Cambria Math" panose="02040503050406030204" pitchFamily="18" charset="0"/>
                          </a:rPr>
                          <m:t>0</m:t>
                        </m:r>
                      </m:sub>
                    </m:sSub>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m:t>
                            </m:r>
                          </m:sub>
                        </m:sSub>
                      </m:den>
                    </m:f>
                  </m:oMath>
                </a14:m>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Φ</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𝑒</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den>
                    </m:f>
                  </m:oMath>
                </a14:m>
                <a:r>
                  <a:rPr lang="en-US" dirty="0" smtClean="0"/>
                  <a:t> , </a:t>
                </a:r>
                <a14:m>
                  <m:oMath xmlns:m="http://schemas.openxmlformats.org/officeDocument/2006/math">
                    <m:r>
                      <a:rPr lang="en-US" b="0" i="1" smtClean="0">
                        <a:latin typeface="Cambria Math" panose="02040503050406030204" pitchFamily="18" charset="0"/>
                      </a:rPr>
                      <m:t>𝑅</m:t>
                    </m:r>
                  </m:oMath>
                </a14:m>
                <a:r>
                  <a:rPr lang="en-US" dirty="0" smtClean="0"/>
                  <a:t> … radius of the “cage”,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ℕ</m:t>
                        </m:r>
                      </m:e>
                      <m:sub>
                        <m:r>
                          <a:rPr lang="en-US" b="0" i="1" smtClean="0">
                            <a:latin typeface="Cambria Math" panose="02040503050406030204" pitchFamily="18" charset="0"/>
                            <a:ea typeface="Cambria Math" panose="02040503050406030204" pitchFamily="18" charset="0"/>
                          </a:rPr>
                          <m:t>0</m:t>
                        </m:r>
                      </m:sub>
                    </m:sSub>
                  </m:oMath>
                </a14:m>
                <a:r>
                  <a:rPr lang="en-US" dirty="0" smtClean="0"/>
                  <a:t> … total number of particles to within a numerical factor,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𝑓</m:t>
                        </m:r>
                      </m:sub>
                    </m:sSub>
                  </m:oMath>
                </a14:m>
                <a:r>
                  <a:rPr lang="en-US" dirty="0" smtClean="0"/>
                  <a:t> … fine structure constant,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𝑐</m:t>
                        </m:r>
                      </m:sub>
                    </m:sSub>
                  </m:oMath>
                </a14:m>
                <a:r>
                  <a:rPr lang="en-US" dirty="0" smtClean="0"/>
                  <a:t> … Compton wavelength, </a:t>
                </a:r>
                <a14:m>
                  <m:oMath xmlns:m="http://schemas.openxmlformats.org/officeDocument/2006/math">
                    <m:acc>
                      <m:accPr>
                        <m:chr m:val="̃"/>
                        <m:ctrlPr>
                          <a:rPr lang="el-GR" i="1" smtClean="0">
                            <a:latin typeface="Cambria Math" panose="02040503050406030204" pitchFamily="18" charset="0"/>
                            <a:ea typeface="Cambria Math" panose="02040503050406030204" pitchFamily="18" charset="0"/>
                          </a:rPr>
                        </m:ctrlPr>
                      </m:accPr>
                      <m:e>
                        <m:r>
                          <m:rPr>
                            <m:sty m:val="p"/>
                          </m:rPr>
                          <a:rPr lang="el-GR" i="1" smtClean="0">
                            <a:latin typeface="Cambria Math" panose="02040503050406030204" pitchFamily="18" charset="0"/>
                            <a:ea typeface="Cambria Math" panose="02040503050406030204" pitchFamily="18" charset="0"/>
                          </a:rPr>
                          <m:t>Δ</m:t>
                        </m:r>
                      </m:e>
                    </m:acc>
                  </m:oMath>
                </a14:m>
                <a:r>
                  <a:rPr lang="en-US" dirty="0" smtClean="0"/>
                  <a:t> dimensionless Laplacian with respect to coordinates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𝜑</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𝑅</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𝜑</m:t>
                        </m:r>
                      </m:e>
                    </m:d>
                    <m:r>
                      <a:rPr lang="en-US" b="0" i="1" smtClean="0">
                        <a:latin typeface="Cambria Math" panose="02040503050406030204" pitchFamily="18" charset="0"/>
                      </a:rPr>
                      <m:t>.</m:t>
                    </m:r>
                  </m:oMath>
                </a14:m>
                <a:r>
                  <a:rPr lang="en-US" dirty="0" smtClean="0"/>
                  <a:t> </a:t>
                </a:r>
              </a:p>
              <a:p>
                <a:r>
                  <a:rPr lang="en-US" dirty="0" smtClean="0"/>
                  <a:t>Domain: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𝑚𝑖𝑛</m:t>
                        </m:r>
                      </m:sub>
                    </m:sSub>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&lt;1</m:t>
                    </m:r>
                  </m:oMath>
                </a14:m>
                <a:r>
                  <a:rPr lang="en-US" dirty="0" smtClean="0"/>
                  <a:t>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𝜉</m:t>
                        </m:r>
                      </m:e>
                      <m:sub>
                        <m:r>
                          <a:rPr lang="en-US" b="0" i="1" smtClean="0">
                            <a:latin typeface="Cambria Math" panose="02040503050406030204" pitchFamily="18" charset="0"/>
                          </a:rPr>
                          <m:t>𝑚𝑖𝑛</m:t>
                        </m:r>
                      </m:sub>
                    </m:sSub>
                    <m:r>
                      <a:rPr lang="en-US" b="0" i="1" smtClean="0">
                        <a:latin typeface="Cambria Math" panose="02040503050406030204" pitchFamily="18" charset="0"/>
                      </a:rPr>
                      <m:t>𝑅</m:t>
                    </m:r>
                  </m:oMath>
                </a14:m>
                <a:r>
                  <a:rPr lang="en-US" dirty="0" smtClean="0"/>
                  <a:t> is the radius at which the central heating source takes over and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endParaRPr lang="en-US" dirty="0" smtClean="0">
                  <a:ea typeface="Cambria Math" panose="02040503050406030204" pitchFamily="18" charset="0"/>
                </a:endParaRPr>
              </a:p>
              <a:p>
                <a:pPr marL="0" indent="0">
                  <a:buNone/>
                </a:pPr>
                <a:r>
                  <a:rPr lang="en-US" dirty="0" smtClean="0"/>
                  <a:t>    reaches a constant value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2</m:t>
                        </m:r>
                      </m:sub>
                    </m:sSub>
                  </m:oMath>
                </a14:m>
                <a:r>
                  <a:rPr lang="en-US" dirty="0" smtClean="0"/>
                  <a:t> . </a:t>
                </a:r>
              </a:p>
              <a:p>
                <a:r>
                  <a:rPr lang="en-US" dirty="0" smtClean="0"/>
                  <a:t>Boundary  conditions</a:t>
                </a:r>
                <a:r>
                  <a:rPr lang="en-US" dirty="0"/>
                  <a:t>:</a:t>
                </a:r>
                <a:r>
                  <a:rPr lang="en-US" dirty="0" smtClean="0"/>
                  <a:t> </a:t>
                </a:r>
                <a:r>
                  <a:rPr lang="en-US" dirty="0"/>
                  <a:t>total charge inside “cage”=0 </a:t>
                </a:r>
                <a:r>
                  <a:rPr lang="en-US" dirty="0" smtClean="0"/>
                  <a:t>(</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r>
                              <a:rPr lang="en-US" i="1" smtClean="0">
                                <a:latin typeface="Cambria Math" panose="02040503050406030204" pitchFamily="18" charset="0"/>
                                <a:ea typeface="Cambria Math" panose="02040503050406030204" pitchFamily="18" charset="0"/>
                              </a:rPr>
                              <m:t>𝜉</m:t>
                            </m:r>
                            <m:r>
                              <a:rPr lang="en-US" i="1" smtClean="0">
                                <a:latin typeface="Cambria Math" panose="02040503050406030204" pitchFamily="18" charset="0"/>
                              </a:rPr>
                              <m:t>→</m:t>
                            </m:r>
                            <m:r>
                              <a:rPr lang="en-US" b="0" i="1" smtClean="0">
                                <a:latin typeface="Cambria Math" panose="02040503050406030204" pitchFamily="18" charset="0"/>
                              </a:rPr>
                              <m:t>1</m:t>
                            </m:r>
                          </m:lim>
                        </m:limLow>
                      </m:fName>
                      <m:e>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𝛿</m:t>
                            </m:r>
                          </m:num>
                          <m:den>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𝜉</m:t>
                            </m:r>
                          </m:den>
                        </m:f>
                        <m:r>
                          <a:rPr lang="en-US" b="0" i="1" smtClean="0">
                            <a:latin typeface="Cambria Math" panose="02040503050406030204" pitchFamily="18" charset="0"/>
                          </a:rPr>
                          <m:t>=0</m:t>
                        </m:r>
                      </m:e>
                    </m:func>
                    <m:r>
                      <a:rPr lang="en-US" b="0" i="1" smtClean="0">
                        <a:latin typeface="Cambria Math" panose="02040503050406030204" pitchFamily="18" charset="0"/>
                      </a:rPr>
                      <m:t>)</m:t>
                    </m:r>
                  </m:oMath>
                </a14:m>
                <a:r>
                  <a:rPr lang="en-US" dirty="0" smtClean="0"/>
                  <a:t>, electric potential of “cage” with respect to ∞ is 0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ea typeface="Cambria Math" panose="02040503050406030204" pitchFamily="18" charset="0"/>
                              </a:rPr>
                              <m:t>𝜉</m:t>
                            </m:r>
                            <m:r>
                              <a:rPr lang="en-US" i="1">
                                <a:latin typeface="Cambria Math" panose="02040503050406030204" pitchFamily="18" charset="0"/>
                              </a:rPr>
                              <m:t>→1</m:t>
                            </m:r>
                          </m:lim>
                        </m:limLow>
                      </m:fName>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𝑒</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Φ</m:t>
                                </m:r>
                              </m:e>
                              <m:sub>
                                <m:r>
                                  <a:rPr lang="en-US" i="1">
                                    <a:latin typeface="Cambria Math" panose="02040503050406030204" pitchFamily="18" charset="0"/>
                                    <a:ea typeface="Cambria Math" panose="02040503050406030204" pitchFamily="18" charset="0"/>
                                  </a:rPr>
                                  <m:t>0</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𝑒</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1</m:t>
                            </m:r>
                          </m:sub>
                        </m:sSub>
                      </m:e>
                    </m:func>
                  </m:oMath>
                </a14:m>
                <a:r>
                  <a:rPr lang="en-US" dirty="0" smtClean="0"/>
                  <a:t>). </a:t>
                </a:r>
              </a:p>
              <a:p>
                <a:r>
                  <a:rPr lang="en-US" dirty="0" smtClean="0"/>
                  <a:t>Parameters determining solution: number of particles, total energy, ratio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f>
                          <m:fPr>
                            <m:type m:val="lin"/>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m:t>
                                </m:r>
                              </m:sub>
                            </m:sSub>
                          </m:den>
                        </m:f>
                      </m:e>
                    </m:d>
                  </m:oMath>
                </a14:m>
                <a:r>
                  <a:rPr lang="en-US" dirty="0" smtClean="0"/>
                  <a:t>,  </a:t>
                </a:r>
              </a:p>
              <a:p>
                <a:pPr marL="0" indent="0">
                  <a:buNone/>
                </a:pPr>
                <a:r>
                  <a:rPr lang="en-US" dirty="0"/>
                  <a:t> </a:t>
                </a:r>
                <a:r>
                  <a:rPr lang="en-US" dirty="0" smtClean="0"/>
                  <a:t>  value </a:t>
                </a:r>
                <a:r>
                  <a:rPr lang="en-US" b="0" dirty="0" smtClean="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1</m:t>
                        </m:r>
                      </m:sub>
                    </m:sSub>
                  </m:oMath>
                </a14:m>
                <a:r>
                  <a:rPr lang="en-US" b="0" dirty="0" smtClean="0">
                    <a:ea typeface="Cambria Math" panose="02040503050406030204" pitchFamily="18" charset="0"/>
                  </a:rPr>
                  <a:t>(related to potential difference between “cage” and central engine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ea typeface="Cambria Math" panose="02040503050406030204" pitchFamily="18" charset="0"/>
                          </a:rPr>
                          <m:t>2</m:t>
                        </m:r>
                      </m:sub>
                    </m:sSub>
                  </m:oMath>
                </a14:m>
                <a:r>
                  <a:rPr lang="en-US" b="0" dirty="0" smtClean="0">
                    <a:ea typeface="Cambria Math" panose="02040503050406030204" pitchFamily="18" charset="0"/>
                  </a:rPr>
                  <a:t>) must be determined     </a:t>
                </a:r>
              </a:p>
              <a:p>
                <a:pPr marL="0" indent="0">
                  <a:buNone/>
                </a:pPr>
                <a:r>
                  <a:rPr lang="en-US" dirty="0">
                    <a:ea typeface="Cambria Math" panose="02040503050406030204" pitchFamily="18" charset="0"/>
                  </a:rPr>
                  <a:t> </a:t>
                </a:r>
                <a:r>
                  <a:rPr lang="en-US" dirty="0" smtClean="0">
                    <a:ea typeface="Cambria Math" panose="02040503050406030204" pitchFamily="18" charset="0"/>
                  </a:rPr>
                  <a:t>  </a:t>
                </a:r>
                <a:r>
                  <a:rPr lang="en-US" b="0" dirty="0" smtClean="0">
                    <a:ea typeface="Cambria Math" panose="02040503050406030204" pitchFamily="18" charset="0"/>
                  </a:rPr>
                  <a:t>a posterior</a:t>
                </a:r>
                <a:r>
                  <a:rPr lang="en-US" dirty="0" smtClean="0">
                    <a:ea typeface="Cambria Math" panose="02040503050406030204" pitchFamily="18" charset="0"/>
                  </a:rPr>
                  <a:t>i as  the value at which the system reaches highest entropy for given volume energy and number of</a:t>
                </a:r>
              </a:p>
              <a:p>
                <a:pPr marL="0" indent="0">
                  <a:buNone/>
                </a:pPr>
                <a:r>
                  <a:rPr lang="en-US" dirty="0">
                    <a:ea typeface="Cambria Math" panose="02040503050406030204" pitchFamily="18" charset="0"/>
                  </a:rPr>
                  <a:t> </a:t>
                </a:r>
                <a:r>
                  <a:rPr lang="en-US" dirty="0" smtClean="0">
                    <a:ea typeface="Cambria Math" panose="02040503050406030204" pitchFamily="18" charset="0"/>
                  </a:rPr>
                  <a:t>  particles</a:t>
                </a:r>
                <a:endParaRPr lang="en-US" b="0" dirty="0" smtClean="0">
                  <a:ea typeface="Cambria Math" panose="02040503050406030204" pitchFamily="18" charset="0"/>
                </a:endParaRPr>
              </a:p>
              <a:p>
                <a:pPr marL="0" indent="0">
                  <a:buNone/>
                </a:pPr>
                <a:endParaRPr lang="en-US" dirty="0" smtClean="0"/>
              </a:p>
              <a:p>
                <a:endParaRPr lang="en-US" dirty="0" smtClean="0"/>
              </a:p>
              <a:p>
                <a:pPr marL="0" indent="0">
                  <a:buNone/>
                </a:pPr>
                <a:endParaRPr lang="en-US" dirty="0" smtClean="0"/>
              </a:p>
              <a:p>
                <a:pPr marL="0" indent="0">
                  <a:buNone/>
                </a:pPr>
                <a:endParaRPr lang="en-US" b="1" dirty="0" smtClean="0"/>
              </a:p>
              <a:p>
                <a:pPr marL="0" indent="0">
                  <a:buNone/>
                </a:pPr>
                <a:endParaRPr lang="sl-SI"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825623"/>
                <a:ext cx="11844000" cy="4832351"/>
              </a:xfrm>
              <a:blipFill>
                <a:blip r:embed="rId2"/>
                <a:stretch>
                  <a:fillRect l="-463" t="-8953" r="-103"/>
                </a:stretch>
              </a:blipFill>
            </p:spPr>
            <p:txBody>
              <a:bodyPr/>
              <a:lstStyle/>
              <a:p>
                <a:r>
                  <a:rPr lang="sl-SI">
                    <a:noFill/>
                  </a:rPr>
                  <a:t> </a:t>
                </a:r>
              </a:p>
            </p:txBody>
          </p:sp>
        </mc:Fallback>
      </mc:AlternateContent>
      <p:sp>
        <p:nvSpPr>
          <p:cNvPr id="4" name="TextBox 3"/>
          <p:cNvSpPr txBox="1"/>
          <p:nvPr/>
        </p:nvSpPr>
        <p:spPr>
          <a:xfrm>
            <a:off x="5640859" y="2971800"/>
            <a:ext cx="65" cy="276999"/>
          </a:xfrm>
          <a:prstGeom prst="rect">
            <a:avLst/>
          </a:prstGeom>
          <a:noFill/>
        </p:spPr>
        <p:txBody>
          <a:bodyPr wrap="none" lIns="0" tIns="0" rIns="0" bIns="0" rtlCol="0">
            <a:spAutoFit/>
          </a:bodyPr>
          <a:lstStyle/>
          <a:p>
            <a:endParaRPr lang="sl-SI" dirty="0"/>
          </a:p>
        </p:txBody>
      </p:sp>
    </p:spTree>
    <p:extLst>
      <p:ext uri="{BB962C8B-B14F-4D97-AF65-F5344CB8AC3E}">
        <p14:creationId xmlns:p14="http://schemas.microsoft.com/office/powerpoint/2010/main" val="2635423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Equation of state for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oMath>
                </a14:m>
                <a:r>
                  <a:rPr lang="en-US" dirty="0" smtClean="0"/>
                  <a:t>particles in R=1m sphere: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m:t>
                        </m:r>
                      </m:sub>
                    </m:sSub>
                  </m:oMath>
                </a14:m>
                <a:endParaRPr lang="sl-SI"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2903" b="-21659"/>
                </a:stretch>
              </a:blipFill>
            </p:spPr>
            <p:txBody>
              <a:bodyPr/>
              <a:lstStyle/>
              <a:p>
                <a:r>
                  <a:rPr lang="sl-SI">
                    <a:noFill/>
                  </a:rPr>
                  <a:t> </a:t>
                </a:r>
              </a:p>
            </p:txBody>
          </p:sp>
        </mc:Fallback>
      </mc:AlternateContent>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33714" y="1404706"/>
            <a:ext cx="4210972" cy="435133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838200" y="1813268"/>
                <a:ext cx="4998396" cy="2651495"/>
              </a:xfrm>
              <a:prstGeom prst="rect">
                <a:avLst/>
              </a:prstGeom>
              <a:noFill/>
            </p:spPr>
            <p:txBody>
              <a:bodyPr wrap="square" rtlCol="0">
                <a:spAutoFit/>
              </a:bodyPr>
              <a:lstStyle/>
              <a:p>
                <a:r>
                  <a:rPr lang="en-US" dirty="0" smtClean="0"/>
                  <a:t>a) Entropy (</a:t>
                </a:r>
                <a14:m>
                  <m:oMath xmlns:m="http://schemas.openxmlformats.org/officeDocument/2006/math">
                    <m:f>
                      <m:fPr>
                        <m:type m:val="skw"/>
                        <m:ctrlPr>
                          <a:rPr lang="sl-SI" i="1">
                            <a:latin typeface="Cambria Math" panose="02040503050406030204" pitchFamily="18" charset="0"/>
                          </a:rPr>
                        </m:ctrlPr>
                      </m:fPr>
                      <m:num>
                        <m:r>
                          <a:rPr lang="en-US" i="1">
                            <a:latin typeface="Cambria Math" panose="02040503050406030204" pitchFamily="18" charset="0"/>
                          </a:rPr>
                          <m:t>𝑆</m:t>
                        </m:r>
                      </m:num>
                      <m:den>
                        <m:r>
                          <a:rPr lang="en-US" b="0" i="1" smtClean="0">
                            <a:latin typeface="Cambria Math" panose="02040503050406030204" pitchFamily="18" charset="0"/>
                          </a:rPr>
                          <m:t>𝑘</m:t>
                        </m:r>
                        <m:sSub>
                          <m:sSubPr>
                            <m:ctrlPr>
                              <a:rPr lang="sl-SI"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𝑎𝑙𝑙</m:t>
                            </m:r>
                          </m:sub>
                        </m:sSub>
                      </m:den>
                    </m:f>
                  </m:oMath>
                </a14:m>
                <a:r>
                  <a:rPr lang="en-US" dirty="0" smtClean="0"/>
                  <a:t>) </a:t>
                </a:r>
                <a:r>
                  <a:rPr lang="en-US" dirty="0"/>
                  <a:t>as function of energy </a:t>
                </a:r>
                <a:r>
                  <a:rPr lang="en-US" dirty="0" smtClean="0"/>
                  <a:t>(</a:t>
                </a:r>
                <a14:m>
                  <m:oMath xmlns:m="http://schemas.openxmlformats.org/officeDocument/2006/math">
                    <m:f>
                      <m:fPr>
                        <m:type m:val="skw"/>
                        <m:ctrlPr>
                          <a:rPr lang="sl-SI" i="1">
                            <a:latin typeface="Cambria Math" panose="02040503050406030204" pitchFamily="18" charset="0"/>
                          </a:rPr>
                        </m:ctrlPr>
                      </m:fPr>
                      <m:num>
                        <m:r>
                          <a:rPr lang="en-US" i="1">
                            <a:latin typeface="Cambria Math" panose="02040503050406030204" pitchFamily="18" charset="0"/>
                          </a:rPr>
                          <m:t>ℰ</m:t>
                        </m:r>
                      </m:num>
                      <m:den>
                        <m:sSub>
                          <m:sSubPr>
                            <m:ctrlPr>
                              <a:rPr lang="sl-SI"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sub>
                        </m:sSub>
                        <m:sSup>
                          <m:sSupPr>
                            <m:ctrlPr>
                              <a:rPr lang="sl-SI"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sSub>
                          <m:sSubPr>
                            <m:ctrlPr>
                              <a:rPr lang="sl-SI"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𝑎𝑙𝑙</m:t>
                            </m:r>
                          </m:sub>
                        </m:sSub>
                      </m:den>
                    </m:f>
                  </m:oMath>
                </a14:m>
                <a:r>
                  <a:rPr lang="en-US" dirty="0"/>
                  <a:t>) and the electric parameter </a:t>
                </a:r>
                <a14:m>
                  <m:oMath xmlns:m="http://schemas.openxmlformats.org/officeDocument/2006/math">
                    <m:sSub>
                      <m:sSubPr>
                        <m:ctrlPr>
                          <a:rPr lang="sl-SI"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0</m:t>
                        </m:r>
                      </m:sub>
                    </m:sSub>
                  </m:oMath>
                </a14:m>
                <a:r>
                  <a:rPr lang="en-US" dirty="0" smtClean="0"/>
                  <a:t>. Entropy has local maxima for a fixed energy  with respect to variation of  </a:t>
                </a:r>
                <a14:m>
                  <m:oMath xmlns:m="http://schemas.openxmlformats.org/officeDocument/2006/math">
                    <m:sSub>
                      <m:sSubPr>
                        <m:ctrlPr>
                          <a:rPr lang="sl-SI"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0</m:t>
                        </m:r>
                      </m:sub>
                    </m:sSub>
                  </m:oMath>
                </a14:m>
                <a:r>
                  <a:rPr lang="en-US" dirty="0" smtClean="0"/>
                  <a:t> (marked by black), but, the maximum at  </a:t>
                </a:r>
                <a14:m>
                  <m:oMath xmlns:m="http://schemas.openxmlformats.org/officeDocument/2006/math">
                    <m:sSub>
                      <m:sSubPr>
                        <m:ctrlPr>
                          <a:rPr lang="sl-SI"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0</m:t>
                        </m:r>
                      </m:sub>
                    </m:sSub>
                    <m:r>
                      <a:rPr lang="en-US" b="0" i="1" smtClean="0">
                        <a:latin typeface="Cambria Math" panose="02040503050406030204" pitchFamily="18" charset="0"/>
                      </a:rPr>
                      <m:t>=0 </m:t>
                    </m:r>
                  </m:oMath>
                </a14:m>
                <a:r>
                  <a:rPr lang="en-US" dirty="0" smtClean="0"/>
                  <a:t>is higher than any other local maximum. The preferred thermodynamic state of equal electron-ion temperature plasma is locally neutral plasma with equation of state described by the </a:t>
                </a:r>
                <a:r>
                  <a:rPr lang="en-US" dirty="0" err="1" smtClean="0"/>
                  <a:t>Sackur</a:t>
                </a:r>
                <a:r>
                  <a:rPr lang="en-US" dirty="0" smtClean="0"/>
                  <a:t>-Tetrode equation</a:t>
                </a:r>
                <a:endParaRPr lang="sl-SI"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1813268"/>
                <a:ext cx="4998396" cy="2651495"/>
              </a:xfrm>
              <a:prstGeom prst="rect">
                <a:avLst/>
              </a:prstGeom>
              <a:blipFill>
                <a:blip r:embed="rId4"/>
                <a:stretch>
                  <a:fillRect l="-1099" t="-21379" r="-2076" b="-2759"/>
                </a:stretch>
              </a:blipFill>
            </p:spPr>
            <p:txBody>
              <a:bodyPr/>
              <a:lstStyle/>
              <a:p>
                <a:r>
                  <a:rPr lang="sl-SI">
                    <a:noFill/>
                  </a:rPr>
                  <a:t> </a:t>
                </a:r>
              </a:p>
            </p:txBody>
          </p:sp>
        </mc:Fallback>
      </mc:AlternateContent>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664004" y="6034267"/>
            <a:ext cx="2856230" cy="53149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81443" y="4464763"/>
                <a:ext cx="6550698" cy="6653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𝑆</m:t>
                      </m:r>
                      <m:r>
                        <a:rPr lang="en-US" sz="1400" b="0" i="1" smtClean="0">
                          <a:latin typeface="Cambria Math" panose="02040503050406030204" pitchFamily="18" charset="0"/>
                        </a:rPr>
                        <m:t>=</m:t>
                      </m:r>
                      <m:r>
                        <a:rPr lang="en-US" sz="1400" b="0" i="1" smtClean="0">
                          <a:latin typeface="Cambria Math" panose="02040503050406030204" pitchFamily="18" charset="0"/>
                        </a:rPr>
                        <m:t>𝑘</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𝑁</m:t>
                          </m:r>
                        </m:e>
                        <m:sub>
                          <m:r>
                            <a:rPr lang="en-US" sz="1400" b="0" i="1" smtClean="0">
                              <a:latin typeface="Cambria Math" panose="02040503050406030204" pitchFamily="18" charset="0"/>
                            </a:rPr>
                            <m:t>𝑒</m:t>
                          </m:r>
                        </m:sub>
                      </m:sSub>
                      <m:d>
                        <m:dPr>
                          <m:begChr m:val="{"/>
                          <m:endChr m:val="}"/>
                          <m:ctrlPr>
                            <a:rPr lang="en-US" sz="1400" b="0" i="1" smtClean="0">
                              <a:latin typeface="Cambria Math" panose="02040503050406030204" pitchFamily="18" charset="0"/>
                            </a:rPr>
                          </m:ctrlPr>
                        </m:dPr>
                        <m:e>
                          <m:r>
                            <a:rPr lang="en-US" sz="1400" b="0" i="1" smtClean="0">
                              <a:latin typeface="Cambria Math" panose="02040503050406030204" pitchFamily="18" charset="0"/>
                            </a:rPr>
                            <m:t>𝐿𝑜𝑔</m:t>
                          </m:r>
                          <m:d>
                            <m:dPr>
                              <m:begChr m:val="["/>
                              <m:endChr m:val="]"/>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𝑉</m:t>
                                  </m:r>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𝑁</m:t>
                                      </m:r>
                                    </m:e>
                                    <m:sub>
                                      <m:r>
                                        <a:rPr lang="en-US" sz="1400" b="0" i="1" smtClean="0">
                                          <a:latin typeface="Cambria Math" panose="02040503050406030204" pitchFamily="18" charset="0"/>
                                        </a:rPr>
                                        <m:t>𝑒</m:t>
                                      </m:r>
                                    </m:sub>
                                  </m:sSub>
                                </m:den>
                              </m:f>
                              <m:sSup>
                                <m:sSupPr>
                                  <m:ctrlPr>
                                    <a:rPr lang="en-US" sz="1400" b="0" i="1" smtClean="0">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𝜋</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𝑚</m:t>
                                              </m:r>
                                            </m:e>
                                            <m:sub>
                                              <m:r>
                                                <a:rPr lang="en-US" sz="1400" i="1">
                                                  <a:latin typeface="Cambria Math" panose="02040503050406030204" pitchFamily="18" charset="0"/>
                                                  <a:ea typeface="Cambria Math" panose="02040503050406030204" pitchFamily="18" charset="0"/>
                                                </a:rPr>
                                                <m:t>𝑒</m:t>
                                              </m:r>
                                            </m:sub>
                                          </m:sSub>
                                        </m:num>
                                        <m:den>
                                          <m:r>
                                            <a:rPr lang="en-US" sz="1400" i="1">
                                              <a:latin typeface="Cambria Math" panose="02040503050406030204" pitchFamily="18" charset="0"/>
                                            </a:rPr>
                                            <m:t>3</m:t>
                                          </m:r>
                                          <m:sSup>
                                            <m:sSupPr>
                                              <m:ctrlPr>
                                                <a:rPr lang="en-US" sz="1400" i="1">
                                                  <a:latin typeface="Cambria Math" panose="02040503050406030204" pitchFamily="18" charset="0"/>
                                                </a:rPr>
                                              </m:ctrlPr>
                                            </m:sSupPr>
                                            <m:e>
                                              <m:r>
                                                <a:rPr lang="en-US" sz="1400" i="1">
                                                  <a:latin typeface="Cambria Math" panose="02040503050406030204" pitchFamily="18" charset="0"/>
                                                </a:rPr>
                                                <m:t>h</m:t>
                                              </m:r>
                                            </m:e>
                                            <m:sup>
                                              <m:r>
                                                <a:rPr lang="en-US" sz="1400" i="1">
                                                  <a:latin typeface="Cambria Math" panose="02040503050406030204" pitchFamily="18" charset="0"/>
                                                </a:rPr>
                                                <m:t>2</m:t>
                                              </m:r>
                                            </m:sup>
                                          </m:sSup>
                                        </m:den>
                                      </m:f>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ℇ</m:t>
                                              </m:r>
                                            </m:e>
                                            <m:sub>
                                              <m:r>
                                                <a:rPr lang="en-US" sz="1400" i="1">
                                                  <a:latin typeface="Cambria Math" panose="02040503050406030204" pitchFamily="18" charset="0"/>
                                                </a:rPr>
                                                <m:t>𝑒</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i="1">
                                                  <a:latin typeface="Cambria Math" panose="02040503050406030204" pitchFamily="18" charset="0"/>
                                                </a:rPr>
                                                <m:t>𝑒</m:t>
                                              </m:r>
                                            </m:sub>
                                          </m:sSub>
                                        </m:den>
                                      </m:f>
                                    </m:e>
                                  </m:d>
                                </m:e>
                                <m:sup>
                                  <m:r>
                                    <a:rPr lang="en-US" sz="1400" b="0" i="1" smtClean="0">
                                      <a:latin typeface="Cambria Math" panose="02040503050406030204" pitchFamily="18" charset="0"/>
                                    </a:rPr>
                                    <m:t>3/2</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2</m:t>
                              </m:r>
                            </m:den>
                          </m:f>
                        </m:e>
                      </m:d>
                      <m:r>
                        <a:rPr lang="en-US" sz="1400" b="0" i="1" smtClean="0">
                          <a:latin typeface="Cambria Math" panose="02040503050406030204" pitchFamily="18" charset="0"/>
                        </a:rPr>
                        <m:t>+</m:t>
                      </m:r>
                      <m:r>
                        <a:rPr lang="en-US" sz="1400" i="1">
                          <a:latin typeface="Cambria Math" panose="02040503050406030204" pitchFamily="18" charset="0"/>
                        </a:rPr>
                        <m:t>𝑘</m:t>
                      </m:r>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b="0" i="1" smtClean="0">
                              <a:latin typeface="Cambria Math" panose="02040503050406030204" pitchFamily="18" charset="0"/>
                            </a:rPr>
                            <m:t>𝑝</m:t>
                          </m:r>
                        </m:sub>
                      </m:sSub>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𝐿𝑜𝑔</m:t>
                          </m:r>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𝑉</m:t>
                                  </m:r>
                                </m:num>
                                <m:den>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b="0" i="1" smtClean="0">
                                          <a:latin typeface="Cambria Math" panose="02040503050406030204" pitchFamily="18" charset="0"/>
                                        </a:rPr>
                                        <m:t>𝑝</m:t>
                                      </m:r>
                                    </m:sub>
                                  </m:sSub>
                                </m:den>
                              </m:f>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𝜋</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𝑚</m:t>
                                              </m:r>
                                            </m:e>
                                            <m:sub>
                                              <m:r>
                                                <a:rPr lang="en-US" sz="1400" b="0" i="1" smtClean="0">
                                                  <a:latin typeface="Cambria Math" panose="02040503050406030204" pitchFamily="18" charset="0"/>
                                                  <a:ea typeface="Cambria Math" panose="02040503050406030204" pitchFamily="18" charset="0"/>
                                                </a:rPr>
                                                <m:t>𝑝</m:t>
                                              </m:r>
                                            </m:sub>
                                          </m:sSub>
                                        </m:num>
                                        <m:den>
                                          <m:r>
                                            <a:rPr lang="en-US" sz="1400" i="1">
                                              <a:latin typeface="Cambria Math" panose="02040503050406030204" pitchFamily="18" charset="0"/>
                                            </a:rPr>
                                            <m:t>3</m:t>
                                          </m:r>
                                          <m:sSup>
                                            <m:sSupPr>
                                              <m:ctrlPr>
                                                <a:rPr lang="en-US" sz="1400" i="1">
                                                  <a:latin typeface="Cambria Math" panose="02040503050406030204" pitchFamily="18" charset="0"/>
                                                </a:rPr>
                                              </m:ctrlPr>
                                            </m:sSupPr>
                                            <m:e>
                                              <m:r>
                                                <a:rPr lang="en-US" sz="1400" i="1">
                                                  <a:latin typeface="Cambria Math" panose="02040503050406030204" pitchFamily="18" charset="0"/>
                                                </a:rPr>
                                                <m:t>h</m:t>
                                              </m:r>
                                            </m:e>
                                            <m:sup>
                                              <m:r>
                                                <a:rPr lang="en-US" sz="1400" i="1">
                                                  <a:latin typeface="Cambria Math" panose="02040503050406030204" pitchFamily="18" charset="0"/>
                                                </a:rPr>
                                                <m:t>2</m:t>
                                              </m:r>
                                            </m:sup>
                                          </m:sSup>
                                        </m:den>
                                      </m:f>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ℇ</m:t>
                                              </m:r>
                                            </m:e>
                                            <m:sub>
                                              <m:r>
                                                <a:rPr lang="en-US" sz="1400" b="0" i="1" smtClean="0">
                                                  <a:latin typeface="Cambria Math" panose="02040503050406030204" pitchFamily="18" charset="0"/>
                                                </a:rPr>
                                                <m:t>𝑝</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𝑁</m:t>
                                              </m:r>
                                            </m:e>
                                            <m:sub>
                                              <m:r>
                                                <a:rPr lang="en-US" sz="1400" b="0" i="1" smtClean="0">
                                                  <a:latin typeface="Cambria Math" panose="02040503050406030204" pitchFamily="18" charset="0"/>
                                                </a:rPr>
                                                <m:t>𝑝</m:t>
                                              </m:r>
                                            </m:sub>
                                          </m:sSub>
                                        </m:den>
                                      </m:f>
                                    </m:e>
                                  </m:d>
                                </m:e>
                                <m:sup>
                                  <m:r>
                                    <a:rPr lang="en-US" sz="1400" i="1">
                                      <a:latin typeface="Cambria Math" panose="02040503050406030204" pitchFamily="18" charset="0"/>
                                    </a:rPr>
                                    <m:t>3/2</m:t>
                                  </m:r>
                                </m:sup>
                              </m:sSup>
                            </m:e>
                          </m:d>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5</m:t>
                              </m:r>
                            </m:num>
                            <m:den>
                              <m:r>
                                <a:rPr lang="en-US" sz="1400" i="1">
                                  <a:latin typeface="Cambria Math" panose="02040503050406030204" pitchFamily="18" charset="0"/>
                                </a:rPr>
                                <m:t>2</m:t>
                              </m:r>
                            </m:den>
                          </m:f>
                        </m:e>
                      </m:d>
                    </m:oMath>
                  </m:oMathPara>
                </a14:m>
                <a:endParaRPr lang="sl-SI"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1443" y="4464763"/>
                <a:ext cx="6550698" cy="665375"/>
              </a:xfrm>
              <a:prstGeom prst="rect">
                <a:avLst/>
              </a:prstGeom>
              <a:blipFill>
                <a:blip r:embed="rId6"/>
                <a:stretch>
                  <a:fillRect/>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88390" y="5417923"/>
                <a:ext cx="4055021" cy="8678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𝑘𝑁</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𝐿𝑜𝑔</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𝑉</m:t>
                                  </m:r>
                                </m:num>
                                <m:den>
                                  <m:r>
                                    <a:rPr lang="en-US" i="1">
                                      <a:latin typeface="Cambria Math" panose="02040503050406030204" pitchFamily="18" charset="0"/>
                                    </a:rPr>
                                    <m:t>𝑁</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𝑝</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𝑒</m:t>
                                                  </m:r>
                                                </m:sub>
                                              </m:sSub>
                                            </m:e>
                                          </m:rad>
                                        </m:num>
                                        <m:den>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2</m:t>
                                              </m:r>
                                            </m:sup>
                                          </m:sSup>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ℇ</m:t>
                                          </m:r>
                                        </m:num>
                                        <m:den>
                                          <m:r>
                                            <a:rPr lang="en-US" i="1">
                                              <a:latin typeface="Cambria Math" panose="02040503050406030204" pitchFamily="18" charset="0"/>
                                            </a:rPr>
                                            <m:t>𝑁</m:t>
                                          </m:r>
                                        </m:den>
                                      </m:f>
                                    </m:e>
                                  </m:d>
                                </m:e>
                                <m:sup>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2</m:t>
                              </m:r>
                            </m:den>
                          </m:f>
                        </m:e>
                      </m:d>
                    </m:oMath>
                  </m:oMathPara>
                </a14:m>
                <a:endParaRPr lang="sl-SI" dirty="0"/>
              </a:p>
            </p:txBody>
          </p:sp>
        </mc:Choice>
        <mc:Fallback xmlns="">
          <p:sp>
            <p:nvSpPr>
              <p:cNvPr id="9" name="TextBox 8"/>
              <p:cNvSpPr txBox="1">
                <a:spLocks noRot="1" noChangeAspect="1" noMove="1" noResize="1" noEditPoints="1" noAdjustHandles="1" noChangeArrowheads="1" noChangeShapeType="1" noTextEdit="1"/>
              </p:cNvSpPr>
              <p:nvPr/>
            </p:nvSpPr>
            <p:spPr>
              <a:xfrm>
                <a:off x="1488390" y="5417923"/>
                <a:ext cx="4055021" cy="867802"/>
              </a:xfrm>
              <a:prstGeom prst="rect">
                <a:avLst/>
              </a:prstGeom>
              <a:blipFill>
                <a:blip r:embed="rId7"/>
                <a:stretch>
                  <a:fillRect/>
                </a:stretch>
              </a:blipFill>
            </p:spPr>
            <p:txBody>
              <a:bodyPr/>
              <a:lstStyle/>
              <a:p>
                <a:r>
                  <a:rPr lang="sl-SI">
                    <a:noFill/>
                  </a:rPr>
                  <a:t> </a:t>
                </a:r>
              </a:p>
            </p:txBody>
          </p:sp>
        </mc:Fallback>
      </mc:AlternateContent>
    </p:spTree>
    <p:extLst>
      <p:ext uri="{BB962C8B-B14F-4D97-AF65-F5344CB8AC3E}">
        <p14:creationId xmlns:p14="http://schemas.microsoft.com/office/powerpoint/2010/main" val="79344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Equation of state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15</m:t>
                        </m:r>
                      </m:sup>
                    </m:sSup>
                  </m:oMath>
                </a14:m>
                <a:r>
                  <a:rPr lang="en-US" dirty="0"/>
                  <a:t>particles in R=1m sphere: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m:t>
                        </m:r>
                      </m:sub>
                    </m:sSub>
                    <m:r>
                      <a:rPr lang="en-US" i="1">
                        <a:latin typeface="Cambria Math" panose="02040503050406030204" pitchFamily="18" charset="0"/>
                      </a:rPr>
                      <m:t>=</m:t>
                    </m:r>
                    <m:r>
                      <a:rPr lang="en-US" b="0" i="1" smtClean="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m:t>
                        </m:r>
                      </m:sub>
                    </m:sSub>
                  </m:oMath>
                </a14:m>
                <a:endParaRPr lang="sl-SI"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t="-12903" b="-21659"/>
                </a:stretch>
              </a:blipFill>
            </p:spPr>
            <p:txBody>
              <a:bodyPr/>
              <a:lstStyle/>
              <a:p>
                <a:r>
                  <a:rPr lang="sl-SI">
                    <a:noFill/>
                  </a:rPr>
                  <a:t> </a:t>
                </a:r>
              </a:p>
            </p:txBody>
          </p:sp>
        </mc:Fallback>
      </mc:AlternateContent>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06450" y="1339242"/>
            <a:ext cx="4232819" cy="4351338"/>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112868" y="6128425"/>
            <a:ext cx="3035030" cy="536271"/>
          </a:xfrm>
          <a:prstGeom prst="rect">
            <a:avLst/>
          </a:prstGeom>
        </p:spPr>
      </p:pic>
      <p:sp>
        <p:nvSpPr>
          <p:cNvPr id="6" name="TextBox 5"/>
          <p:cNvSpPr txBox="1"/>
          <p:nvPr/>
        </p:nvSpPr>
        <p:spPr>
          <a:xfrm>
            <a:off x="1108953" y="2334638"/>
            <a:ext cx="6197497" cy="1200329"/>
          </a:xfrm>
          <a:prstGeom prst="rect">
            <a:avLst/>
          </a:prstGeom>
          <a:noFill/>
        </p:spPr>
        <p:txBody>
          <a:bodyPr wrap="square" rtlCol="0">
            <a:spAutoFit/>
          </a:bodyPr>
          <a:lstStyle/>
          <a:p>
            <a:r>
              <a:rPr lang="en-US" dirty="0" smtClean="0"/>
              <a:t>States colored with colors of the bottom code all have higher entropy than that of the electrically neutral state at the same energy , many local entropy maxima generate states that are more probable than the state of local charge neutrality.  </a:t>
            </a:r>
            <a:endParaRPr lang="sl-SI"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2315183" y="4649821"/>
            <a:ext cx="3832697" cy="2014875"/>
          </a:xfrm>
          <a:prstGeom prst="rect">
            <a:avLst/>
          </a:prstGeom>
          <a:noFill/>
          <a:ln>
            <a:noFill/>
          </a:ln>
        </p:spPr>
      </p:pic>
    </p:spTree>
    <p:extLst>
      <p:ext uri="{BB962C8B-B14F-4D97-AF65-F5344CB8AC3E}">
        <p14:creationId xmlns:p14="http://schemas.microsoft.com/office/powerpoint/2010/main" val="386877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non-neutral states</a:t>
            </a:r>
            <a:endParaRPr lang="sl-SI" dirty="0"/>
          </a:p>
        </p:txBody>
      </p:sp>
      <p:sp>
        <p:nvSpPr>
          <p:cNvPr id="3" name="Content Placeholder 2"/>
          <p:cNvSpPr>
            <a:spLocks noGrp="1"/>
          </p:cNvSpPr>
          <p:nvPr>
            <p:ph idx="1"/>
          </p:nvPr>
        </p:nvSpPr>
        <p:spPr>
          <a:xfrm>
            <a:off x="838200" y="1825625"/>
            <a:ext cx="6515100" cy="2512911"/>
          </a:xfrm>
        </p:spPr>
        <p:txBody>
          <a:bodyPr>
            <a:normAutofit fontScale="92500" lnSpcReduction="20000"/>
          </a:bodyPr>
          <a:lstStyle/>
          <a:p>
            <a:r>
              <a:rPr lang="en-US" dirty="0" smtClean="0"/>
              <a:t>Charge density as a function of radius (for spherically symmetric boundary conditions!)</a:t>
            </a:r>
            <a:r>
              <a:rPr lang="sl-SI" dirty="0"/>
              <a:t> </a:t>
            </a:r>
            <a:endParaRPr lang="en-US" dirty="0" smtClean="0"/>
          </a:p>
          <a:p>
            <a:pPr marL="0" indent="0">
              <a:buNone/>
            </a:pPr>
            <a:r>
              <a:rPr lang="en-US" dirty="0" smtClean="0"/>
              <a:t>The higher temperature component yields some entropy to allow the low temperature component to occupy more phase space, which makes the entropy of the complete system to increase (A process similar to crystallization?). </a:t>
            </a:r>
            <a:endParaRPr lang="sl-SI" dirty="0"/>
          </a:p>
        </p:txBody>
      </p:sp>
      <p:pic>
        <p:nvPicPr>
          <p:cNvPr id="4" name="Picture 3"/>
          <p:cNvPicPr>
            <a:picLocks noChangeAspect="1"/>
          </p:cNvPicPr>
          <p:nvPr/>
        </p:nvPicPr>
        <p:blipFill>
          <a:blip r:embed="rId2"/>
          <a:stretch>
            <a:fillRect/>
          </a:stretch>
        </p:blipFill>
        <p:spPr>
          <a:xfrm>
            <a:off x="7454947" y="1825625"/>
            <a:ext cx="4375647" cy="4351338"/>
          </a:xfrm>
          <a:prstGeom prst="rect">
            <a:avLst/>
          </a:prstGeom>
        </p:spPr>
      </p:pic>
      <p:sp>
        <p:nvSpPr>
          <p:cNvPr id="5" name="Rectangle 4"/>
          <p:cNvSpPr/>
          <p:nvPr/>
        </p:nvSpPr>
        <p:spPr>
          <a:xfrm>
            <a:off x="5934738" y="3244334"/>
            <a:ext cx="322524" cy="369332"/>
          </a:xfrm>
          <a:prstGeom prst="rect">
            <a:avLst/>
          </a:prstGeom>
        </p:spPr>
        <p:txBody>
          <a:bodyPr wrap="none">
            <a:spAutoFit/>
          </a:bodyPr>
          <a:lstStyle/>
          <a:p>
            <a:r>
              <a:rPr lang="sl-SI" dirty="0">
                <a:latin typeface="Courier"/>
              </a:rPr>
              <a:t> </a:t>
            </a:r>
            <a:endParaRPr lang="sl-SI" dirty="0"/>
          </a:p>
        </p:txBody>
      </p:sp>
      <p:pic>
        <p:nvPicPr>
          <p:cNvPr id="7" name="Picture 6"/>
          <p:cNvPicPr>
            <a:picLocks noChangeAspect="1"/>
          </p:cNvPicPr>
          <p:nvPr/>
        </p:nvPicPr>
        <p:blipFill>
          <a:blip r:embed="rId3"/>
          <a:stretch>
            <a:fillRect/>
          </a:stretch>
        </p:blipFill>
        <p:spPr>
          <a:xfrm>
            <a:off x="838200" y="4338536"/>
            <a:ext cx="2397848" cy="2384527"/>
          </a:xfrm>
          <a:prstGeom prst="rect">
            <a:avLst/>
          </a:prstGeom>
        </p:spPr>
      </p:pic>
      <p:pic>
        <p:nvPicPr>
          <p:cNvPr id="8" name="Picture 7"/>
          <p:cNvPicPr>
            <a:picLocks noChangeAspect="1"/>
          </p:cNvPicPr>
          <p:nvPr/>
        </p:nvPicPr>
        <p:blipFill>
          <a:blip r:embed="rId4"/>
          <a:stretch>
            <a:fillRect/>
          </a:stretch>
        </p:blipFill>
        <p:spPr>
          <a:xfrm>
            <a:off x="3337695" y="4338536"/>
            <a:ext cx="2477014" cy="2415089"/>
          </a:xfrm>
          <a:prstGeom prst="rect">
            <a:avLst/>
          </a:prstGeom>
        </p:spPr>
      </p:pic>
      <p:sp>
        <p:nvSpPr>
          <p:cNvPr id="11" name="Rectangle 10"/>
          <p:cNvSpPr/>
          <p:nvPr/>
        </p:nvSpPr>
        <p:spPr>
          <a:xfrm>
            <a:off x="6096001" y="4338536"/>
            <a:ext cx="1543664" cy="23083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10" name="TextBox 9"/>
              <p:cNvSpPr txBox="1"/>
              <p:nvPr/>
            </p:nvSpPr>
            <p:spPr>
              <a:xfrm>
                <a:off x="6096001" y="4338536"/>
                <a:ext cx="1651685" cy="2308324"/>
              </a:xfrm>
              <a:prstGeom prst="rect">
                <a:avLst/>
              </a:prstGeom>
              <a:noFill/>
            </p:spPr>
            <p:txBody>
              <a:bodyPr wrap="square" rtlCol="0">
                <a:spAutoFit/>
              </a:bodyPr>
              <a:lstStyle/>
              <a:p>
                <a:r>
                  <a:rPr lang="en-US" sz="1600" dirty="0" smtClean="0"/>
                  <a:t>The deep electrostatic well allows electrons in the central source to have very high kinetic energy, even if the pressure at </a:t>
                </a:r>
                <a14:m>
                  <m:oMath xmlns:m="http://schemas.openxmlformats.org/officeDocument/2006/math">
                    <m:r>
                      <a:rPr lang="en-US" sz="1600" b="0" i="1" smtClean="0">
                        <a:latin typeface="Cambria Math" panose="02040503050406030204" pitchFamily="18" charset="0"/>
                        <a:ea typeface="Cambria Math" panose="02040503050406030204" pitchFamily="18" charset="0"/>
                      </a:rPr>
                      <m:t>𝜉</m:t>
                    </m:r>
                    <m:r>
                      <a:rPr lang="en-US" sz="1600" b="0" i="1" smtClean="0">
                        <a:latin typeface="Cambria Math" panose="02040503050406030204" pitchFamily="18" charset="0"/>
                        <a:ea typeface="Cambria Math" panose="02040503050406030204" pitchFamily="18" charset="0"/>
                      </a:rPr>
                      <m:t>=1</m:t>
                    </m:r>
                  </m:oMath>
                </a14:m>
                <a:r>
                  <a:rPr lang="en-US" sz="1600" dirty="0" smtClean="0"/>
                  <a:t> is very low.</a:t>
                </a:r>
                <a:endParaRPr lang="sl-SI"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96001" y="4338536"/>
                <a:ext cx="1651685" cy="2308324"/>
              </a:xfrm>
              <a:prstGeom prst="rect">
                <a:avLst/>
              </a:prstGeom>
              <a:blipFill>
                <a:blip r:embed="rId5"/>
                <a:stretch>
                  <a:fillRect l="-1845" t="-794" r="-369" b="-2646"/>
                </a:stretch>
              </a:blipFill>
            </p:spPr>
            <p:txBody>
              <a:bodyPr/>
              <a:lstStyle/>
              <a:p>
                <a:r>
                  <a:rPr lang="sl-SI">
                    <a:noFill/>
                  </a:rPr>
                  <a:t> </a:t>
                </a:r>
              </a:p>
            </p:txBody>
          </p:sp>
        </mc:Fallback>
      </mc:AlternateContent>
    </p:spTree>
    <p:extLst>
      <p:ext uri="{BB962C8B-B14F-4D97-AF65-F5344CB8AC3E}">
        <p14:creationId xmlns:p14="http://schemas.microsoft.com/office/powerpoint/2010/main" val="4061262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Boltzmann and generation of </a:t>
            </a:r>
            <a:r>
              <a:rPr lang="en-US" dirty="0" smtClean="0"/>
              <a:t>magnetic </a:t>
            </a:r>
            <a:r>
              <a:rPr lang="en-US" dirty="0"/>
              <a:t>field</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angular momentum lost by rotating pulsar is first absorbed by the nebula, so on must expect that in stationary state the nebula must have some constant angular momentum, which may generate magnetic field. The Boltzmann distribution functions must contain an additional vector Lagrange multiplier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𝛾</m:t>
                        </m:r>
                      </m:e>
                    </m:acc>
                  </m:oMath>
                </a14:m>
                <a:r>
                  <a:rPr lang="en-US" dirty="0" smtClean="0"/>
                  <a:t> related to the total angular momentum. To make further calculations manageable we again take the nonrelativistic limit and write: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𝐸𝑥𝑝</m:t>
                    </m:r>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𝑒</m:t>
                            </m:r>
                            <m:d>
                              <m:dPr>
                                <m:ctrlPr>
                                  <a:rPr lang="en-US" i="1">
                                    <a:latin typeface="Cambria Math" panose="02040503050406030204" pitchFamily="18" charset="0"/>
                                  </a:rPr>
                                </m:ctrlPr>
                              </m:dPr>
                              <m:e>
                                <m:r>
                                  <a:rPr lang="en-US" i="1">
                                    <a:latin typeface="Cambria Math" panose="02040503050406030204" pitchFamily="18" charset="0"/>
                                  </a:rPr>
                                  <m:t>𝑖</m:t>
                                </m:r>
                              </m:e>
                            </m:d>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𝑒</m:t>
                            </m:r>
                            <m:d>
                              <m:dPr>
                                <m:ctrlPr>
                                  <a:rPr lang="en-US" i="1">
                                    <a:latin typeface="Cambria Math" panose="02040503050406030204" pitchFamily="18" charset="0"/>
                                  </a:rPr>
                                </m:ctrlPr>
                              </m:dPr>
                              <m:e>
                                <m:r>
                                  <a:rPr lang="en-US" i="1">
                                    <a:latin typeface="Cambria Math" panose="02040503050406030204" pitchFamily="18" charset="0"/>
                                  </a:rPr>
                                  <m:t>𝑖</m:t>
                                </m:r>
                              </m:e>
                            </m:d>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𝑒</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i="1" smtClean="0">
                                        <a:latin typeface="Cambria Math" panose="02040503050406030204" pitchFamily="18" charset="0"/>
                                      </a:rPr>
                                      <m:t>𝑝</m:t>
                                    </m:r>
                                  </m:e>
                                  <m:sup>
                                    <m:r>
                                      <a:rPr lang="en-US" i="1">
                                        <a:latin typeface="Cambria Math" panose="02040503050406030204" pitchFamily="18" charset="0"/>
                                      </a:rPr>
                                      <m:t>2</m:t>
                                    </m:r>
                                  </m:sup>
                                </m:sSup>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𝑒</m:t>
                                    </m:r>
                                    <m:d>
                                      <m:dPr>
                                        <m:ctrlPr>
                                          <a:rPr lang="en-US" i="1">
                                            <a:latin typeface="Cambria Math" panose="02040503050406030204" pitchFamily="18" charset="0"/>
                                          </a:rPr>
                                        </m:ctrlPr>
                                      </m:dPr>
                                      <m:e>
                                        <m:r>
                                          <a:rPr lang="en-US" i="1">
                                            <a:latin typeface="Cambria Math" panose="02040503050406030204" pitchFamily="18" charset="0"/>
                                          </a:rPr>
                                          <m:t>𝑖</m:t>
                                        </m:r>
                                      </m:e>
                                    </m:d>
                                  </m:sub>
                                </m:sSub>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r>
                              <m:rPr>
                                <m:sty m:val="p"/>
                              </m:rPr>
                              <a:rPr lang="el-GR" i="1">
                                <a:latin typeface="Cambria Math" panose="02040503050406030204" pitchFamily="18" charset="0"/>
                                <a:ea typeface="Cambria Math" panose="02040503050406030204" pitchFamily="18" charset="0"/>
                              </a:rPr>
                              <m:t>Φ</m:t>
                            </m:r>
                          </m:e>
                        </m:d>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𝛾</m:t>
                            </m:r>
                          </m:e>
                        </m:acc>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𝑟</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e>
                        </m:d>
                      </m:e>
                    </m:d>
                  </m:oMath>
                </a14:m>
                <a:endParaRPr lang="sl-SI"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97"/>
                </a:stretch>
              </a:blipFill>
            </p:spPr>
            <p:txBody>
              <a:bodyPr/>
              <a:lstStyle/>
              <a:p>
                <a:r>
                  <a:rPr lang="sl-SI">
                    <a:noFill/>
                  </a:rPr>
                  <a:t> </a:t>
                </a:r>
              </a:p>
            </p:txBody>
          </p:sp>
        </mc:Fallback>
      </mc:AlternateContent>
    </p:spTree>
    <p:extLst>
      <p:ext uri="{BB962C8B-B14F-4D97-AF65-F5344CB8AC3E}">
        <p14:creationId xmlns:p14="http://schemas.microsoft.com/office/powerpoint/2010/main" val="276957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equations</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41120"/>
                <a:ext cx="12192000" cy="5516880"/>
              </a:xfrm>
            </p:spPr>
            <p:txBody>
              <a:bodyPr>
                <a:normAutofit lnSpcReduction="10000"/>
              </a:bodyPr>
              <a:lstStyle/>
              <a:p>
                <a14:m>
                  <m:oMath xmlns:m="http://schemas.openxmlformats.org/officeDocument/2006/math">
                    <m:sSub>
                      <m:sSubPr>
                        <m:ctrlPr>
                          <a:rPr lang="sl-SI" sz="2400" i="1" smtClean="0">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r>
                      <a:rPr lang="en-US" sz="2400" i="1">
                        <a:latin typeface="Cambria Math" panose="02040503050406030204" pitchFamily="18" charset="0"/>
                      </a:rPr>
                      <m:t>=</m:t>
                    </m:r>
                    <m:r>
                      <a:rPr lang="en-US" sz="2400" b="1" i="1">
                        <a:latin typeface="Cambria Math" panose="02040503050406030204" pitchFamily="18" charset="0"/>
                      </a:rPr>
                      <m:t>𝒆</m:t>
                    </m:r>
                    <m:nary>
                      <m:naryPr>
                        <m:limLoc m:val="undOvr"/>
                        <m:subHide m:val="on"/>
                        <m:supHide m:val="on"/>
                        <m:ctrlPr>
                          <a:rPr lang="sl-SI" sz="2400" i="1">
                            <a:latin typeface="Cambria Math" panose="02040503050406030204" pitchFamily="18" charset="0"/>
                          </a:rPr>
                        </m:ctrlPr>
                      </m:naryPr>
                      <m:sub/>
                      <m:sup/>
                      <m:e>
                        <m:sSub>
                          <m:sSubPr>
                            <m:ctrlPr>
                              <a:rPr lang="sl-SI"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e>
                    </m:nary>
                    <m:f>
                      <m:fPr>
                        <m:ctrlPr>
                          <a:rPr lang="sl-SI" sz="2400" i="1">
                            <a:latin typeface="Cambria Math" panose="02040503050406030204" pitchFamily="18" charset="0"/>
                          </a:rPr>
                        </m:ctrlPr>
                      </m:fPr>
                      <m:num>
                        <m:sSup>
                          <m:sSupPr>
                            <m:ctrlPr>
                              <a:rPr lang="sl-SI" sz="2400" i="1">
                                <a:latin typeface="Cambria Math" panose="02040503050406030204" pitchFamily="18" charset="0"/>
                              </a:rPr>
                            </m:ctrlPr>
                          </m:sSupPr>
                          <m:e>
                            <m:r>
                              <a:rPr lang="en-US" sz="2400" i="1">
                                <a:latin typeface="Cambria Math" panose="02040503050406030204" pitchFamily="18" charset="0"/>
                              </a:rPr>
                              <m:t>𝑑</m:t>
                            </m:r>
                          </m:e>
                          <m:sup>
                            <m:r>
                              <a:rPr lang="en-US" sz="2400" i="1">
                                <a:latin typeface="Cambria Math" panose="02040503050406030204" pitchFamily="18" charset="0"/>
                              </a:rPr>
                              <m:t>3</m:t>
                            </m:r>
                          </m:sup>
                        </m:sSup>
                        <m:r>
                          <a:rPr lang="en-US" sz="2400" i="1">
                            <a:latin typeface="Cambria Math" panose="02040503050406030204" pitchFamily="18" charset="0"/>
                          </a:rPr>
                          <m:t>𝑝</m:t>
                        </m:r>
                      </m:num>
                      <m:den>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3</m:t>
                            </m:r>
                          </m:sup>
                        </m:sSup>
                      </m:den>
                    </m:f>
                    <m:r>
                      <a:rPr lang="en-US" sz="2400" i="1">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𝒆</m:t>
                    </m:r>
                    <m:sSup>
                      <m:sSupPr>
                        <m:ctrlPr>
                          <a:rPr lang="sl-SI" sz="2400" b="1" i="1">
                            <a:latin typeface="Cambria Math" panose="02040503050406030204" pitchFamily="18" charset="0"/>
                          </a:rPr>
                        </m:ctrlPr>
                      </m:sSupPr>
                      <m:e>
                        <m:d>
                          <m:dPr>
                            <m:ctrlPr>
                              <a:rPr lang="sl-SI" sz="2400" b="1" i="1">
                                <a:latin typeface="Cambria Math" panose="02040503050406030204" pitchFamily="18" charset="0"/>
                              </a:rPr>
                            </m:ctrlPr>
                          </m:dPr>
                          <m:e>
                            <m:f>
                              <m:fPr>
                                <m:ctrlPr>
                                  <a:rPr lang="sl-SI"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num>
                              <m:den>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e>
                        </m:d>
                      </m:e>
                      <m:sup>
                        <m:f>
                          <m:fPr>
                            <m:ctrlPr>
                              <a:rPr lang="sl-SI"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𝟐</m:t>
                            </m:r>
                          </m:den>
                        </m:f>
                      </m:sup>
                    </m:sSup>
                    <m:sSup>
                      <m:sSupPr>
                        <m:ctrlPr>
                          <a:rPr lang="sl-SI" sz="2400" b="1"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𝑒</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m:t>
                            </m:r>
                          </m:sub>
                        </m:sSub>
                        <m:r>
                          <a:rPr lang="en-US" sz="2400" b="1" i="1">
                            <a:latin typeface="Cambria Math" panose="02040503050406030204" pitchFamily="18" charset="0"/>
                          </a:rPr>
                          <m:t>𝒆</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sup>
                    </m:sSup>
                    <m:sSup>
                      <m:sSupPr>
                        <m:ctrlPr>
                          <a:rPr lang="sl-SI" sz="2400" i="1">
                            <a:latin typeface="Cambria Math" panose="02040503050406030204" pitchFamily="18" charset="0"/>
                          </a:rPr>
                        </m:ctrlPr>
                      </m:sSupPr>
                      <m:e>
                        <m:r>
                          <a:rPr lang="en-US" sz="2400" i="1">
                            <a:latin typeface="Cambria Math" panose="02040503050406030204" pitchFamily="18" charset="0"/>
                          </a:rPr>
                          <m:t>𝑒</m:t>
                        </m:r>
                      </m:e>
                      <m:sup>
                        <m:r>
                          <a:rPr lang="en-US" sz="2400" b="1"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𝛾</m:t>
                        </m:r>
                        <m:d>
                          <m:dPr>
                            <m:ctrlPr>
                              <a:rPr lang="sl-SI" sz="2400" i="1">
                                <a:latin typeface="Cambria Math" panose="02040503050406030204" pitchFamily="18" charset="0"/>
                              </a:rPr>
                            </m:ctrlPr>
                          </m:dPr>
                          <m:e>
                            <m:r>
                              <a:rPr lang="en-US" sz="2400" i="1">
                                <a:latin typeface="Cambria Math" panose="02040503050406030204" pitchFamily="18" charset="0"/>
                              </a:rPr>
                              <m:t>𝑦</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𝑥</m:t>
                                </m:r>
                              </m:sub>
                            </m:sSub>
                            <m:r>
                              <a:rPr lang="en-US" sz="2400" i="1">
                                <a:latin typeface="Cambria Math" panose="02040503050406030204" pitchFamily="18" charset="0"/>
                              </a:rPr>
                              <m:t>−</m:t>
                            </m:r>
                            <m:r>
                              <a:rPr lang="en-US" sz="2400" i="1">
                                <a:latin typeface="Cambria Math" panose="02040503050406030204" pitchFamily="18" charset="0"/>
                              </a:rPr>
                              <m:t>𝑥</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𝑦</m:t>
                                </m:r>
                              </m:sub>
                            </m:sSub>
                          </m:e>
                        </m:d>
                        <m:r>
                          <a:rPr lang="en-US" sz="2400" i="1">
                            <a:latin typeface="Cambria Math" panose="02040503050406030204" pitchFamily="18" charset="0"/>
                          </a:rPr>
                          <m:t>+</m:t>
                        </m:r>
                        <m:f>
                          <m:fPr>
                            <m:ctrlPr>
                              <a:rPr lang="sl-SI"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𝛾</m:t>
                                </m:r>
                              </m:e>
                              <m:sup>
                                <m:r>
                                  <a:rPr lang="en-US" sz="2400" i="1">
                                    <a:latin typeface="Cambria Math" panose="02040503050406030204" pitchFamily="18" charset="0"/>
                                  </a:rPr>
                                  <m:t>2</m:t>
                                </m:r>
                              </m:sup>
                            </m:sSup>
                          </m:num>
                          <m:den>
                            <m:r>
                              <a:rPr lang="en-US" sz="2400" i="1">
                                <a:latin typeface="Cambria Math" panose="02040503050406030204" pitchFamily="18" charset="0"/>
                              </a:rPr>
                              <m:t>2</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den>
                        </m:f>
                        <m:d>
                          <m:dPr>
                            <m:ctrlPr>
                              <a:rPr lang="sl-SI" sz="2400" i="1">
                                <a:latin typeface="Cambria Math" panose="02040503050406030204" pitchFamily="18" charset="0"/>
                              </a:rPr>
                            </m:ctrlPr>
                          </m:dPr>
                          <m:e>
                            <m:sSup>
                              <m:sSupPr>
                                <m:ctrlPr>
                                  <a:rPr lang="sl-SI"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sl-SI"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e>
                        </m:d>
                      </m:sup>
                    </m:sSup>
                  </m:oMath>
                </a14:m>
                <a:endParaRPr lang="en-US" sz="2400" dirty="0" smtClean="0"/>
              </a:p>
              <a:p>
                <a14:m>
                  <m:oMath xmlns:m="http://schemas.openxmlformats.org/officeDocument/2006/math">
                    <m:sSub>
                      <m:sSubPr>
                        <m:ctrlPr>
                          <a:rPr lang="en-US" sz="2400" b="1" i="1" smtClean="0">
                            <a:latin typeface="Cambria Math" panose="02040503050406030204" pitchFamily="18" charset="0"/>
                          </a:rPr>
                        </m:ctrlPr>
                      </m:sSubPr>
                      <m:e>
                        <m:sSub>
                          <m:sSubPr>
                            <m:ctrlPr>
                              <a:rPr lang="sl-SI" sz="2400" i="1">
                                <a:latin typeface="Cambria Math" panose="02040503050406030204" pitchFamily="18" charset="0"/>
                              </a:rPr>
                            </m:ctrlPr>
                          </m:sSubPr>
                          <m:e>
                            <m:r>
                              <a:rPr lang="en-US" sz="2400" i="1">
                                <a:latin typeface="Cambria Math" panose="02040503050406030204" pitchFamily="18" charset="0"/>
                              </a:rPr>
                              <m:t>𝑗</m:t>
                            </m:r>
                          </m:e>
                          <m:sub>
                            <m:r>
                              <a:rPr lang="en-US" sz="2400" i="1">
                                <a:latin typeface="Cambria Math" panose="02040503050406030204" pitchFamily="18" charset="0"/>
                              </a:rPr>
                              <m:t>𝑥</m:t>
                            </m:r>
                          </m:sub>
                        </m:sSub>
                      </m:e>
                      <m:sub>
                        <m:r>
                          <a:rPr lang="en-US" sz="2400" b="1" i="1" smtClean="0">
                            <a:latin typeface="Cambria Math" panose="02040503050406030204" pitchFamily="18" charset="0"/>
                          </a:rPr>
                          <m:t>𝒆</m:t>
                        </m:r>
                        <m:r>
                          <a:rPr lang="en-US" sz="2400" b="1" i="1" smtClean="0">
                            <a:latin typeface="Cambria Math" panose="02040503050406030204" pitchFamily="18" charset="0"/>
                          </a:rPr>
                          <m:t>(</m:t>
                        </m:r>
                        <m:r>
                          <a:rPr lang="en-US" sz="2400" b="1" i="1" smtClean="0">
                            <a:latin typeface="Cambria Math" panose="02040503050406030204" pitchFamily="18" charset="0"/>
                          </a:rPr>
                          <m:t>𝒊</m:t>
                        </m:r>
                        <m:r>
                          <a:rPr lang="en-US" sz="2400" b="1" i="1" smtClean="0">
                            <a:latin typeface="Cambria Math" panose="02040503050406030204" pitchFamily="18" charset="0"/>
                          </a:rPr>
                          <m:t>)</m:t>
                        </m:r>
                      </m:sub>
                    </m:sSub>
                    <m:r>
                      <a:rPr lang="en-US" sz="2400" b="1" i="1">
                        <a:latin typeface="Cambria Math" panose="02040503050406030204" pitchFamily="18" charset="0"/>
                      </a:rPr>
                      <m:t>=</m:t>
                    </m:r>
                    <m:r>
                      <a:rPr lang="en-US" sz="2400" b="1" i="1">
                        <a:latin typeface="Cambria Math" panose="02040503050406030204" pitchFamily="18" charset="0"/>
                      </a:rPr>
                      <m:t>𝒆</m:t>
                    </m:r>
                    <m:nary>
                      <m:naryPr>
                        <m:limLoc m:val="undOvr"/>
                        <m:subHide m:val="on"/>
                        <m:supHide m:val="on"/>
                        <m:ctrlPr>
                          <a:rPr lang="sl-SI" sz="2400" i="1">
                            <a:latin typeface="Cambria Math" panose="02040503050406030204" pitchFamily="18" charset="0"/>
                          </a:rPr>
                        </m:ctrlPr>
                      </m:naryPr>
                      <m:sub/>
                      <m:sup/>
                      <m:e>
                        <m:f>
                          <m:fPr>
                            <m:ctrlPr>
                              <a:rPr lang="sl-SI" sz="2400" i="1">
                                <a:latin typeface="Cambria Math" panose="02040503050406030204" pitchFamily="18" charset="0"/>
                              </a:rPr>
                            </m:ctrlPr>
                          </m:fPr>
                          <m:num>
                            <m:sSub>
                              <m:sSubPr>
                                <m:ctrlPr>
                                  <a:rPr lang="sl-SI"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𝑥</m:t>
                                </m:r>
                              </m:sub>
                            </m:sSub>
                            <m:r>
                              <a:rPr lang="en-US" sz="2400" i="1">
                                <a:latin typeface="Cambria Math" panose="02040503050406030204" pitchFamily="18" charset="0"/>
                              </a:rPr>
                              <m:t>−</m:t>
                            </m:r>
                            <m:sSub>
                              <m:sSubPr>
                                <m:ctrlPr>
                                  <a:rPr lang="sl-SI" sz="2400" i="1">
                                    <a:latin typeface="Cambria Math" panose="02040503050406030204" pitchFamily="18" charset="0"/>
                                  </a:rPr>
                                </m:ctrlPr>
                              </m:sSubPr>
                              <m:e>
                                <m:r>
                                  <a:rPr lang="en-US" sz="2400" b="1" i="1">
                                    <a:latin typeface="Cambria Math" panose="02040503050406030204" pitchFamily="18" charset="0"/>
                                  </a:rPr>
                                  <m:t>𝒆</m:t>
                                </m:r>
                                <m:r>
                                  <a:rPr lang="en-US" sz="2400" i="1">
                                    <a:latin typeface="Cambria Math" panose="02040503050406030204" pitchFamily="18" charset="0"/>
                                  </a:rPr>
                                  <m:t>𝐴</m:t>
                                </m:r>
                              </m:e>
                              <m:sub>
                                <m:r>
                                  <a:rPr lang="en-US" sz="2400" i="1">
                                    <a:latin typeface="Cambria Math" panose="02040503050406030204" pitchFamily="18" charset="0"/>
                                  </a:rPr>
                                  <m:t>𝑥</m:t>
                                </m:r>
                              </m:sub>
                            </m:sSub>
                          </m:num>
                          <m:den>
                            <m:r>
                              <a:rPr lang="en-US" sz="2400" i="1">
                                <a:latin typeface="Cambria Math" panose="02040503050406030204" pitchFamily="18" charset="0"/>
                              </a:rPr>
                              <m:t>𝑚</m:t>
                            </m:r>
                          </m:den>
                        </m:f>
                        <m:r>
                          <a:rPr lang="en-US" sz="2400" i="1">
                            <a:latin typeface="Cambria Math" panose="02040503050406030204" pitchFamily="18" charset="0"/>
                          </a:rPr>
                          <m:t>𝑓</m:t>
                        </m:r>
                      </m:e>
                    </m:nary>
                    <m:f>
                      <m:fPr>
                        <m:ctrlPr>
                          <a:rPr lang="sl-SI" sz="2400" i="1">
                            <a:latin typeface="Cambria Math" panose="02040503050406030204" pitchFamily="18" charset="0"/>
                          </a:rPr>
                        </m:ctrlPr>
                      </m:fPr>
                      <m:num>
                        <m:sSup>
                          <m:sSupPr>
                            <m:ctrlPr>
                              <a:rPr lang="sl-SI" sz="2400" i="1">
                                <a:latin typeface="Cambria Math" panose="02040503050406030204" pitchFamily="18" charset="0"/>
                              </a:rPr>
                            </m:ctrlPr>
                          </m:sSupPr>
                          <m:e>
                            <m:r>
                              <a:rPr lang="en-US" sz="2400" i="1">
                                <a:latin typeface="Cambria Math" panose="02040503050406030204" pitchFamily="18" charset="0"/>
                              </a:rPr>
                              <m:t>𝑑</m:t>
                            </m:r>
                          </m:e>
                          <m:sup>
                            <m:r>
                              <a:rPr lang="en-US" sz="2400" i="1">
                                <a:latin typeface="Cambria Math" panose="02040503050406030204" pitchFamily="18" charset="0"/>
                              </a:rPr>
                              <m:t>3</m:t>
                            </m:r>
                          </m:sup>
                        </m:sSup>
                        <m:r>
                          <a:rPr lang="en-US" sz="2400" i="1">
                            <a:latin typeface="Cambria Math" panose="02040503050406030204" pitchFamily="18" charset="0"/>
                          </a:rPr>
                          <m:t>𝑝</m:t>
                        </m:r>
                      </m:num>
                      <m:den>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3</m:t>
                            </m:r>
                          </m:sup>
                        </m:sSup>
                      </m:den>
                    </m:f>
                    <m:r>
                      <a:rPr lang="en-US" sz="2400" i="1">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𝒆</m:t>
                    </m:r>
                    <m:sSup>
                      <m:sSupPr>
                        <m:ctrlPr>
                          <a:rPr lang="sl-SI" sz="2400" b="1" i="1">
                            <a:latin typeface="Cambria Math" panose="02040503050406030204" pitchFamily="18" charset="0"/>
                          </a:rPr>
                        </m:ctrlPr>
                      </m:sSupPr>
                      <m:e>
                        <m:d>
                          <m:dPr>
                            <m:ctrlPr>
                              <a:rPr lang="sl-SI" sz="2400" b="1" i="1">
                                <a:latin typeface="Cambria Math" panose="02040503050406030204" pitchFamily="18" charset="0"/>
                              </a:rPr>
                            </m:ctrlPr>
                          </m:dPr>
                          <m:e>
                            <m:f>
                              <m:fPr>
                                <m:ctrlPr>
                                  <a:rPr lang="sl-SI"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e>
                        </m:d>
                      </m:e>
                      <m:sup>
                        <m:f>
                          <m:fPr>
                            <m:ctrlPr>
                              <a:rPr lang="sl-SI"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𝟐</m:t>
                            </m:r>
                          </m:den>
                        </m:f>
                      </m:sup>
                    </m:sSup>
                    <m:sSup>
                      <m:sSupPr>
                        <m:ctrlPr>
                          <a:rPr lang="sl-SI" sz="2400" b="1"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𝛽</m:t>
                        </m:r>
                        <m:r>
                          <a:rPr lang="en-US" sz="2400" b="1" i="1">
                            <a:latin typeface="Cambria Math" panose="02040503050406030204" pitchFamily="18" charset="0"/>
                          </a:rPr>
                          <m:t>𝒆</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sup>
                    </m:sSup>
                    <m:sSup>
                      <m:sSupPr>
                        <m:ctrlPr>
                          <a:rPr lang="sl-SI" sz="2400" i="1">
                            <a:latin typeface="Cambria Math" panose="02040503050406030204" pitchFamily="18" charset="0"/>
                          </a:rPr>
                        </m:ctrlPr>
                      </m:sSupPr>
                      <m:e>
                        <m:r>
                          <a:rPr lang="en-US" sz="2400" i="1">
                            <a:latin typeface="Cambria Math" panose="02040503050406030204" pitchFamily="18" charset="0"/>
                          </a:rPr>
                          <m:t>𝑒</m:t>
                        </m:r>
                      </m:e>
                      <m:sup>
                        <m:r>
                          <a:rPr lang="en-US" sz="2400" b="1" i="1">
                            <a:latin typeface="Cambria Math" panose="02040503050406030204" pitchFamily="18" charset="0"/>
                          </a:rPr>
                          <m:t>𝒆</m:t>
                        </m:r>
                        <m:r>
                          <a:rPr lang="en-US" sz="2400" i="1">
                            <a:latin typeface="Cambria Math" panose="02040503050406030204" pitchFamily="18" charset="0"/>
                          </a:rPr>
                          <m:t>𝛾</m:t>
                        </m:r>
                        <m:d>
                          <m:dPr>
                            <m:ctrlPr>
                              <a:rPr lang="sl-SI" sz="2400" i="1">
                                <a:latin typeface="Cambria Math" panose="02040503050406030204" pitchFamily="18" charset="0"/>
                              </a:rPr>
                            </m:ctrlPr>
                          </m:dPr>
                          <m:e>
                            <m:r>
                              <a:rPr lang="en-US" sz="2400" i="1">
                                <a:latin typeface="Cambria Math" panose="02040503050406030204" pitchFamily="18" charset="0"/>
                              </a:rPr>
                              <m:t>𝑦</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𝑥</m:t>
                                </m:r>
                              </m:sub>
                            </m:sSub>
                            <m:r>
                              <a:rPr lang="en-US" sz="2400" i="1">
                                <a:latin typeface="Cambria Math" panose="02040503050406030204" pitchFamily="18" charset="0"/>
                              </a:rPr>
                              <m:t>−</m:t>
                            </m:r>
                            <m:r>
                              <a:rPr lang="en-US" sz="2400" i="1">
                                <a:latin typeface="Cambria Math" panose="02040503050406030204" pitchFamily="18" charset="0"/>
                              </a:rPr>
                              <m:t>𝑥</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𝑦</m:t>
                                </m:r>
                              </m:sub>
                            </m:sSub>
                          </m:e>
                        </m:d>
                        <m:r>
                          <a:rPr lang="en-US" sz="2400" i="1">
                            <a:latin typeface="Cambria Math" panose="02040503050406030204" pitchFamily="18" charset="0"/>
                          </a:rPr>
                          <m:t>+</m:t>
                        </m:r>
                        <m:f>
                          <m:fPr>
                            <m:ctrlPr>
                              <a:rPr lang="sl-SI"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𝛾</m:t>
                                </m:r>
                              </m:e>
                              <m:sup>
                                <m:r>
                                  <a:rPr lang="en-US" sz="2400" i="1">
                                    <a:latin typeface="Cambria Math" panose="02040503050406030204" pitchFamily="18" charset="0"/>
                                  </a:rPr>
                                  <m:t>2</m:t>
                                </m:r>
                              </m:sup>
                            </m:sSup>
                          </m:num>
                          <m:den>
                            <m:r>
                              <a:rPr lang="en-US" sz="2400" i="1">
                                <a:latin typeface="Cambria Math" panose="02040503050406030204" pitchFamily="18" charset="0"/>
                              </a:rPr>
                              <m:t>2</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den>
                        </m:f>
                        <m:d>
                          <m:dPr>
                            <m:ctrlPr>
                              <a:rPr lang="sl-SI" sz="2400" i="1">
                                <a:latin typeface="Cambria Math" panose="02040503050406030204" pitchFamily="18" charset="0"/>
                              </a:rPr>
                            </m:ctrlPr>
                          </m:dPr>
                          <m:e>
                            <m:sSup>
                              <m:sSupPr>
                                <m:ctrlPr>
                                  <a:rPr lang="sl-SI"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sl-SI"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e>
                        </m:d>
                      </m:sup>
                    </m:sSup>
                    <m:r>
                      <a:rPr lang="en-US" sz="2400" i="1">
                        <a:latin typeface="Cambria Math" panose="02040503050406030204" pitchFamily="18" charset="0"/>
                      </a:rPr>
                      <m:t>𝛾</m:t>
                    </m:r>
                    <m:f>
                      <m:fPr>
                        <m:ctrlPr>
                          <a:rPr lang="sl-SI" sz="2400" i="1">
                            <a:latin typeface="Cambria Math" panose="02040503050406030204" pitchFamily="18" charset="0"/>
                          </a:rPr>
                        </m:ctrlPr>
                      </m:fPr>
                      <m:num>
                        <m:r>
                          <a:rPr lang="en-US" sz="2400" i="1">
                            <a:latin typeface="Cambria Math" panose="02040503050406030204" pitchFamily="18" charset="0"/>
                          </a:rPr>
                          <m:t>𝑦</m:t>
                        </m:r>
                      </m:num>
                      <m:den>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𝑒</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b>
                        </m:sSub>
                      </m:den>
                    </m:f>
                  </m:oMath>
                </a14:m>
                <a:r>
                  <a:rPr lang="en-US" dirty="0" smtClean="0"/>
                  <a:t> </a:t>
                </a:r>
              </a:p>
              <a:p>
                <a14:m>
                  <m:oMath xmlns:m="http://schemas.openxmlformats.org/officeDocument/2006/math">
                    <m:sSub>
                      <m:sSubPr>
                        <m:ctrlPr>
                          <a:rPr lang="en-US" sz="2400" b="1" i="1">
                            <a:latin typeface="Cambria Math" panose="02040503050406030204" pitchFamily="18" charset="0"/>
                          </a:rPr>
                        </m:ctrlPr>
                      </m:sSubPr>
                      <m:e>
                        <m:sSub>
                          <m:sSubPr>
                            <m:ctrlPr>
                              <a:rPr lang="sl-SI" sz="2400" i="1">
                                <a:latin typeface="Cambria Math" panose="02040503050406030204" pitchFamily="18" charset="0"/>
                              </a:rPr>
                            </m:ctrlPr>
                          </m:sSubPr>
                          <m:e>
                            <m:r>
                              <a:rPr lang="en-US" sz="2400" i="1">
                                <a:latin typeface="Cambria Math" panose="02040503050406030204" pitchFamily="18" charset="0"/>
                              </a:rPr>
                              <m:t>𝑗</m:t>
                            </m:r>
                          </m:e>
                          <m:sub>
                            <m:r>
                              <a:rPr lang="en-US" sz="2400" b="0" i="1" smtClean="0">
                                <a:latin typeface="Cambria Math" panose="02040503050406030204" pitchFamily="18" charset="0"/>
                              </a:rPr>
                              <m:t>𝑦</m:t>
                            </m:r>
                          </m:sub>
                        </m:sSub>
                      </m:e>
                      <m:sub>
                        <m:r>
                          <a:rPr lang="en-US" sz="2400" b="1" i="1">
                            <a:latin typeface="Cambria Math" panose="02040503050406030204" pitchFamily="18" charset="0"/>
                          </a:rPr>
                          <m:t>𝒆</m:t>
                        </m:r>
                        <m:r>
                          <a:rPr lang="en-US" sz="2400" b="1" i="1">
                            <a:latin typeface="Cambria Math" panose="02040503050406030204" pitchFamily="18" charset="0"/>
                          </a:rPr>
                          <m:t>(</m:t>
                        </m:r>
                        <m:r>
                          <a:rPr lang="en-US" sz="2400" b="1" i="1">
                            <a:latin typeface="Cambria Math" panose="02040503050406030204" pitchFamily="18" charset="0"/>
                          </a:rPr>
                          <m:t>𝒊</m:t>
                        </m:r>
                        <m:r>
                          <a:rPr lang="en-US" sz="2400" b="1" i="1">
                            <a:latin typeface="Cambria Math" panose="02040503050406030204" pitchFamily="18" charset="0"/>
                          </a:rPr>
                          <m:t>)</m:t>
                        </m:r>
                      </m:sub>
                    </m:sSub>
                    <m:r>
                      <a:rPr lang="en-US" sz="2400" b="1" i="1">
                        <a:latin typeface="Cambria Math" panose="02040503050406030204" pitchFamily="18" charset="0"/>
                      </a:rPr>
                      <m:t>=</m:t>
                    </m:r>
                    <m:r>
                      <a:rPr lang="en-US" sz="2400" b="1" i="1">
                        <a:latin typeface="Cambria Math" panose="02040503050406030204" pitchFamily="18" charset="0"/>
                      </a:rPr>
                      <m:t>𝒆</m:t>
                    </m:r>
                    <m:nary>
                      <m:naryPr>
                        <m:limLoc m:val="undOvr"/>
                        <m:subHide m:val="on"/>
                        <m:supHide m:val="on"/>
                        <m:ctrlPr>
                          <a:rPr lang="sl-SI" sz="2400" i="1">
                            <a:latin typeface="Cambria Math" panose="02040503050406030204" pitchFamily="18" charset="0"/>
                          </a:rPr>
                        </m:ctrlPr>
                      </m:naryPr>
                      <m:sub/>
                      <m:sup/>
                      <m:e>
                        <m:f>
                          <m:fPr>
                            <m:ctrlPr>
                              <a:rPr lang="sl-SI" sz="2400" i="1">
                                <a:latin typeface="Cambria Math" panose="02040503050406030204" pitchFamily="18" charset="0"/>
                              </a:rPr>
                            </m:ctrlPr>
                          </m:fPr>
                          <m:num>
                            <m:sSub>
                              <m:sSubPr>
                                <m:ctrlPr>
                                  <a:rPr lang="sl-SI" sz="2400" i="1">
                                    <a:latin typeface="Cambria Math" panose="02040503050406030204" pitchFamily="18" charset="0"/>
                                  </a:rPr>
                                </m:ctrlPr>
                              </m:sSubPr>
                              <m:e>
                                <m:r>
                                  <a:rPr lang="en-US" sz="2400" i="1">
                                    <a:latin typeface="Cambria Math" panose="02040503050406030204" pitchFamily="18" charset="0"/>
                                  </a:rPr>
                                  <m:t>𝑝</m:t>
                                </m:r>
                              </m:e>
                              <m:sub>
                                <m:r>
                                  <a:rPr lang="en-US" sz="2400" b="0" i="1" smtClean="0">
                                    <a:latin typeface="Cambria Math" panose="02040503050406030204" pitchFamily="18" charset="0"/>
                                  </a:rPr>
                                  <m:t>𝑦</m:t>
                                </m:r>
                              </m:sub>
                            </m:sSub>
                            <m:r>
                              <a:rPr lang="en-US" sz="2400" i="1">
                                <a:latin typeface="Cambria Math" panose="02040503050406030204" pitchFamily="18" charset="0"/>
                              </a:rPr>
                              <m:t>−</m:t>
                            </m:r>
                            <m:sSub>
                              <m:sSubPr>
                                <m:ctrlPr>
                                  <a:rPr lang="sl-SI" sz="2400" i="1">
                                    <a:latin typeface="Cambria Math" panose="02040503050406030204" pitchFamily="18" charset="0"/>
                                  </a:rPr>
                                </m:ctrlPr>
                              </m:sSubPr>
                              <m:e>
                                <m:r>
                                  <a:rPr lang="en-US" sz="2400" b="1" i="1">
                                    <a:latin typeface="Cambria Math" panose="02040503050406030204" pitchFamily="18" charset="0"/>
                                  </a:rPr>
                                  <m:t>𝒆</m:t>
                                </m:r>
                                <m:r>
                                  <a:rPr lang="en-US" sz="2400" i="1">
                                    <a:latin typeface="Cambria Math" panose="02040503050406030204" pitchFamily="18" charset="0"/>
                                  </a:rPr>
                                  <m:t>𝐴</m:t>
                                </m:r>
                              </m:e>
                              <m:sub>
                                <m:r>
                                  <a:rPr lang="en-US" sz="2400" b="0" i="1" smtClean="0">
                                    <a:latin typeface="Cambria Math" panose="02040503050406030204" pitchFamily="18" charset="0"/>
                                  </a:rPr>
                                  <m:t>𝑦</m:t>
                                </m:r>
                              </m:sub>
                            </m:sSub>
                          </m:num>
                          <m:den>
                            <m:r>
                              <a:rPr lang="en-US" sz="2400" i="1">
                                <a:latin typeface="Cambria Math" panose="02040503050406030204" pitchFamily="18" charset="0"/>
                              </a:rPr>
                              <m:t>𝑚</m:t>
                            </m:r>
                          </m:den>
                        </m:f>
                        <m:r>
                          <a:rPr lang="en-US" sz="2400" i="1">
                            <a:latin typeface="Cambria Math" panose="02040503050406030204" pitchFamily="18" charset="0"/>
                          </a:rPr>
                          <m:t>𝑓</m:t>
                        </m:r>
                      </m:e>
                    </m:nary>
                    <m:f>
                      <m:fPr>
                        <m:ctrlPr>
                          <a:rPr lang="sl-SI" sz="2400" i="1">
                            <a:latin typeface="Cambria Math" panose="02040503050406030204" pitchFamily="18" charset="0"/>
                          </a:rPr>
                        </m:ctrlPr>
                      </m:fPr>
                      <m:num>
                        <m:sSup>
                          <m:sSupPr>
                            <m:ctrlPr>
                              <a:rPr lang="sl-SI" sz="2400" i="1">
                                <a:latin typeface="Cambria Math" panose="02040503050406030204" pitchFamily="18" charset="0"/>
                              </a:rPr>
                            </m:ctrlPr>
                          </m:sSupPr>
                          <m:e>
                            <m:r>
                              <a:rPr lang="en-US" sz="2400" i="1">
                                <a:latin typeface="Cambria Math" panose="02040503050406030204" pitchFamily="18" charset="0"/>
                              </a:rPr>
                              <m:t>𝑑</m:t>
                            </m:r>
                          </m:e>
                          <m:sup>
                            <m:r>
                              <a:rPr lang="en-US" sz="2400" i="1">
                                <a:latin typeface="Cambria Math" panose="02040503050406030204" pitchFamily="18" charset="0"/>
                              </a:rPr>
                              <m:t>3</m:t>
                            </m:r>
                          </m:sup>
                        </m:sSup>
                        <m:r>
                          <a:rPr lang="en-US" sz="2400" i="1">
                            <a:latin typeface="Cambria Math" panose="02040503050406030204" pitchFamily="18" charset="0"/>
                          </a:rPr>
                          <m:t>𝑝</m:t>
                        </m:r>
                      </m:num>
                      <m:den>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3</m:t>
                            </m:r>
                          </m:sup>
                        </m:sSup>
                      </m:den>
                    </m:f>
                    <m:r>
                      <a:rPr lang="en-US" sz="2400" i="1">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𝒆</m:t>
                    </m:r>
                    <m:sSup>
                      <m:sSupPr>
                        <m:ctrlPr>
                          <a:rPr lang="sl-SI" sz="2400" b="1" i="1">
                            <a:latin typeface="Cambria Math" panose="02040503050406030204" pitchFamily="18" charset="0"/>
                          </a:rPr>
                        </m:ctrlPr>
                      </m:sSupPr>
                      <m:e>
                        <m:d>
                          <m:dPr>
                            <m:ctrlPr>
                              <a:rPr lang="sl-SI" sz="2400" b="1" i="1">
                                <a:latin typeface="Cambria Math" panose="02040503050406030204" pitchFamily="18" charset="0"/>
                              </a:rPr>
                            </m:ctrlPr>
                          </m:dPr>
                          <m:e>
                            <m:f>
                              <m:fPr>
                                <m:ctrlPr>
                                  <a:rPr lang="sl-SI"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e>
                        </m:d>
                      </m:e>
                      <m:sup>
                        <m:f>
                          <m:fPr>
                            <m:ctrlPr>
                              <a:rPr lang="sl-SI"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𝟐</m:t>
                            </m:r>
                          </m:den>
                        </m:f>
                      </m:sup>
                    </m:sSup>
                    <m:sSup>
                      <m:sSupPr>
                        <m:ctrlPr>
                          <a:rPr lang="sl-SI" sz="2400" b="1"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𝛽</m:t>
                        </m:r>
                        <m:r>
                          <a:rPr lang="en-US" sz="2400" b="1" i="1">
                            <a:latin typeface="Cambria Math" panose="02040503050406030204" pitchFamily="18" charset="0"/>
                          </a:rPr>
                          <m:t>𝒆</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sup>
                    </m:sSup>
                    <m:sSup>
                      <m:sSupPr>
                        <m:ctrlPr>
                          <a:rPr lang="sl-SI" sz="2400" i="1">
                            <a:latin typeface="Cambria Math" panose="02040503050406030204" pitchFamily="18" charset="0"/>
                          </a:rPr>
                        </m:ctrlPr>
                      </m:sSupPr>
                      <m:e>
                        <m:r>
                          <a:rPr lang="en-US" sz="2400" i="1">
                            <a:latin typeface="Cambria Math" panose="02040503050406030204" pitchFamily="18" charset="0"/>
                          </a:rPr>
                          <m:t>𝑒</m:t>
                        </m:r>
                      </m:e>
                      <m:sup>
                        <m:r>
                          <a:rPr lang="en-US" sz="2400" b="1" i="1">
                            <a:latin typeface="Cambria Math" panose="02040503050406030204" pitchFamily="18" charset="0"/>
                          </a:rPr>
                          <m:t>𝒆</m:t>
                        </m:r>
                        <m:r>
                          <a:rPr lang="en-US" sz="2400" i="1">
                            <a:latin typeface="Cambria Math" panose="02040503050406030204" pitchFamily="18" charset="0"/>
                          </a:rPr>
                          <m:t>𝛾</m:t>
                        </m:r>
                        <m:d>
                          <m:dPr>
                            <m:ctrlPr>
                              <a:rPr lang="sl-SI" sz="2400" i="1">
                                <a:latin typeface="Cambria Math" panose="02040503050406030204" pitchFamily="18" charset="0"/>
                              </a:rPr>
                            </m:ctrlPr>
                          </m:dPr>
                          <m:e>
                            <m:r>
                              <a:rPr lang="en-US" sz="2400" i="1">
                                <a:latin typeface="Cambria Math" panose="02040503050406030204" pitchFamily="18" charset="0"/>
                              </a:rPr>
                              <m:t>𝑦</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𝑥</m:t>
                                </m:r>
                              </m:sub>
                            </m:sSub>
                            <m:r>
                              <a:rPr lang="en-US" sz="2400" i="1">
                                <a:latin typeface="Cambria Math" panose="02040503050406030204" pitchFamily="18" charset="0"/>
                              </a:rPr>
                              <m:t>−</m:t>
                            </m:r>
                            <m:r>
                              <a:rPr lang="en-US" sz="2400" i="1">
                                <a:latin typeface="Cambria Math" panose="02040503050406030204" pitchFamily="18" charset="0"/>
                              </a:rPr>
                              <m:t>𝑥</m:t>
                            </m:r>
                            <m:sSub>
                              <m:sSubPr>
                                <m:ctrlPr>
                                  <a:rPr lang="sl-SI"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𝑦</m:t>
                                </m:r>
                              </m:sub>
                            </m:sSub>
                          </m:e>
                        </m:d>
                        <m:r>
                          <a:rPr lang="en-US" sz="2400" i="1">
                            <a:latin typeface="Cambria Math" panose="02040503050406030204" pitchFamily="18" charset="0"/>
                          </a:rPr>
                          <m:t>+</m:t>
                        </m:r>
                        <m:f>
                          <m:fPr>
                            <m:ctrlPr>
                              <a:rPr lang="sl-SI"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sSup>
                              <m:sSupPr>
                                <m:ctrlPr>
                                  <a:rPr lang="sl-SI" sz="2400" i="1">
                                    <a:latin typeface="Cambria Math" panose="02040503050406030204" pitchFamily="18" charset="0"/>
                                  </a:rPr>
                                </m:ctrlPr>
                              </m:sSupPr>
                              <m:e>
                                <m:r>
                                  <a:rPr lang="en-US" sz="2400" i="1">
                                    <a:latin typeface="Cambria Math" panose="02040503050406030204" pitchFamily="18" charset="0"/>
                                  </a:rPr>
                                  <m:t>𝛾</m:t>
                                </m:r>
                              </m:e>
                              <m:sup>
                                <m:r>
                                  <a:rPr lang="en-US" sz="2400" i="1">
                                    <a:latin typeface="Cambria Math" panose="02040503050406030204" pitchFamily="18" charset="0"/>
                                  </a:rPr>
                                  <m:t>2</m:t>
                                </m:r>
                              </m:sup>
                            </m:sSup>
                          </m:num>
                          <m:den>
                            <m:r>
                              <a:rPr lang="en-US" sz="2400" i="1">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den>
                        </m:f>
                        <m:d>
                          <m:dPr>
                            <m:ctrlPr>
                              <a:rPr lang="sl-SI" sz="2400" i="1">
                                <a:latin typeface="Cambria Math" panose="02040503050406030204" pitchFamily="18" charset="0"/>
                              </a:rPr>
                            </m:ctrlPr>
                          </m:dPr>
                          <m:e>
                            <m:sSup>
                              <m:sSupPr>
                                <m:ctrlPr>
                                  <a:rPr lang="sl-SI"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sl-SI"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e>
                        </m:d>
                      </m:sup>
                    </m:sSup>
                    <m:r>
                      <a:rPr lang="en-US" sz="2400" i="1">
                        <a:latin typeface="Cambria Math" panose="02040503050406030204" pitchFamily="18" charset="0"/>
                      </a:rPr>
                      <m:t>𝛾</m:t>
                    </m:r>
                    <m:f>
                      <m:fPr>
                        <m:ctrlPr>
                          <a:rPr lang="sl-SI" sz="2400" i="1">
                            <a:latin typeface="Cambria Math" panose="02040503050406030204" pitchFamily="18" charset="0"/>
                          </a:rPr>
                        </m:ctrlPr>
                      </m:fPr>
                      <m:num>
                        <m:r>
                          <a:rPr lang="en-US" sz="2400" b="0" i="1" smtClean="0">
                            <a:latin typeface="Cambria Math" panose="02040503050406030204" pitchFamily="18" charset="0"/>
                          </a:rPr>
                          <m:t>𝑥</m:t>
                        </m:r>
                      </m:num>
                      <m:den>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𝑒</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m:t>
                            </m:r>
                          </m:sub>
                        </m:sSub>
                      </m:den>
                    </m:f>
                  </m:oMath>
                </a14:m>
                <a:endParaRPr lang="en-US" sz="2400" dirty="0" smtClean="0"/>
              </a:p>
              <a:p>
                <a:r>
                  <a:rPr lang="en-US" sz="2400" dirty="0" smtClean="0"/>
                  <a:t> </a:t>
                </a:r>
                <a14:m>
                  <m:oMath xmlns:m="http://schemas.openxmlformats.org/officeDocument/2006/math">
                    <m:sSub>
                      <m:sSubPr>
                        <m:ctrlPr>
                          <a:rPr lang="en-US" sz="2400" b="1" i="1">
                            <a:latin typeface="Cambria Math" panose="02040503050406030204" pitchFamily="18" charset="0"/>
                          </a:rPr>
                        </m:ctrlPr>
                      </m:sSubPr>
                      <m:e>
                        <m:sSub>
                          <m:sSubPr>
                            <m:ctrlPr>
                              <a:rPr lang="sl-SI" sz="2400" i="1">
                                <a:latin typeface="Cambria Math" panose="02040503050406030204" pitchFamily="18" charset="0"/>
                              </a:rPr>
                            </m:ctrlPr>
                          </m:sSubPr>
                          <m:e>
                            <m:r>
                              <a:rPr lang="en-US" sz="2400" i="1">
                                <a:latin typeface="Cambria Math" panose="02040503050406030204" pitchFamily="18" charset="0"/>
                              </a:rPr>
                              <m:t>𝑗</m:t>
                            </m:r>
                          </m:e>
                          <m:sub>
                            <m:r>
                              <a:rPr lang="en-US" sz="2400" b="0" i="1" smtClean="0">
                                <a:latin typeface="Cambria Math" panose="02040503050406030204" pitchFamily="18" charset="0"/>
                              </a:rPr>
                              <m:t>𝑧</m:t>
                            </m:r>
                          </m:sub>
                        </m:sSub>
                      </m:e>
                      <m:sub>
                        <m:r>
                          <a:rPr lang="en-US" sz="2400" b="1" i="1">
                            <a:latin typeface="Cambria Math" panose="02040503050406030204" pitchFamily="18" charset="0"/>
                          </a:rPr>
                          <m:t>𝒆</m:t>
                        </m:r>
                        <m:r>
                          <a:rPr lang="en-US" sz="2400" b="1" i="1">
                            <a:latin typeface="Cambria Math" panose="02040503050406030204" pitchFamily="18" charset="0"/>
                          </a:rPr>
                          <m:t>(</m:t>
                        </m:r>
                        <m:r>
                          <a:rPr lang="en-US" sz="2400" b="1" i="1">
                            <a:latin typeface="Cambria Math" panose="02040503050406030204" pitchFamily="18" charset="0"/>
                          </a:rPr>
                          <m:t>𝒊</m:t>
                        </m:r>
                        <m:r>
                          <a:rPr lang="en-US" sz="2400" b="1" i="1">
                            <a:latin typeface="Cambria Math" panose="02040503050406030204" pitchFamily="18" charset="0"/>
                          </a:rPr>
                          <m:t>)</m:t>
                        </m:r>
                      </m:sub>
                    </m:sSub>
                    <m:r>
                      <a:rPr lang="en-US" sz="2400" b="1" i="1">
                        <a:latin typeface="Cambria Math" panose="02040503050406030204" pitchFamily="18" charset="0"/>
                      </a:rPr>
                      <m:t>=</m:t>
                    </m:r>
                  </m:oMath>
                </a14:m>
                <a:r>
                  <a:rPr lang="en-US" sz="2400" dirty="0" smtClean="0"/>
                  <a:t>0</a:t>
                </a:r>
              </a:p>
              <a:p>
                <a:r>
                  <a:rPr lang="sl-SI" dirty="0"/>
                  <a:t> </a:t>
                </a:r>
                <a14:m>
                  <m:oMath xmlns:m="http://schemas.openxmlformats.org/officeDocument/2006/math">
                    <m:acc>
                      <m:accPr>
                        <m:chr m:val="⃗"/>
                        <m:ctrlPr>
                          <a:rPr lang="sl-SI" sz="2400" i="1">
                            <a:latin typeface="Cambria Math" panose="02040503050406030204" pitchFamily="18" charset="0"/>
                          </a:rPr>
                        </m:ctrlPr>
                      </m:accPr>
                      <m:e>
                        <m:r>
                          <a:rPr lang="en-US" sz="2400" i="1">
                            <a:latin typeface="Cambria Math" panose="02040503050406030204" pitchFamily="18" charset="0"/>
                          </a:rPr>
                          <m:t>𝐴</m:t>
                        </m:r>
                      </m:e>
                    </m:acc>
                    <m:r>
                      <a:rPr lang="en-US" sz="2400" i="1">
                        <a:latin typeface="Cambria Math" panose="02040503050406030204" pitchFamily="18" charset="0"/>
                      </a:rPr>
                      <m:t>=</m:t>
                    </m:r>
                    <m:r>
                      <a:rPr lang="en-US" sz="2400" i="1">
                        <a:latin typeface="Cambria Math" panose="02040503050406030204" pitchFamily="18" charset="0"/>
                      </a:rPr>
                      <m:t>𝑊</m:t>
                    </m:r>
                    <m:d>
                      <m:dPr>
                        <m:ctrlPr>
                          <a:rPr lang="sl-SI" sz="2400" i="1">
                            <a:latin typeface="Cambria Math" panose="02040503050406030204" pitchFamily="18" charset="0"/>
                          </a:rPr>
                        </m:ctrlPr>
                      </m:dPr>
                      <m:e>
                        <m:rad>
                          <m:radPr>
                            <m:degHide m:val="on"/>
                            <m:ctrlPr>
                              <a:rPr lang="sl-SI" sz="2400" i="1">
                                <a:latin typeface="Cambria Math" panose="02040503050406030204" pitchFamily="18" charset="0"/>
                              </a:rPr>
                            </m:ctrlPr>
                          </m:radPr>
                          <m:deg/>
                          <m:e>
                            <m:sSup>
                              <m:sSupPr>
                                <m:ctrlPr>
                                  <a:rPr lang="sl-SI"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sl-SI"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2</m:t>
                                </m:r>
                              </m:sup>
                            </m:sSup>
                          </m:e>
                        </m:rad>
                        <m:r>
                          <a:rPr lang="en-US" sz="2400" i="1">
                            <a:latin typeface="Cambria Math" panose="02040503050406030204" pitchFamily="18" charset="0"/>
                          </a:rPr>
                          <m:t>,</m:t>
                        </m:r>
                        <m:r>
                          <a:rPr lang="en-US" sz="2400" i="1">
                            <a:latin typeface="Cambria Math" panose="02040503050406030204" pitchFamily="18" charset="0"/>
                          </a:rPr>
                          <m:t>𝑧</m:t>
                        </m:r>
                      </m:e>
                    </m:d>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,0}</m:t>
                    </m:r>
                  </m:oMath>
                </a14:m>
                <a:r>
                  <a:rPr lang="en-US" sz="2400" dirty="0"/>
                  <a:t> </a:t>
                </a:r>
                <a:r>
                  <a:rPr lang="en-US" sz="2400" dirty="0" smtClean="0"/>
                  <a:t>   (since j is toroidal)</a:t>
                </a:r>
              </a:p>
              <a:p>
                <a:r>
                  <a:rPr lang="en-US" sz="2400" dirty="0" smtClean="0"/>
                  <a:t>Maxwell:</a:t>
                </a:r>
              </a:p>
              <a:p>
                <a14:m>
                  <m:oMath xmlns:m="http://schemas.openxmlformats.org/officeDocument/2006/math">
                    <m:r>
                      <a:rPr lang="en-US" i="1">
                        <a:latin typeface="Cambria Math" panose="02040503050406030204" pitchFamily="18" charset="0"/>
                      </a:rPr>
                      <m:t>∆</m:t>
                    </m:r>
                    <m:sSub>
                      <m:sSubPr>
                        <m:ctrlPr>
                          <a:rPr lang="sl-SI"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𝑒</m:t>
                        </m:r>
                      </m:sub>
                    </m:sSub>
                    <m:r>
                      <a:rPr lang="en-US" i="1">
                        <a:latin typeface="Cambria Math" panose="02040503050406030204" pitchFamily="18" charset="0"/>
                      </a:rPr>
                      <m:t>=</m:t>
                    </m:r>
                    <m:f>
                      <m:fPr>
                        <m:ctrlPr>
                          <a:rPr lang="sl-SI" i="1">
                            <a:latin typeface="Cambria Math" panose="02040503050406030204" pitchFamily="18" charset="0"/>
                          </a:rPr>
                        </m:ctrlPr>
                      </m:fPr>
                      <m:num>
                        <m:sSub>
                          <m:sSubPr>
                            <m:ctrlPr>
                              <a:rPr lang="sl-SI"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𝜚</m:t>
                            </m:r>
                          </m:e>
                          <m:sub>
                            <m:r>
                              <a:rPr lang="en-US" b="0" i="1" smtClean="0">
                                <a:latin typeface="Cambria Math" panose="02040503050406030204" pitchFamily="18" charset="0"/>
                              </a:rPr>
                              <m:t>𝑖</m:t>
                            </m:r>
                          </m:sub>
                        </m:sSub>
                      </m:num>
                      <m:den>
                        <m:sSub>
                          <m:sSubPr>
                            <m:ctrlPr>
                              <a:rPr lang="sl-SI"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0</m:t>
                            </m:r>
                          </m:sub>
                        </m:sSub>
                      </m:den>
                    </m:f>
                  </m:oMath>
                </a14:m>
                <a:endParaRPr lang="en-US" dirty="0" smtClean="0"/>
              </a:p>
              <a:p>
                <a14:m>
                  <m:oMath xmlns:m="http://schemas.openxmlformats.org/officeDocument/2006/math">
                    <m:r>
                      <a:rPr lang="en-US" b="0" i="0" smtClean="0">
                        <a:latin typeface="Cambria Math" panose="02040503050406030204" pitchFamily="18" charset="0"/>
                      </a:rPr>
                      <m:t> </m:t>
                    </m:r>
                    <m:r>
                      <a:rPr lang="en-US">
                        <a:latin typeface="Cambria Math" panose="02040503050406030204" pitchFamily="18" charset="0"/>
                      </a:rPr>
                      <m:t>𝛻</m:t>
                    </m:r>
                    <m:r>
                      <a:rPr lang="en-US" i="1">
                        <a:latin typeface="Cambria Math" panose="02040503050406030204" pitchFamily="18" charset="0"/>
                      </a:rPr>
                      <m:t>×</m:t>
                    </m:r>
                    <m:d>
                      <m:dPr>
                        <m:ctrlPr>
                          <a:rPr lang="sl-SI"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m:t>
                        </m:r>
                        <m:acc>
                          <m:accPr>
                            <m:chr m:val="⃗"/>
                            <m:ctrlPr>
                              <a:rPr lang="sl-SI" i="1">
                                <a:latin typeface="Cambria Math" panose="02040503050406030204" pitchFamily="18" charset="0"/>
                              </a:rPr>
                            </m:ctrlPr>
                          </m:accPr>
                          <m:e>
                            <m:r>
                              <a:rPr lang="en-US" i="1">
                                <a:latin typeface="Cambria Math" panose="02040503050406030204" pitchFamily="18" charset="0"/>
                              </a:rPr>
                              <m:t>𝐴</m:t>
                            </m:r>
                          </m:e>
                        </m:acc>
                      </m:e>
                    </m:d>
                    <m:r>
                      <a:rPr lang="en-US" i="1">
                        <a:latin typeface="Cambria Math" panose="02040503050406030204" pitchFamily="18" charset="0"/>
                      </a:rPr>
                      <m:t>=</m:t>
                    </m:r>
                    <m:sSub>
                      <m:sSubPr>
                        <m:ctrlPr>
                          <a:rPr lang="sl-SI"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𝑜</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acc>
                              <m:accPr>
                                <m:chr m:val="⃗"/>
                                <m:ctrlPr>
                                  <a:rPr lang="sl-SI" i="1">
                                    <a:latin typeface="Cambria Math" panose="02040503050406030204" pitchFamily="18" charset="0"/>
                                  </a:rPr>
                                </m:ctrlPr>
                              </m:accPr>
                              <m:e>
                                <m:r>
                                  <a:rPr lang="en-US" i="1">
                                    <a:latin typeface="Cambria Math" panose="02040503050406030204" pitchFamily="18" charset="0"/>
                                  </a:rPr>
                                  <m:t>𝑗</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𝑗</m:t>
                                </m:r>
                              </m:e>
                            </m:acc>
                          </m:e>
                          <m:sub>
                            <m:r>
                              <a:rPr lang="en-US" b="0" i="1" smtClean="0">
                                <a:latin typeface="Cambria Math" panose="02040503050406030204" pitchFamily="18" charset="0"/>
                              </a:rPr>
                              <m:t>𝑖</m:t>
                            </m:r>
                          </m:sub>
                        </m:sSub>
                      </m:e>
                    </m:d>
                  </m:oMath>
                </a14:m>
                <a:endParaRPr lang="en-US" sz="2400" dirty="0" smtClean="0"/>
              </a:p>
              <a:p>
                <a:endParaRPr lang="sl-SI"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41120"/>
                <a:ext cx="12192000" cy="5516880"/>
              </a:xfrm>
              <a:blipFill>
                <a:blip r:embed="rId2"/>
                <a:stretch>
                  <a:fillRect l="-900"/>
                </a:stretch>
              </a:blipFill>
            </p:spPr>
            <p:txBody>
              <a:bodyPr/>
              <a:lstStyle/>
              <a:p>
                <a:r>
                  <a:rPr lang="sl-SI">
                    <a:noFill/>
                  </a:rPr>
                  <a:t> </a:t>
                </a:r>
              </a:p>
            </p:txBody>
          </p:sp>
        </mc:Fallback>
      </mc:AlternateContent>
    </p:spTree>
    <p:extLst>
      <p:ext uri="{BB962C8B-B14F-4D97-AF65-F5344CB8AC3E}">
        <p14:creationId xmlns:p14="http://schemas.microsoft.com/office/powerpoint/2010/main" val="1213948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17" y="217249"/>
            <a:ext cx="10515600" cy="1325563"/>
          </a:xfrm>
        </p:spPr>
        <p:txBody>
          <a:bodyPr/>
          <a:lstStyle/>
          <a:p>
            <a:pPr algn="ctr"/>
            <a:r>
              <a:rPr lang="en-US" dirty="0" smtClean="0"/>
              <a:t>Simplified field equations and solutions</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080" y="1825625"/>
                <a:ext cx="11932920" cy="4351338"/>
              </a:xfrm>
            </p:spPr>
            <p:txBody>
              <a:bodyPr/>
              <a:lstStyle/>
              <a:p>
                <a:r>
                  <a:rPr lang="en-US" dirty="0" smtClean="0"/>
                  <a:t>Boundary conditions all positive charge at center, total charge in spherical enclosure zero,</a:t>
                </a:r>
                <a:r>
                  <a:rPr lang="en-US" dirty="0"/>
                  <a:t> enclosure</a:t>
                </a:r>
                <a:r>
                  <a:rPr lang="en-US" dirty="0" smtClean="0"/>
                  <a:t> </a:t>
                </a:r>
                <a:r>
                  <a:rPr lang="en-US" dirty="0"/>
                  <a:t>“superconductive</a:t>
                </a:r>
                <a:r>
                  <a:rPr lang="en-US" dirty="0" smtClean="0"/>
                  <a:t>”</a:t>
                </a:r>
                <a:endParaRPr lang="en-US" sz="2400" i="1" dirty="0" smtClean="0"/>
              </a:p>
              <a:p>
                <a14:m>
                  <m:oMath xmlns:m="http://schemas.openxmlformats.org/officeDocument/2006/math">
                    <m:r>
                      <a:rPr lang="en-US" sz="2400" i="1">
                        <a:latin typeface="Cambria Math" panose="02040503050406030204" pitchFamily="18" charset="0"/>
                      </a:rPr>
                      <m:t>∆</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r>
                      <a:rPr lang="en-US" sz="2400" b="0" i="1" smtClean="0">
                        <a:latin typeface="Cambria Math" panose="02040503050406030204" pitchFamily="18" charset="0"/>
                      </a:rPr>
                      <m:t>  </m:t>
                    </m:r>
                    <m:r>
                      <a:rPr lang="en-US" sz="2400" i="1">
                        <a:latin typeface="Cambria Math" panose="02040503050406030204" pitchFamily="18" charset="0"/>
                      </a:rPr>
                      <m:t>=</m:t>
                    </m:r>
                    <m:r>
                      <a:rPr lang="en-US" sz="2400" b="1" i="1" smtClean="0">
                        <a:latin typeface="Cambria Math" panose="02040503050406030204" pitchFamily="18" charset="0"/>
                      </a:rPr>
                      <m:t>       </m:t>
                    </m:r>
                    <m:r>
                      <a:rPr lang="en-US" sz="2400" b="1" i="1">
                        <a:latin typeface="Cambria Math" panose="02040503050406030204" pitchFamily="18" charset="0"/>
                      </a:rPr>
                      <m:t> </m:t>
                    </m:r>
                    <m:f>
                      <m:fPr>
                        <m:ctrlPr>
                          <a:rPr lang="sl-SI" sz="2400" b="1" i="1">
                            <a:latin typeface="Cambria Math" panose="02040503050406030204" pitchFamily="18" charset="0"/>
                          </a:rPr>
                        </m:ctrlPr>
                      </m:fPr>
                      <m:num>
                        <m:r>
                          <a:rPr lang="en-US" sz="2400" b="1" i="1">
                            <a:latin typeface="Cambria Math" panose="02040503050406030204" pitchFamily="18" charset="0"/>
                          </a:rPr>
                          <m:t>𝒆</m:t>
                        </m:r>
                      </m:num>
                      <m:den>
                        <m:sSub>
                          <m:sSubPr>
                            <m:ctrlPr>
                              <a:rPr lang="sl-SI"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0</m:t>
                            </m:r>
                          </m:sub>
                        </m:sSub>
                      </m:den>
                    </m:f>
                    <m:sSup>
                      <m:sSupPr>
                        <m:ctrlPr>
                          <a:rPr lang="sl-SI" sz="2400" b="1" i="1">
                            <a:latin typeface="Cambria Math" panose="02040503050406030204" pitchFamily="18" charset="0"/>
                          </a:rPr>
                        </m:ctrlPr>
                      </m:sSupPr>
                      <m:e>
                        <m:d>
                          <m:dPr>
                            <m:ctrlPr>
                              <a:rPr lang="sl-SI" sz="2400" b="1" i="1">
                                <a:latin typeface="Cambria Math" panose="02040503050406030204" pitchFamily="18" charset="0"/>
                              </a:rPr>
                            </m:ctrlPr>
                          </m:dPr>
                          <m:e>
                            <m:f>
                              <m:fPr>
                                <m:ctrlPr>
                                  <a:rPr lang="sl-SI"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𝑚</m:t>
                                </m:r>
                              </m:num>
                              <m:den>
                                <m:r>
                                  <a:rPr lang="en-US" sz="2400" i="1">
                                    <a:latin typeface="Cambria Math" panose="02040503050406030204" pitchFamily="18" charset="0"/>
                                  </a:rPr>
                                  <m:t>𝛽</m:t>
                                </m:r>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e>
                        </m:d>
                      </m:e>
                      <m:sup>
                        <m:f>
                          <m:fPr>
                            <m:ctrlPr>
                              <a:rPr lang="sl-SI"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𝟐</m:t>
                            </m:r>
                          </m:den>
                        </m:f>
                      </m:sup>
                    </m:sSup>
                    <m:sSup>
                      <m:sSupPr>
                        <m:ctrlPr>
                          <a:rPr lang="sl-SI" sz="2400" b="1"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b="1" i="1">
                            <a:latin typeface="Cambria Math" panose="02040503050406030204" pitchFamily="18" charset="0"/>
                          </a:rPr>
                          <m:t>𝒆</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sup>
                    </m:sSup>
                    <m:sSup>
                      <m:sSupPr>
                        <m:ctrlPr>
                          <a:rPr lang="sl-SI"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𝛾</m:t>
                        </m:r>
                        <m:r>
                          <a:rPr lang="en-US" sz="2400" b="1" i="1">
                            <a:latin typeface="Cambria Math" panose="02040503050406030204" pitchFamily="18" charset="0"/>
                          </a:rPr>
                          <m:t>𝒆</m:t>
                        </m:r>
                        <m:d>
                          <m:dPr>
                            <m:ctrlPr>
                              <a:rPr lang="sl-SI" sz="2400" b="1" i="1">
                                <a:latin typeface="Cambria Math" panose="02040503050406030204" pitchFamily="18" charset="0"/>
                              </a:rPr>
                            </m:ctrlPr>
                          </m:dPr>
                          <m:e>
                            <m:r>
                              <a:rPr lang="en-US" sz="2400" i="1">
                                <a:latin typeface="Cambria Math" panose="02040503050406030204" pitchFamily="18" charset="0"/>
                              </a:rPr>
                              <m:t>𝑊</m:t>
                            </m:r>
                            <m:r>
                              <a:rPr lang="en-US" sz="2400" i="1">
                                <a:latin typeface="Cambria Math" panose="02040503050406030204" pitchFamily="18" charset="0"/>
                              </a:rPr>
                              <m:t>+</m:t>
                            </m:r>
                            <m:f>
                              <m:fPr>
                                <m:ctrlPr>
                                  <a:rPr lang="sl-SI" sz="2400" i="1">
                                    <a:latin typeface="Cambria Math" panose="02040503050406030204" pitchFamily="18" charset="0"/>
                                  </a:rPr>
                                </m:ctrlPr>
                              </m:fPr>
                              <m:num>
                                <m:r>
                                  <a:rPr lang="en-US" sz="2400" i="1">
                                    <a:latin typeface="Cambria Math" panose="02040503050406030204" pitchFamily="18" charset="0"/>
                                  </a:rPr>
                                  <m:t>𝑚</m:t>
                                </m:r>
                                <m:r>
                                  <a:rPr lang="en-US" sz="2400" i="1">
                                    <a:latin typeface="Cambria Math" panose="02040503050406030204" pitchFamily="18" charset="0"/>
                                  </a:rPr>
                                  <m:t>𝛾</m:t>
                                </m:r>
                              </m:num>
                              <m:den>
                                <m:r>
                                  <a:rPr lang="en-US" sz="2400" i="1">
                                    <a:latin typeface="Cambria Math" panose="02040503050406030204" pitchFamily="18" charset="0"/>
                                  </a:rPr>
                                  <m:t>2</m:t>
                                </m:r>
                                <m:r>
                                  <a:rPr lang="en-US" sz="2400" b="1" i="1">
                                    <a:latin typeface="Cambria Math" panose="02040503050406030204" pitchFamily="18" charset="0"/>
                                  </a:rPr>
                                  <m:t>𝒆</m:t>
                                </m:r>
                                <m:r>
                                  <a:rPr lang="en-US" sz="2400" i="1">
                                    <a:latin typeface="Cambria Math" panose="02040503050406030204" pitchFamily="18" charset="0"/>
                                  </a:rPr>
                                  <m:t>𝛽</m:t>
                                </m:r>
                              </m:den>
                            </m:f>
                          </m:e>
                        </m:d>
                        <m:sSup>
                          <m:sSupPr>
                            <m:ctrlPr>
                              <a:rPr lang="sl-SI"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sSup>
                          <m:sSupPr>
                            <m:ctrlPr>
                              <a:rPr lang="sl-SI" sz="2400" i="1">
                                <a:latin typeface="Cambria Math" panose="02040503050406030204" pitchFamily="18" charset="0"/>
                              </a:rPr>
                            </m:ctrlPr>
                          </m:sSupPr>
                          <m:e>
                            <m:r>
                              <a:rPr lang="en-US" sz="2400" i="1">
                                <a:latin typeface="Cambria Math" panose="02040503050406030204" pitchFamily="18" charset="0"/>
                              </a:rPr>
                              <m:t>𝑆𝑖𝑛</m:t>
                            </m:r>
                          </m:e>
                          <m:sup>
                            <m:r>
                              <a:rPr lang="en-US" sz="2400" i="1">
                                <a:latin typeface="Cambria Math" panose="02040503050406030204" pitchFamily="18" charset="0"/>
                              </a:rPr>
                              <m:t>2</m:t>
                            </m:r>
                          </m:sup>
                        </m:sSup>
                        <m:r>
                          <a:rPr lang="en-US" sz="2400" i="1">
                            <a:latin typeface="Cambria Math" panose="02040503050406030204" pitchFamily="18" charset="0"/>
                          </a:rPr>
                          <m:t>𝜃</m:t>
                        </m:r>
                      </m:sup>
                    </m:sSup>
                    <m:r>
                      <a:rPr lang="en-US" sz="2400" b="0" i="1" smtClean="0">
                        <a:latin typeface="Cambria Math" panose="02040503050406030204" pitchFamily="18" charset="0"/>
                      </a:rPr>
                      <m:t>+</m:t>
                    </m:r>
                    <m:f>
                      <m:fPr>
                        <m:ctrlPr>
                          <a:rPr lang="sl-SI" sz="2400" i="1">
                            <a:latin typeface="Cambria Math" panose="02040503050406030204" pitchFamily="18" charset="0"/>
                          </a:rPr>
                        </m:ctrlPr>
                      </m:fPr>
                      <m:num>
                        <m:r>
                          <a:rPr lang="en-US" sz="2400" i="1">
                            <a:latin typeface="Cambria Math" panose="02040503050406030204" pitchFamily="18" charset="0"/>
                          </a:rPr>
                          <m:t>𝑞</m:t>
                        </m:r>
                      </m:num>
                      <m:den>
                        <m:sSub>
                          <m:sSubPr>
                            <m:ctrlPr>
                              <a:rPr lang="sl-SI"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0</m:t>
                            </m:r>
                          </m:sub>
                        </m:sSub>
                      </m:den>
                    </m:f>
                    <m:sSup>
                      <m:sSupPr>
                        <m:ctrlPr>
                          <a:rPr lang="sl-SI" sz="2400" i="1">
                            <a:latin typeface="Cambria Math" panose="02040503050406030204" pitchFamily="18" charset="0"/>
                          </a:rPr>
                        </m:ctrlPr>
                      </m:sSupPr>
                      <m:e>
                        <m:r>
                          <a:rPr lang="en-US" sz="2400" i="1">
                            <a:latin typeface="Cambria Math" panose="02040503050406030204" pitchFamily="18" charset="0"/>
                          </a:rPr>
                          <m:t>𝛿</m:t>
                        </m:r>
                      </m:e>
                      <m:sup>
                        <m:r>
                          <a:rPr lang="en-US" sz="2400" i="1">
                            <a:latin typeface="Cambria Math" panose="02040503050406030204" pitchFamily="18" charset="0"/>
                          </a:rPr>
                          <m:t>3</m:t>
                        </m:r>
                      </m:sup>
                    </m:sSup>
                    <m:d>
                      <m:dPr>
                        <m:ctrlPr>
                          <a:rPr lang="sl-SI" sz="2400" i="1">
                            <a:latin typeface="Cambria Math" panose="02040503050406030204" pitchFamily="18" charset="0"/>
                          </a:rPr>
                        </m:ctrlPr>
                      </m:dPr>
                      <m:e>
                        <m:acc>
                          <m:accPr>
                            <m:chr m:val="⃗"/>
                            <m:ctrlPr>
                              <a:rPr lang="sl-SI" sz="2400" i="1">
                                <a:latin typeface="Cambria Math" panose="02040503050406030204" pitchFamily="18" charset="0"/>
                              </a:rPr>
                            </m:ctrlPr>
                          </m:accPr>
                          <m:e>
                            <m:r>
                              <a:rPr lang="en-US" sz="2400" i="1">
                                <a:latin typeface="Cambria Math" panose="02040503050406030204" pitchFamily="18" charset="0"/>
                              </a:rPr>
                              <m:t>𝑟</m:t>
                            </m:r>
                          </m:e>
                        </m:acc>
                      </m:e>
                    </m:d>
                  </m:oMath>
                </a14:m>
                <a:r>
                  <a:rPr lang="en-US" sz="2400" i="1" dirty="0" smtClean="0"/>
                  <a:t>    </a:t>
                </a:r>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Δ</m:t>
                    </m:r>
                    <m:r>
                      <a:rPr lang="en-US" sz="1400" b="0" i="1"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rPr>
                      <m:t>=</m:t>
                    </m:r>
                    <m:d>
                      <m:dPr>
                        <m:ctrlPr>
                          <a:rPr lang="sl-SI" sz="1400" i="1">
                            <a:latin typeface="Cambria Math" panose="02040503050406030204" pitchFamily="18" charset="0"/>
                          </a:rPr>
                        </m:ctrlPr>
                      </m:dPr>
                      <m:e>
                        <m:f>
                          <m:fPr>
                            <m:ctrlPr>
                              <a:rPr lang="sl-SI" sz="1400" i="1">
                                <a:latin typeface="Cambria Math" panose="02040503050406030204" pitchFamily="18" charset="0"/>
                              </a:rPr>
                            </m:ctrlPr>
                          </m:fPr>
                          <m:num>
                            <m:sSup>
                              <m:sSupPr>
                                <m:ctrlPr>
                                  <a:rPr lang="sl-SI" sz="1400" i="1">
                                    <a:latin typeface="Cambria Math" panose="02040503050406030204" pitchFamily="18" charset="0"/>
                                  </a:rPr>
                                </m:ctrlPr>
                              </m:sSupPr>
                              <m:e>
                                <m:r>
                                  <a:rPr lang="en-US" sz="1400" i="1">
                                    <a:latin typeface="Cambria Math" panose="02040503050406030204" pitchFamily="18" charset="0"/>
                                  </a:rPr>
                                  <m:t>𝜕</m:t>
                                </m:r>
                              </m:e>
                              <m:sup>
                                <m:r>
                                  <a:rPr lang="en-US" sz="1400" i="1">
                                    <a:latin typeface="Cambria Math" panose="02040503050406030204" pitchFamily="18" charset="0"/>
                                  </a:rPr>
                                  <m:t>2</m:t>
                                </m:r>
                              </m:sup>
                            </m:sSup>
                          </m:num>
                          <m:den>
                            <m:r>
                              <a:rPr lang="en-US" sz="1400" i="1">
                                <a:latin typeface="Cambria Math" panose="02040503050406030204" pitchFamily="18" charset="0"/>
                              </a:rPr>
                              <m:t>𝜕</m:t>
                            </m:r>
                            <m:sSup>
                              <m:sSupPr>
                                <m:ctrlPr>
                                  <a:rPr lang="sl-SI"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den>
                        </m:f>
                        <m:r>
                          <a:rPr lang="en-US" sz="1400" i="1">
                            <a:latin typeface="Cambria Math" panose="02040503050406030204" pitchFamily="18" charset="0"/>
                          </a:rPr>
                          <m:t>+</m:t>
                        </m:r>
                        <m:f>
                          <m:fPr>
                            <m:ctrlPr>
                              <a:rPr lang="sl-SI" sz="1400" i="1">
                                <a:latin typeface="Cambria Math" panose="02040503050406030204" pitchFamily="18" charset="0"/>
                              </a:rPr>
                            </m:ctrlPr>
                          </m:fPr>
                          <m:num>
                            <m:r>
                              <a:rPr lang="en-US" sz="1400" b="0" i="1" smtClean="0">
                                <a:latin typeface="Cambria Math" panose="02040503050406030204" pitchFamily="18" charset="0"/>
                              </a:rPr>
                              <m:t>2</m:t>
                            </m:r>
                          </m:num>
                          <m:den>
                            <m:r>
                              <a:rPr lang="en-US" sz="1400" i="1">
                                <a:latin typeface="Cambria Math" panose="02040503050406030204" pitchFamily="18" charset="0"/>
                              </a:rPr>
                              <m:t>𝑟</m:t>
                            </m:r>
                          </m:den>
                        </m:f>
                        <m:f>
                          <m:fPr>
                            <m:ctrlPr>
                              <a:rPr lang="sl-SI" sz="1400" i="1">
                                <a:latin typeface="Cambria Math" panose="02040503050406030204" pitchFamily="18" charset="0"/>
                              </a:rPr>
                            </m:ctrlPr>
                          </m:fPr>
                          <m:num>
                            <m:r>
                              <a:rPr lang="en-US" sz="1400" i="1">
                                <a:latin typeface="Cambria Math" panose="02040503050406030204" pitchFamily="18" charset="0"/>
                              </a:rPr>
                              <m:t>𝜕</m:t>
                            </m:r>
                          </m:num>
                          <m:den>
                            <m:r>
                              <a:rPr lang="en-US" sz="1400" i="1">
                                <a:latin typeface="Cambria Math" panose="02040503050406030204" pitchFamily="18" charset="0"/>
                              </a:rPr>
                              <m:t>𝜕</m:t>
                            </m:r>
                            <m:r>
                              <a:rPr lang="en-US" sz="1400" i="1">
                                <a:latin typeface="Cambria Math" panose="02040503050406030204" pitchFamily="18" charset="0"/>
                              </a:rPr>
                              <m:t>𝑟</m:t>
                            </m:r>
                          </m:den>
                        </m:f>
                        <m:r>
                          <a:rPr lang="en-US" sz="1400" i="1">
                            <a:latin typeface="Cambria Math" panose="02040503050406030204" pitchFamily="18" charset="0"/>
                          </a:rPr>
                          <m:t>+</m:t>
                        </m:r>
                        <m:f>
                          <m:fPr>
                            <m:ctrlPr>
                              <a:rPr lang="sl-SI" sz="1400" i="1">
                                <a:latin typeface="Cambria Math" panose="02040503050406030204" pitchFamily="18" charset="0"/>
                              </a:rPr>
                            </m:ctrlPr>
                          </m:fPr>
                          <m:num>
                            <m:r>
                              <a:rPr lang="en-US" sz="1400" i="1">
                                <a:latin typeface="Cambria Math" panose="02040503050406030204" pitchFamily="18" charset="0"/>
                              </a:rPr>
                              <m:t>1</m:t>
                            </m:r>
                          </m:num>
                          <m:den>
                            <m:sSup>
                              <m:sSupPr>
                                <m:ctrlPr>
                                  <a:rPr lang="sl-SI"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den>
                        </m:f>
                        <m:d>
                          <m:dPr>
                            <m:ctrlPr>
                              <a:rPr lang="sl-SI" sz="1400" i="1">
                                <a:latin typeface="Cambria Math" panose="02040503050406030204" pitchFamily="18" charset="0"/>
                              </a:rPr>
                            </m:ctrlPr>
                          </m:dPr>
                          <m:e>
                            <m:f>
                              <m:fPr>
                                <m:ctrlPr>
                                  <a:rPr lang="sl-SI" sz="1400" i="1">
                                    <a:latin typeface="Cambria Math" panose="02040503050406030204" pitchFamily="18" charset="0"/>
                                  </a:rPr>
                                </m:ctrlPr>
                              </m:fPr>
                              <m:num>
                                <m:sSup>
                                  <m:sSupPr>
                                    <m:ctrlPr>
                                      <a:rPr lang="sl-SI" sz="1400" i="1">
                                        <a:latin typeface="Cambria Math" panose="02040503050406030204" pitchFamily="18" charset="0"/>
                                      </a:rPr>
                                    </m:ctrlPr>
                                  </m:sSupPr>
                                  <m:e>
                                    <m:r>
                                      <a:rPr lang="en-US" sz="1400" i="1">
                                        <a:latin typeface="Cambria Math" panose="02040503050406030204" pitchFamily="18" charset="0"/>
                                      </a:rPr>
                                      <m:t>𝜕</m:t>
                                    </m:r>
                                  </m:e>
                                  <m:sup>
                                    <m:r>
                                      <a:rPr lang="en-US" sz="1400" i="1">
                                        <a:latin typeface="Cambria Math" panose="02040503050406030204" pitchFamily="18" charset="0"/>
                                      </a:rPr>
                                      <m:t>2</m:t>
                                    </m:r>
                                  </m:sup>
                                </m:sSup>
                              </m:num>
                              <m:den>
                                <m:r>
                                  <a:rPr lang="en-US" sz="1400" i="1">
                                    <a:latin typeface="Cambria Math" panose="02040503050406030204" pitchFamily="18" charset="0"/>
                                  </a:rPr>
                                  <m:t>𝜕</m:t>
                                </m:r>
                                <m:sSup>
                                  <m:sSupPr>
                                    <m:ctrlPr>
                                      <a:rPr lang="sl-SI" sz="1400" i="1">
                                        <a:latin typeface="Cambria Math" panose="02040503050406030204" pitchFamily="18" charset="0"/>
                                      </a:rPr>
                                    </m:ctrlPr>
                                  </m:sSupPr>
                                  <m:e>
                                    <m:r>
                                      <a:rPr lang="en-US" sz="1400" i="1">
                                        <a:latin typeface="Cambria Math" panose="02040503050406030204" pitchFamily="18" charset="0"/>
                                      </a:rPr>
                                      <m:t>𝜃</m:t>
                                    </m:r>
                                  </m:e>
                                  <m:sup>
                                    <m:r>
                                      <a:rPr lang="en-US" sz="1400" i="1">
                                        <a:latin typeface="Cambria Math" panose="02040503050406030204" pitchFamily="18" charset="0"/>
                                      </a:rPr>
                                      <m:t>2</m:t>
                                    </m:r>
                                  </m:sup>
                                </m:sSup>
                              </m:den>
                            </m:f>
                            <m:r>
                              <a:rPr lang="en-US" sz="1400" i="1">
                                <a:latin typeface="Cambria Math" panose="02040503050406030204" pitchFamily="18" charset="0"/>
                              </a:rPr>
                              <m:t>+ </m:t>
                            </m:r>
                            <m:r>
                              <a:rPr lang="en-US" sz="1400" i="1">
                                <a:latin typeface="Cambria Math" panose="02040503050406030204" pitchFamily="18" charset="0"/>
                              </a:rPr>
                              <m:t>𝐶𝑜𝑡</m:t>
                            </m:r>
                            <m:d>
                              <m:dPr>
                                <m:ctrlPr>
                                  <a:rPr lang="sl-SI" sz="1400" i="1">
                                    <a:latin typeface="Cambria Math" panose="02040503050406030204" pitchFamily="18" charset="0"/>
                                  </a:rPr>
                                </m:ctrlPr>
                              </m:dPr>
                              <m:e>
                                <m:r>
                                  <a:rPr lang="en-US" sz="1400" i="1">
                                    <a:latin typeface="Cambria Math" panose="02040503050406030204" pitchFamily="18" charset="0"/>
                                  </a:rPr>
                                  <m:t>𝜃</m:t>
                                </m:r>
                              </m:e>
                            </m:d>
                            <m:f>
                              <m:fPr>
                                <m:ctrlPr>
                                  <a:rPr lang="sl-SI" sz="1400" i="1">
                                    <a:latin typeface="Cambria Math" panose="02040503050406030204" pitchFamily="18" charset="0"/>
                                  </a:rPr>
                                </m:ctrlPr>
                              </m:fPr>
                              <m:num>
                                <m:r>
                                  <a:rPr lang="en-US" sz="1400" i="1">
                                    <a:latin typeface="Cambria Math" panose="02040503050406030204" pitchFamily="18" charset="0"/>
                                  </a:rPr>
                                  <m:t>𝜕</m:t>
                                </m:r>
                              </m:num>
                              <m:den>
                                <m:r>
                                  <a:rPr lang="en-US" sz="1400" i="1">
                                    <a:latin typeface="Cambria Math" panose="02040503050406030204" pitchFamily="18" charset="0"/>
                                  </a:rPr>
                                  <m:t>𝜕𝜃</m:t>
                                </m:r>
                              </m:den>
                            </m:f>
                          </m:e>
                        </m:d>
                      </m:e>
                    </m:d>
                  </m:oMath>
                </a14:m>
                <a:endParaRPr lang="en-US" sz="1400" i="1" dirty="0" smtClean="0"/>
              </a:p>
              <a:p>
                <a14:m>
                  <m:oMath xmlns:m="http://schemas.openxmlformats.org/officeDocument/2006/math">
                    <m:sSub>
                      <m:sSubPr>
                        <m:ctrlPr>
                          <a:rPr lang="sl-SI" sz="2400" i="1">
                            <a:latin typeface="Cambria Math" panose="02040503050406030204" pitchFamily="18" charset="0"/>
                          </a:rPr>
                        </m:ctrlPr>
                      </m:sSubPr>
                      <m:e>
                        <m:r>
                          <a:rPr lang="en-US" sz="2400" i="1">
                            <a:latin typeface="Cambria Math" panose="02040503050406030204" pitchFamily="18" charset="0"/>
                          </a:rPr>
                          <m:t>∆</m:t>
                        </m:r>
                      </m:e>
                      <m:sub>
                        <m:r>
                          <a:rPr lang="en-US" sz="2400" i="1">
                            <a:latin typeface="Cambria Math" panose="02040503050406030204" pitchFamily="18" charset="0"/>
                          </a:rPr>
                          <m:t>𝑊</m:t>
                        </m:r>
                      </m:sub>
                    </m:sSub>
                    <m:r>
                      <a:rPr lang="en-US" sz="2400" i="1">
                        <a:latin typeface="Cambria Math" panose="02040503050406030204" pitchFamily="18" charset="0"/>
                      </a:rPr>
                      <m:t>𝑊</m:t>
                    </m:r>
                    <m:r>
                      <a:rPr lang="en-US" sz="2400" i="1">
                        <a:latin typeface="Cambria Math" panose="02040503050406030204" pitchFamily="18" charset="0"/>
                      </a:rPr>
                      <m:t>=−</m:t>
                    </m:r>
                    <m:f>
                      <m:fPr>
                        <m:ctrlPr>
                          <a:rPr lang="sl-SI" sz="2400" i="1">
                            <a:latin typeface="Cambria Math" panose="02040503050406030204" pitchFamily="18" charset="0"/>
                          </a:rPr>
                        </m:ctrlPr>
                      </m:fPr>
                      <m:num>
                        <m:r>
                          <a:rPr lang="en-US" sz="2400" i="1">
                            <a:latin typeface="Cambria Math" panose="02040503050406030204" pitchFamily="18" charset="0"/>
                          </a:rPr>
                          <m:t> </m:t>
                        </m:r>
                        <m:sSub>
                          <m:sSubPr>
                            <m:ctrlPr>
                              <a:rPr lang="sl-SI"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0</m:t>
                            </m:r>
                          </m:sub>
                        </m:sSub>
                        <m:r>
                          <a:rPr lang="en-US" sz="2400" b="1" i="1">
                            <a:latin typeface="Cambria Math" panose="02040503050406030204" pitchFamily="18" charset="0"/>
                          </a:rPr>
                          <m:t>𝒆</m:t>
                        </m:r>
                      </m:num>
                      <m:den>
                        <m:r>
                          <a:rPr lang="en-US" sz="2400" i="1">
                            <a:latin typeface="Cambria Math" panose="02040503050406030204" pitchFamily="18" charset="0"/>
                          </a:rPr>
                          <m:t>𝛽</m:t>
                        </m:r>
                      </m:den>
                    </m:f>
                    <m:sSup>
                      <m:sSupPr>
                        <m:ctrlPr>
                          <a:rPr lang="sl-SI" sz="2400" b="1" i="1">
                            <a:latin typeface="Cambria Math" panose="02040503050406030204" pitchFamily="18" charset="0"/>
                          </a:rPr>
                        </m:ctrlPr>
                      </m:sSupPr>
                      <m:e>
                        <m:d>
                          <m:dPr>
                            <m:ctrlPr>
                              <a:rPr lang="sl-SI" sz="2400" b="1" i="1">
                                <a:latin typeface="Cambria Math" panose="02040503050406030204" pitchFamily="18" charset="0"/>
                              </a:rPr>
                            </m:ctrlPr>
                          </m:dPr>
                          <m:e>
                            <m:f>
                              <m:fPr>
                                <m:ctrlPr>
                                  <a:rPr lang="sl-SI"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𝑚</m:t>
                                </m:r>
                              </m:num>
                              <m:den>
                                <m:r>
                                  <a:rPr lang="en-US" sz="2400" i="1">
                                    <a:latin typeface="Cambria Math" panose="02040503050406030204" pitchFamily="18" charset="0"/>
                                  </a:rPr>
                                  <m:t>𝛽</m:t>
                                </m:r>
                                <m:sSup>
                                  <m:sSupPr>
                                    <m:ctrlPr>
                                      <a:rPr lang="sl-SI"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2</m:t>
                                    </m:r>
                                  </m:sup>
                                </m:sSup>
                              </m:den>
                            </m:f>
                          </m:e>
                        </m:d>
                      </m:e>
                      <m:sup>
                        <m:f>
                          <m:fPr>
                            <m:ctrlPr>
                              <a:rPr lang="sl-SI"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𝟐</m:t>
                            </m:r>
                          </m:den>
                        </m:f>
                      </m:sup>
                    </m:sSup>
                    <m:sSup>
                      <m:sSupPr>
                        <m:ctrlPr>
                          <a:rPr lang="sl-SI" sz="2400" b="1"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𝛽</m:t>
                        </m:r>
                        <m:r>
                          <a:rPr lang="en-US" sz="2400" b="1" i="1">
                            <a:latin typeface="Cambria Math" panose="02040503050406030204" pitchFamily="18" charset="0"/>
                          </a:rPr>
                          <m:t>𝒆</m:t>
                        </m:r>
                        <m:sSub>
                          <m:sSubPr>
                            <m:ctrlPr>
                              <a:rPr lang="sl-SI"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𝑒</m:t>
                            </m:r>
                          </m:sub>
                        </m:sSub>
                      </m:sup>
                    </m:sSup>
                    <m:sSup>
                      <m:sSupPr>
                        <m:ctrlPr>
                          <a:rPr lang="sl-SI" sz="2400" i="1">
                            <a:latin typeface="Cambria Math" panose="02040503050406030204" pitchFamily="18" charset="0"/>
                          </a:rPr>
                        </m:ctrlPr>
                      </m:sSupPr>
                      <m:e>
                        <m:r>
                          <a:rPr lang="en-US" sz="2400" i="1">
                            <a:latin typeface="Cambria Math" panose="02040503050406030204" pitchFamily="18" charset="0"/>
                          </a:rPr>
                          <m:t>𝑒</m:t>
                        </m:r>
                      </m:e>
                      <m:sup>
                        <m:r>
                          <a:rPr lang="en-US" sz="2400" i="1" smtClean="0">
                            <a:latin typeface="Cambria Math" panose="02040503050406030204" pitchFamily="18" charset="0"/>
                          </a:rPr>
                          <m:t>𝛾</m:t>
                        </m:r>
                        <m:r>
                          <a:rPr lang="en-US" sz="2400" b="1" i="1">
                            <a:latin typeface="Cambria Math" panose="02040503050406030204" pitchFamily="18" charset="0"/>
                          </a:rPr>
                          <m:t>𝒆</m:t>
                        </m:r>
                        <m:d>
                          <m:dPr>
                            <m:ctrlPr>
                              <a:rPr lang="sl-SI" sz="2400" b="1" i="1">
                                <a:latin typeface="Cambria Math" panose="02040503050406030204" pitchFamily="18" charset="0"/>
                              </a:rPr>
                            </m:ctrlPr>
                          </m:dPr>
                          <m:e>
                            <m:r>
                              <a:rPr lang="en-US" sz="2400" i="1">
                                <a:latin typeface="Cambria Math" panose="02040503050406030204" pitchFamily="18" charset="0"/>
                              </a:rPr>
                              <m:t>𝑊</m:t>
                            </m:r>
                            <m:r>
                              <a:rPr lang="en-US" sz="2400" i="1">
                                <a:latin typeface="Cambria Math" panose="02040503050406030204" pitchFamily="18" charset="0"/>
                              </a:rPr>
                              <m:t>+</m:t>
                            </m:r>
                            <m:f>
                              <m:fPr>
                                <m:ctrlPr>
                                  <a:rPr lang="sl-SI" sz="2400" i="1">
                                    <a:latin typeface="Cambria Math" panose="02040503050406030204" pitchFamily="18" charset="0"/>
                                  </a:rPr>
                                </m:ctrlPr>
                              </m:fPr>
                              <m:num>
                                <m:r>
                                  <a:rPr lang="en-US" sz="2400" i="1">
                                    <a:latin typeface="Cambria Math" panose="02040503050406030204" pitchFamily="18" charset="0"/>
                                  </a:rPr>
                                  <m:t>𝑚</m:t>
                                </m:r>
                                <m:r>
                                  <a:rPr lang="en-US" sz="2400" i="1">
                                    <a:latin typeface="Cambria Math" panose="02040503050406030204" pitchFamily="18" charset="0"/>
                                  </a:rPr>
                                  <m:t>𝛾</m:t>
                                </m:r>
                              </m:num>
                              <m:den>
                                <m:r>
                                  <a:rPr lang="en-US" sz="2400" i="1">
                                    <a:latin typeface="Cambria Math" panose="02040503050406030204" pitchFamily="18" charset="0"/>
                                  </a:rPr>
                                  <m:t>2</m:t>
                                </m:r>
                                <m:r>
                                  <a:rPr lang="en-US" sz="2400" b="1" i="1">
                                    <a:latin typeface="Cambria Math" panose="02040503050406030204" pitchFamily="18" charset="0"/>
                                  </a:rPr>
                                  <m:t>𝒆</m:t>
                                </m:r>
                                <m:r>
                                  <a:rPr lang="en-US" sz="2400" i="1">
                                    <a:latin typeface="Cambria Math" panose="02040503050406030204" pitchFamily="18" charset="0"/>
                                  </a:rPr>
                                  <m:t>𝛽</m:t>
                                </m:r>
                              </m:den>
                            </m:f>
                          </m:e>
                        </m:d>
                        <m:sSup>
                          <m:sSupPr>
                            <m:ctrlPr>
                              <a:rPr lang="sl-SI"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sSup>
                          <m:sSupPr>
                            <m:ctrlPr>
                              <a:rPr lang="sl-SI" sz="2400" i="1">
                                <a:latin typeface="Cambria Math" panose="02040503050406030204" pitchFamily="18" charset="0"/>
                              </a:rPr>
                            </m:ctrlPr>
                          </m:sSupPr>
                          <m:e>
                            <m:r>
                              <a:rPr lang="en-US" sz="2400" i="1">
                                <a:latin typeface="Cambria Math" panose="02040503050406030204" pitchFamily="18" charset="0"/>
                              </a:rPr>
                              <m:t>𝑆𝑖𝑛</m:t>
                            </m:r>
                          </m:e>
                          <m:sup>
                            <m:r>
                              <a:rPr lang="en-US" sz="2400" i="1">
                                <a:latin typeface="Cambria Math" panose="02040503050406030204" pitchFamily="18" charset="0"/>
                              </a:rPr>
                              <m:t>2</m:t>
                            </m:r>
                          </m:sup>
                        </m:sSup>
                        <m:r>
                          <a:rPr lang="en-US" sz="2400" i="1">
                            <a:latin typeface="Cambria Math" panose="02040503050406030204" pitchFamily="18" charset="0"/>
                          </a:rPr>
                          <m:t>𝜃</m:t>
                        </m:r>
                      </m:sup>
                    </m:sSup>
                    <m:r>
                      <a:rPr lang="en-US" sz="2400" i="1">
                        <a:latin typeface="Cambria Math" panose="02040503050406030204" pitchFamily="18" charset="0"/>
                      </a:rPr>
                      <m:t>𝛾</m:t>
                    </m:r>
                  </m:oMath>
                </a14:m>
                <a:r>
                  <a:rPr lang="en-US" sz="2400" dirty="0" smtClean="0"/>
                  <a:t>                      </a:t>
                </a:r>
                <a14:m>
                  <m:oMath xmlns:m="http://schemas.openxmlformats.org/officeDocument/2006/math">
                    <m:sSub>
                      <m:sSubPr>
                        <m:ctrlPr>
                          <a:rPr lang="sl-SI" sz="1400" i="1" smtClean="0">
                            <a:latin typeface="Cambria Math" panose="02040503050406030204" pitchFamily="18" charset="0"/>
                          </a:rPr>
                        </m:ctrlPr>
                      </m:sSubPr>
                      <m:e>
                        <m:r>
                          <m:rPr>
                            <m:sty m:val="p"/>
                          </m:rPr>
                          <a:rPr lang="el-GR" sz="1400" i="1" smtClean="0">
                            <a:latin typeface="Cambria Math" panose="02040503050406030204" pitchFamily="18" charset="0"/>
                            <a:ea typeface="Cambria Math" panose="02040503050406030204" pitchFamily="18" charset="0"/>
                          </a:rPr>
                          <m:t>Δ</m:t>
                        </m:r>
                      </m:e>
                      <m:sub>
                        <m:r>
                          <a:rPr lang="en-US" sz="1400" b="0" i="1" smtClean="0">
                            <a:latin typeface="Cambria Math" panose="02040503050406030204" pitchFamily="18" charset="0"/>
                          </a:rPr>
                          <m:t>𝑊</m:t>
                        </m:r>
                      </m:sub>
                    </m:sSub>
                    <m:r>
                      <a:rPr lang="en-US" sz="1400" b="0" i="1" smtClean="0">
                        <a:latin typeface="Cambria Math" panose="02040503050406030204" pitchFamily="18" charset="0"/>
                      </a:rPr>
                      <m:t>=</m:t>
                    </m:r>
                    <m:d>
                      <m:dPr>
                        <m:ctrlPr>
                          <a:rPr lang="sl-SI" sz="1400" i="1">
                            <a:latin typeface="Cambria Math" panose="02040503050406030204" pitchFamily="18" charset="0"/>
                          </a:rPr>
                        </m:ctrlPr>
                      </m:dPr>
                      <m:e>
                        <m:f>
                          <m:fPr>
                            <m:ctrlPr>
                              <a:rPr lang="sl-SI" sz="1400" i="1">
                                <a:latin typeface="Cambria Math" panose="02040503050406030204" pitchFamily="18" charset="0"/>
                              </a:rPr>
                            </m:ctrlPr>
                          </m:fPr>
                          <m:num>
                            <m:sSup>
                              <m:sSupPr>
                                <m:ctrlPr>
                                  <a:rPr lang="sl-SI" sz="1400" i="1">
                                    <a:latin typeface="Cambria Math" panose="02040503050406030204" pitchFamily="18" charset="0"/>
                                  </a:rPr>
                                </m:ctrlPr>
                              </m:sSupPr>
                              <m:e>
                                <m:r>
                                  <a:rPr lang="en-US" sz="1400" i="1">
                                    <a:latin typeface="Cambria Math" panose="02040503050406030204" pitchFamily="18" charset="0"/>
                                  </a:rPr>
                                  <m:t>𝜕</m:t>
                                </m:r>
                              </m:e>
                              <m:sup>
                                <m:r>
                                  <a:rPr lang="en-US" sz="1400" i="1">
                                    <a:latin typeface="Cambria Math" panose="02040503050406030204" pitchFamily="18" charset="0"/>
                                  </a:rPr>
                                  <m:t>2</m:t>
                                </m:r>
                              </m:sup>
                            </m:sSup>
                          </m:num>
                          <m:den>
                            <m:r>
                              <a:rPr lang="en-US" sz="1400" i="1">
                                <a:latin typeface="Cambria Math" panose="02040503050406030204" pitchFamily="18" charset="0"/>
                              </a:rPr>
                              <m:t>𝜕</m:t>
                            </m:r>
                            <m:sSup>
                              <m:sSupPr>
                                <m:ctrlPr>
                                  <a:rPr lang="sl-SI"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den>
                        </m:f>
                        <m:r>
                          <a:rPr lang="en-US" sz="1400" i="1">
                            <a:latin typeface="Cambria Math" panose="02040503050406030204" pitchFamily="18" charset="0"/>
                          </a:rPr>
                          <m:t>+</m:t>
                        </m:r>
                        <m:f>
                          <m:fPr>
                            <m:ctrlPr>
                              <a:rPr lang="sl-SI" sz="1400" i="1">
                                <a:latin typeface="Cambria Math" panose="02040503050406030204" pitchFamily="18" charset="0"/>
                              </a:rPr>
                            </m:ctrlPr>
                          </m:fPr>
                          <m:num>
                            <m:r>
                              <a:rPr lang="en-US" sz="1400" i="1">
                                <a:latin typeface="Cambria Math" panose="02040503050406030204" pitchFamily="18" charset="0"/>
                              </a:rPr>
                              <m:t>4</m:t>
                            </m:r>
                          </m:num>
                          <m:den>
                            <m:r>
                              <a:rPr lang="en-US" sz="1400" i="1">
                                <a:latin typeface="Cambria Math" panose="02040503050406030204" pitchFamily="18" charset="0"/>
                              </a:rPr>
                              <m:t>𝑟</m:t>
                            </m:r>
                          </m:den>
                        </m:f>
                        <m:f>
                          <m:fPr>
                            <m:ctrlPr>
                              <a:rPr lang="sl-SI" sz="1400" i="1">
                                <a:latin typeface="Cambria Math" panose="02040503050406030204" pitchFamily="18" charset="0"/>
                              </a:rPr>
                            </m:ctrlPr>
                          </m:fPr>
                          <m:num>
                            <m:r>
                              <a:rPr lang="en-US" sz="1400" i="1">
                                <a:latin typeface="Cambria Math" panose="02040503050406030204" pitchFamily="18" charset="0"/>
                              </a:rPr>
                              <m:t>𝜕</m:t>
                            </m:r>
                          </m:num>
                          <m:den>
                            <m:r>
                              <a:rPr lang="en-US" sz="1400" i="1">
                                <a:latin typeface="Cambria Math" panose="02040503050406030204" pitchFamily="18" charset="0"/>
                              </a:rPr>
                              <m:t>𝜕</m:t>
                            </m:r>
                            <m:r>
                              <a:rPr lang="en-US" sz="1400" i="1">
                                <a:latin typeface="Cambria Math" panose="02040503050406030204" pitchFamily="18" charset="0"/>
                              </a:rPr>
                              <m:t>𝑟</m:t>
                            </m:r>
                          </m:den>
                        </m:f>
                        <m:r>
                          <a:rPr lang="en-US" sz="1400" i="1">
                            <a:latin typeface="Cambria Math" panose="02040503050406030204" pitchFamily="18" charset="0"/>
                          </a:rPr>
                          <m:t>+</m:t>
                        </m:r>
                        <m:f>
                          <m:fPr>
                            <m:ctrlPr>
                              <a:rPr lang="sl-SI" sz="1400" i="1">
                                <a:latin typeface="Cambria Math" panose="02040503050406030204" pitchFamily="18" charset="0"/>
                              </a:rPr>
                            </m:ctrlPr>
                          </m:fPr>
                          <m:num>
                            <m:r>
                              <a:rPr lang="en-US" sz="1400" i="1">
                                <a:latin typeface="Cambria Math" panose="02040503050406030204" pitchFamily="18" charset="0"/>
                              </a:rPr>
                              <m:t>1</m:t>
                            </m:r>
                          </m:num>
                          <m:den>
                            <m:sSup>
                              <m:sSupPr>
                                <m:ctrlPr>
                                  <a:rPr lang="sl-SI" sz="1400" i="1">
                                    <a:latin typeface="Cambria Math" panose="02040503050406030204" pitchFamily="18" charset="0"/>
                                  </a:rPr>
                                </m:ctrlPr>
                              </m:sSupPr>
                              <m:e>
                                <m:r>
                                  <a:rPr lang="en-US" sz="1400" i="1">
                                    <a:latin typeface="Cambria Math" panose="02040503050406030204" pitchFamily="18" charset="0"/>
                                  </a:rPr>
                                  <m:t>𝑟</m:t>
                                </m:r>
                              </m:e>
                              <m:sup>
                                <m:r>
                                  <a:rPr lang="en-US" sz="1400" i="1">
                                    <a:latin typeface="Cambria Math" panose="02040503050406030204" pitchFamily="18" charset="0"/>
                                  </a:rPr>
                                  <m:t>2</m:t>
                                </m:r>
                              </m:sup>
                            </m:sSup>
                          </m:den>
                        </m:f>
                        <m:d>
                          <m:dPr>
                            <m:ctrlPr>
                              <a:rPr lang="sl-SI" sz="1400" i="1">
                                <a:latin typeface="Cambria Math" panose="02040503050406030204" pitchFamily="18" charset="0"/>
                              </a:rPr>
                            </m:ctrlPr>
                          </m:dPr>
                          <m:e>
                            <m:f>
                              <m:fPr>
                                <m:ctrlPr>
                                  <a:rPr lang="sl-SI" sz="1400" i="1">
                                    <a:latin typeface="Cambria Math" panose="02040503050406030204" pitchFamily="18" charset="0"/>
                                  </a:rPr>
                                </m:ctrlPr>
                              </m:fPr>
                              <m:num>
                                <m:sSup>
                                  <m:sSupPr>
                                    <m:ctrlPr>
                                      <a:rPr lang="sl-SI" sz="1400" i="1">
                                        <a:latin typeface="Cambria Math" panose="02040503050406030204" pitchFamily="18" charset="0"/>
                                      </a:rPr>
                                    </m:ctrlPr>
                                  </m:sSupPr>
                                  <m:e>
                                    <m:r>
                                      <a:rPr lang="en-US" sz="1400" i="1">
                                        <a:latin typeface="Cambria Math" panose="02040503050406030204" pitchFamily="18" charset="0"/>
                                      </a:rPr>
                                      <m:t>𝜕</m:t>
                                    </m:r>
                                  </m:e>
                                  <m:sup>
                                    <m:r>
                                      <a:rPr lang="en-US" sz="1400" i="1">
                                        <a:latin typeface="Cambria Math" panose="02040503050406030204" pitchFamily="18" charset="0"/>
                                      </a:rPr>
                                      <m:t>2</m:t>
                                    </m:r>
                                  </m:sup>
                                </m:sSup>
                              </m:num>
                              <m:den>
                                <m:r>
                                  <a:rPr lang="en-US" sz="1400" i="1">
                                    <a:latin typeface="Cambria Math" panose="02040503050406030204" pitchFamily="18" charset="0"/>
                                  </a:rPr>
                                  <m:t>𝜕</m:t>
                                </m:r>
                                <m:sSup>
                                  <m:sSupPr>
                                    <m:ctrlPr>
                                      <a:rPr lang="sl-SI" sz="1400" i="1">
                                        <a:latin typeface="Cambria Math" panose="02040503050406030204" pitchFamily="18" charset="0"/>
                                      </a:rPr>
                                    </m:ctrlPr>
                                  </m:sSupPr>
                                  <m:e>
                                    <m:r>
                                      <a:rPr lang="en-US" sz="1400" i="1">
                                        <a:latin typeface="Cambria Math" panose="02040503050406030204" pitchFamily="18" charset="0"/>
                                      </a:rPr>
                                      <m:t>𝜃</m:t>
                                    </m:r>
                                  </m:e>
                                  <m:sup>
                                    <m:r>
                                      <a:rPr lang="en-US" sz="1400" i="1">
                                        <a:latin typeface="Cambria Math" panose="02040503050406030204" pitchFamily="18" charset="0"/>
                                      </a:rPr>
                                      <m:t>2</m:t>
                                    </m:r>
                                  </m:sup>
                                </m:sSup>
                              </m:den>
                            </m:f>
                            <m:r>
                              <a:rPr lang="en-US" sz="1400" i="1">
                                <a:latin typeface="Cambria Math" panose="02040503050406030204" pitchFamily="18" charset="0"/>
                              </a:rPr>
                              <m:t>+3 </m:t>
                            </m:r>
                            <m:r>
                              <a:rPr lang="en-US" sz="1400" i="1">
                                <a:latin typeface="Cambria Math" panose="02040503050406030204" pitchFamily="18" charset="0"/>
                              </a:rPr>
                              <m:t>𝐶𝑜𝑡</m:t>
                            </m:r>
                            <m:d>
                              <m:dPr>
                                <m:ctrlPr>
                                  <a:rPr lang="sl-SI" sz="1400" i="1">
                                    <a:latin typeface="Cambria Math" panose="02040503050406030204" pitchFamily="18" charset="0"/>
                                  </a:rPr>
                                </m:ctrlPr>
                              </m:dPr>
                              <m:e>
                                <m:r>
                                  <a:rPr lang="en-US" sz="1400" i="1">
                                    <a:latin typeface="Cambria Math" panose="02040503050406030204" pitchFamily="18" charset="0"/>
                                  </a:rPr>
                                  <m:t>𝜃</m:t>
                                </m:r>
                              </m:e>
                            </m:d>
                            <m:f>
                              <m:fPr>
                                <m:ctrlPr>
                                  <a:rPr lang="sl-SI" sz="1400" i="1">
                                    <a:latin typeface="Cambria Math" panose="02040503050406030204" pitchFamily="18" charset="0"/>
                                  </a:rPr>
                                </m:ctrlPr>
                              </m:fPr>
                              <m:num>
                                <m:r>
                                  <a:rPr lang="en-US" sz="1400" i="1">
                                    <a:latin typeface="Cambria Math" panose="02040503050406030204" pitchFamily="18" charset="0"/>
                                  </a:rPr>
                                  <m:t>𝜕</m:t>
                                </m:r>
                              </m:num>
                              <m:den>
                                <m:r>
                                  <a:rPr lang="en-US" sz="1400" i="1">
                                    <a:latin typeface="Cambria Math" panose="02040503050406030204" pitchFamily="18" charset="0"/>
                                  </a:rPr>
                                  <m:t>𝜕𝜃</m:t>
                                </m:r>
                              </m:den>
                            </m:f>
                          </m:e>
                        </m:d>
                      </m:e>
                    </m:d>
                  </m:oMath>
                </a14:m>
                <a:endParaRPr lang="sl-SI"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080" y="1825625"/>
                <a:ext cx="11932920" cy="4351338"/>
              </a:xfrm>
              <a:blipFill>
                <a:blip r:embed="rId2"/>
                <a:stretch>
                  <a:fillRect l="-920" t="-2241"/>
                </a:stretch>
              </a:blipFill>
            </p:spPr>
            <p:txBody>
              <a:bodyPr/>
              <a:lstStyle/>
              <a:p>
                <a:r>
                  <a:rPr lang="sl-SI">
                    <a:noFill/>
                  </a:rPr>
                  <a:t> </a:t>
                </a:r>
              </a:p>
            </p:txBody>
          </p:sp>
        </mc:Fallback>
      </mc:AlternateContent>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134" y="4127277"/>
            <a:ext cx="4480560" cy="2770480"/>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 y="4130682"/>
            <a:ext cx="4179324" cy="2577250"/>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126" y="4117341"/>
            <a:ext cx="4410756" cy="2727318"/>
          </a:xfrm>
          <a:prstGeom prst="rect">
            <a:avLst/>
          </a:prstGeom>
        </p:spPr>
      </p:pic>
      <p:pic>
        <p:nvPicPr>
          <p:cNvPr id="16" name="Picture 15"/>
          <p:cNvPicPr>
            <a:picLocks noChangeAspect="1"/>
          </p:cNvPicPr>
          <p:nvPr/>
        </p:nvPicPr>
        <p:blipFill>
          <a:blip r:embed="rId6">
            <a:clrChange>
              <a:clrFrom>
                <a:srgbClr val="FEFBFF"/>
              </a:clrFrom>
              <a:clrTo>
                <a:srgbClr val="FEFBFF">
                  <a:alpha val="0"/>
                </a:srgbClr>
              </a:clrTo>
            </a:clrChange>
            <a:extLst>
              <a:ext uri="{28A0092B-C50C-407E-A947-70E740481C1C}">
                <a14:useLocalDpi xmlns:a14="http://schemas.microsoft.com/office/drawing/2010/main" val="0"/>
              </a:ext>
            </a:extLst>
          </a:blip>
          <a:stretch>
            <a:fillRect/>
          </a:stretch>
        </p:blipFill>
        <p:spPr>
          <a:xfrm>
            <a:off x="7608948" y="3882756"/>
            <a:ext cx="4811713" cy="2975243"/>
          </a:xfrm>
          <a:prstGeom prst="rect">
            <a:avLst/>
          </a:prstGeom>
        </p:spPr>
      </p:pic>
      <p:pic>
        <p:nvPicPr>
          <p:cNvPr id="17" name="Picture 1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821" y="3936746"/>
            <a:ext cx="4724400" cy="2921254"/>
          </a:xfrm>
          <a:prstGeom prst="rect">
            <a:avLst/>
          </a:prstGeom>
        </p:spPr>
      </p:pic>
      <p:pic>
        <p:nvPicPr>
          <p:cNvPr id="18" name="Picture 17"/>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9051" y="3914144"/>
            <a:ext cx="4744675" cy="2933790"/>
          </a:xfrm>
          <a:prstGeom prst="rect">
            <a:avLst/>
          </a:prstGeom>
        </p:spPr>
      </p:pic>
      <p:pic>
        <p:nvPicPr>
          <p:cNvPr id="19" name="Picture 1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338" y="4137936"/>
            <a:ext cx="4302604" cy="2646101"/>
          </a:xfrm>
          <a:prstGeom prst="rect">
            <a:avLst/>
          </a:prstGeom>
        </p:spPr>
      </p:pic>
      <p:pic>
        <p:nvPicPr>
          <p:cNvPr id="20" name="Picture 19"/>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9714" y="3925894"/>
            <a:ext cx="4702542" cy="2899901"/>
          </a:xfrm>
          <a:prstGeom prst="rect">
            <a:avLst/>
          </a:prstGeom>
        </p:spPr>
      </p:pic>
      <p:pic>
        <p:nvPicPr>
          <p:cNvPr id="21" name="Picture 2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9051" y="3942176"/>
            <a:ext cx="4649737" cy="2867338"/>
          </a:xfrm>
          <a:prstGeom prst="rect">
            <a:avLst/>
          </a:prstGeom>
        </p:spPr>
      </p:pic>
      <p:pic>
        <p:nvPicPr>
          <p:cNvPr id="22" name="Picture 2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727" y="4172138"/>
            <a:ext cx="4481630" cy="2763671"/>
          </a:xfrm>
          <a:prstGeom prst="rect">
            <a:avLst/>
          </a:prstGeom>
        </p:spPr>
      </p:pic>
      <p:sp>
        <p:nvSpPr>
          <p:cNvPr id="24" name="TextBox 23"/>
          <p:cNvSpPr txBox="1"/>
          <p:nvPr/>
        </p:nvSpPr>
        <p:spPr>
          <a:xfrm>
            <a:off x="5109476" y="5963547"/>
            <a:ext cx="1553630" cy="369332"/>
          </a:xfrm>
          <a:prstGeom prst="rect">
            <a:avLst/>
          </a:prstGeom>
          <a:noFill/>
        </p:spPr>
        <p:txBody>
          <a:bodyPr wrap="none" rtlCol="0">
            <a:spAutoFit/>
          </a:bodyPr>
          <a:lstStyle/>
          <a:p>
            <a:r>
              <a:rPr lang="en-US" dirty="0" smtClean="0"/>
              <a:t>60   0.05   0.25</a:t>
            </a:r>
            <a:endParaRPr lang="sl-SI" dirty="0"/>
          </a:p>
        </p:txBody>
      </p:sp>
      <p:sp>
        <p:nvSpPr>
          <p:cNvPr id="25" name="Rectangle 24"/>
          <p:cNvSpPr/>
          <p:nvPr/>
        </p:nvSpPr>
        <p:spPr>
          <a:xfrm>
            <a:off x="5107433" y="6013097"/>
            <a:ext cx="1495776" cy="369332"/>
          </a:xfrm>
          <a:prstGeom prst="rect">
            <a:avLst/>
          </a:prstGeom>
        </p:spPr>
        <p:txBody>
          <a:bodyPr wrap="square">
            <a:spAutoFit/>
          </a:bodyPr>
          <a:lstStyle/>
          <a:p>
            <a:r>
              <a:rPr lang="en-US" dirty="0"/>
              <a:t>60   </a:t>
            </a:r>
            <a:r>
              <a:rPr lang="en-US" dirty="0" smtClean="0"/>
              <a:t>0.1   </a:t>
            </a:r>
            <a:r>
              <a:rPr lang="en-US" dirty="0"/>
              <a:t>0.25</a:t>
            </a:r>
            <a:endParaRPr lang="sl-SI" dirty="0"/>
          </a:p>
        </p:txBody>
      </p:sp>
      <p:sp>
        <p:nvSpPr>
          <p:cNvPr id="26" name="Rectangle 25"/>
          <p:cNvSpPr/>
          <p:nvPr/>
        </p:nvSpPr>
        <p:spPr>
          <a:xfrm>
            <a:off x="5103890" y="6008515"/>
            <a:ext cx="1670650" cy="369332"/>
          </a:xfrm>
          <a:prstGeom prst="rect">
            <a:avLst/>
          </a:prstGeom>
        </p:spPr>
        <p:txBody>
          <a:bodyPr wrap="none">
            <a:spAutoFit/>
          </a:bodyPr>
          <a:lstStyle/>
          <a:p>
            <a:r>
              <a:rPr lang="en-US" dirty="0"/>
              <a:t>60   </a:t>
            </a:r>
            <a:r>
              <a:rPr lang="en-US" dirty="0" smtClean="0"/>
              <a:t>0.133   </a:t>
            </a:r>
            <a:r>
              <a:rPr lang="en-US" dirty="0"/>
              <a:t>0.25</a:t>
            </a:r>
            <a:endParaRPr lang="sl-SI" dirty="0"/>
          </a:p>
        </p:txBody>
      </p:sp>
      <p:sp>
        <p:nvSpPr>
          <p:cNvPr id="27" name="Rectangle 26"/>
          <p:cNvSpPr/>
          <p:nvPr/>
        </p:nvSpPr>
        <p:spPr>
          <a:xfrm>
            <a:off x="5110678" y="6008515"/>
            <a:ext cx="1670650" cy="369332"/>
          </a:xfrm>
          <a:prstGeom prst="rect">
            <a:avLst/>
          </a:prstGeom>
        </p:spPr>
        <p:txBody>
          <a:bodyPr wrap="none">
            <a:spAutoFit/>
          </a:bodyPr>
          <a:lstStyle/>
          <a:p>
            <a:r>
              <a:rPr lang="en-US" dirty="0"/>
              <a:t>60   </a:t>
            </a:r>
            <a:r>
              <a:rPr lang="en-US" dirty="0" smtClean="0"/>
              <a:t>0.195   </a:t>
            </a:r>
            <a:r>
              <a:rPr lang="en-US" dirty="0"/>
              <a:t>0.25</a:t>
            </a:r>
            <a:endParaRPr lang="sl-SI" dirty="0"/>
          </a:p>
        </p:txBody>
      </p:sp>
      <p:sp>
        <p:nvSpPr>
          <p:cNvPr id="28" name="Rectangle 27"/>
          <p:cNvSpPr/>
          <p:nvPr/>
        </p:nvSpPr>
        <p:spPr>
          <a:xfrm>
            <a:off x="5110678" y="6008515"/>
            <a:ext cx="1144865" cy="369332"/>
          </a:xfrm>
          <a:prstGeom prst="rect">
            <a:avLst/>
          </a:prstGeom>
        </p:spPr>
        <p:txBody>
          <a:bodyPr wrap="none">
            <a:spAutoFit/>
          </a:bodyPr>
          <a:lstStyle/>
          <a:p>
            <a:r>
              <a:rPr lang="en-US" dirty="0"/>
              <a:t>60   </a:t>
            </a:r>
            <a:r>
              <a:rPr lang="en-US" dirty="0" smtClean="0"/>
              <a:t>0.4   2</a:t>
            </a:r>
            <a:endParaRPr lang="sl-SI" dirty="0"/>
          </a:p>
        </p:txBody>
      </p:sp>
      <mc:AlternateContent xmlns:mc="http://schemas.openxmlformats.org/markup-compatibility/2006" xmlns:a14="http://schemas.microsoft.com/office/drawing/2010/main">
        <mc:Choice Requires="a14">
          <p:sp>
            <p:nvSpPr>
              <p:cNvPr id="29" name="TextBox 28"/>
              <p:cNvSpPr txBox="1"/>
              <p:nvPr/>
            </p:nvSpPr>
            <p:spPr>
              <a:xfrm>
                <a:off x="5153959" y="5591924"/>
                <a:ext cx="141910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𝜏</m:t>
                      </m:r>
                    </m:oMath>
                  </m:oMathPara>
                </a14:m>
                <a:endParaRPr lang="sl-SI"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53959" y="5591924"/>
                <a:ext cx="1419106" cy="461665"/>
              </a:xfrm>
              <a:prstGeom prst="rect">
                <a:avLst/>
              </a:prstGeom>
              <a:blipFill>
                <a:blip r:embed="rId13"/>
                <a:stretch>
                  <a:fillRect b="-10526"/>
                </a:stretch>
              </a:blipFill>
            </p:spPr>
            <p:txBody>
              <a:bodyPr/>
              <a:lstStyle/>
              <a:p>
                <a:r>
                  <a:rPr lang="sl-SI">
                    <a:noFill/>
                  </a:rPr>
                  <a:t> </a:t>
                </a:r>
              </a:p>
            </p:txBody>
          </p:sp>
        </mc:Fallback>
      </mc:AlternateContent>
    </p:spTree>
    <p:extLst>
      <p:ext uri="{BB962C8B-B14F-4D97-AF65-F5344CB8AC3E}">
        <p14:creationId xmlns:p14="http://schemas.microsoft.com/office/powerpoint/2010/main" val="17706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7" grpId="0"/>
      <p:bldP spid="27" grpId="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267" y="0"/>
            <a:ext cx="4699129" cy="1325563"/>
          </a:xfrm>
        </p:spPr>
        <p:txBody>
          <a:bodyPr/>
          <a:lstStyle/>
          <a:p>
            <a:r>
              <a:rPr lang="en-US" dirty="0" smtClean="0"/>
              <a:t>Magnetic field behavior</a:t>
            </a:r>
            <a:endParaRPr lang="sl-SI" dirty="0"/>
          </a:p>
        </p:txBody>
      </p:sp>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0"/>
            <a:ext cx="3498979" cy="6858000"/>
          </a:xfrm>
        </p:spPr>
      </p:pic>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99604" y="0"/>
            <a:ext cx="3519179" cy="685800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314575" y="6100763"/>
                <a:ext cx="144783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𝜏</m:t>
                      </m:r>
                    </m:oMath>
                  </m:oMathPara>
                </a14:m>
                <a:endParaRPr lang="en-US" b="0" dirty="0" smtClean="0">
                  <a:ea typeface="Cambria Math" panose="02040503050406030204" pitchFamily="18" charset="0"/>
                </a:endParaRPr>
              </a:p>
              <a:p>
                <a:pPr algn="ctr"/>
                <a:r>
                  <a:rPr lang="en-US" dirty="0" smtClean="0"/>
                  <a:t>60  0.05  0.25</a:t>
                </a:r>
                <a:endParaRPr lang="sl-SI" dirty="0"/>
              </a:p>
            </p:txBody>
          </p:sp>
        </mc:Choice>
        <mc:Fallback xmlns="">
          <p:sp>
            <p:nvSpPr>
              <p:cNvPr id="11" name="TextBox 10"/>
              <p:cNvSpPr txBox="1">
                <a:spLocks noRot="1" noChangeAspect="1" noMove="1" noResize="1" noEditPoints="1" noAdjustHandles="1" noChangeArrowheads="1" noChangeShapeType="1" noTextEdit="1"/>
              </p:cNvSpPr>
              <p:nvPr/>
            </p:nvSpPr>
            <p:spPr>
              <a:xfrm>
                <a:off x="2314575" y="6100763"/>
                <a:ext cx="1447832" cy="646331"/>
              </a:xfrm>
              <a:prstGeom prst="rect">
                <a:avLst/>
              </a:prstGeom>
              <a:blipFill>
                <a:blip r:embed="rId4"/>
                <a:stretch>
                  <a:fillRect l="-3797" r="-2954" b="-14151"/>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504116" y="6100762"/>
                <a:ext cx="16668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𝜏</m:t>
                      </m:r>
                    </m:oMath>
                  </m:oMathPara>
                </a14:m>
                <a:endParaRPr lang="en-US" dirty="0">
                  <a:ea typeface="Cambria Math" panose="02040503050406030204" pitchFamily="18" charset="0"/>
                </a:endParaRPr>
              </a:p>
              <a:p>
                <a:pPr algn="ctr"/>
                <a:r>
                  <a:rPr lang="en-US" dirty="0"/>
                  <a:t>60  </a:t>
                </a:r>
                <a:r>
                  <a:rPr lang="en-US" dirty="0" smtClean="0"/>
                  <a:t>0.1  </a:t>
                </a:r>
                <a:r>
                  <a:rPr lang="en-US" dirty="0"/>
                  <a:t>0.25</a:t>
                </a:r>
                <a:endParaRPr lang="sl-SI" dirty="0"/>
              </a:p>
            </p:txBody>
          </p:sp>
        </mc:Choice>
        <mc:Fallback xmlns="">
          <p:sp>
            <p:nvSpPr>
              <p:cNvPr id="12" name="Rectangle 11"/>
              <p:cNvSpPr>
                <a:spLocks noRot="1" noChangeAspect="1" noMove="1" noResize="1" noEditPoints="1" noAdjustHandles="1" noChangeArrowheads="1" noChangeShapeType="1" noTextEdit="1"/>
              </p:cNvSpPr>
              <p:nvPr/>
            </p:nvSpPr>
            <p:spPr>
              <a:xfrm>
                <a:off x="10504116" y="6100762"/>
                <a:ext cx="1666875" cy="646331"/>
              </a:xfrm>
              <a:prstGeom prst="rect">
                <a:avLst/>
              </a:prstGeom>
              <a:blipFill>
                <a:blip r:embed="rId5"/>
                <a:stretch>
                  <a:fillRect b="-14151"/>
                </a:stretch>
              </a:blipFill>
            </p:spPr>
            <p:txBody>
              <a:bodyPr/>
              <a:lstStyle/>
              <a:p>
                <a:r>
                  <a:rPr lang="sl-SI">
                    <a:noFill/>
                  </a:rPr>
                  <a:t> </a:t>
                </a:r>
              </a:p>
            </p:txBody>
          </p:sp>
        </mc:Fallback>
      </mc:AlternateContent>
      <p:sp>
        <p:nvSpPr>
          <p:cNvPr id="13" name="TextBox 12"/>
          <p:cNvSpPr txBox="1"/>
          <p:nvPr/>
        </p:nvSpPr>
        <p:spPr>
          <a:xfrm>
            <a:off x="4214812" y="2671762"/>
            <a:ext cx="3228975" cy="923330"/>
          </a:xfrm>
          <a:prstGeom prst="rect">
            <a:avLst/>
          </a:prstGeom>
          <a:noFill/>
        </p:spPr>
        <p:txBody>
          <a:bodyPr wrap="square" rtlCol="0">
            <a:spAutoFit/>
          </a:bodyPr>
          <a:lstStyle/>
          <a:p>
            <a:r>
              <a:rPr lang="en-US" dirty="0" smtClean="0"/>
              <a:t>Increasing angular momentum makes magnetic stress stronger at equator</a:t>
            </a:r>
            <a:endParaRPr lang="sl-SI" dirty="0"/>
          </a:p>
        </p:txBody>
      </p:sp>
    </p:spTree>
    <p:extLst>
      <p:ext uri="{BB962C8B-B14F-4D97-AF65-F5344CB8AC3E}">
        <p14:creationId xmlns:p14="http://schemas.microsoft.com/office/powerpoint/2010/main" val="1460553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Why should global electomagnetic fields be important in large scale phenomena?</a:t>
            </a:r>
            <a:endParaRPr lang="sl-SI" dirty="0"/>
          </a:p>
        </p:txBody>
      </p:sp>
      <p:sp>
        <p:nvSpPr>
          <p:cNvPr id="3" name="Content Placeholder 2"/>
          <p:cNvSpPr>
            <a:spLocks noGrp="1"/>
          </p:cNvSpPr>
          <p:nvPr>
            <p:ph idx="1"/>
          </p:nvPr>
        </p:nvSpPr>
        <p:spPr>
          <a:xfrm>
            <a:off x="838200" y="1825625"/>
            <a:ext cx="10515600" cy="1395557"/>
          </a:xfrm>
        </p:spPr>
        <p:txBody>
          <a:bodyPr/>
          <a:lstStyle/>
          <a:p>
            <a:r>
              <a:rPr lang="sl-SI" dirty="0" smtClean="0"/>
              <a:t>Freefall of pressureless fluid </a:t>
            </a:r>
            <a:r>
              <a:rPr lang="sl-SI" dirty="0" smtClean="0">
                <a:hlinkClick r:id="rId2" action="ppaction://hlinkfile"/>
              </a:rPr>
              <a:t>into a black hole</a:t>
            </a:r>
            <a:r>
              <a:rPr lang="en-US" dirty="0" smtClean="0"/>
              <a:t>. </a:t>
            </a:r>
          </a:p>
          <a:p>
            <a:r>
              <a:rPr lang="en-US" dirty="0" smtClean="0"/>
              <a:t>Question: How can the tidal energy be “almost instantaneously” transformed into X rays?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507" y="2813240"/>
            <a:ext cx="4085616" cy="4044760"/>
          </a:xfrm>
          <a:prstGeom prst="rect">
            <a:avLst/>
          </a:prstGeom>
        </p:spPr>
      </p:pic>
      <p:sp>
        <p:nvSpPr>
          <p:cNvPr id="6" name="TextBox 5"/>
          <p:cNvSpPr txBox="1"/>
          <p:nvPr/>
        </p:nvSpPr>
        <p:spPr>
          <a:xfrm>
            <a:off x="838200" y="3356119"/>
            <a:ext cx="489108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An out of a sleeve proposal? Gravity directly couples to electromagnetism through dynamics.</a:t>
            </a:r>
          </a:p>
          <a:p>
            <a:endParaRPr lang="sl-SI" sz="2800" dirty="0"/>
          </a:p>
        </p:txBody>
      </p:sp>
    </p:spTree>
    <p:extLst>
      <p:ext uri="{BB962C8B-B14F-4D97-AF65-F5344CB8AC3E}">
        <p14:creationId xmlns:p14="http://schemas.microsoft.com/office/powerpoint/2010/main" val="4026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3500812" cy="6861592"/>
          </a:xfr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0935" y="3592"/>
            <a:ext cx="3321065" cy="68580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133600" y="6106210"/>
                <a:ext cx="15525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𝜏</m:t>
                      </m:r>
                    </m:oMath>
                  </m:oMathPara>
                </a14:m>
                <a:endParaRPr lang="en-US" dirty="0">
                  <a:ea typeface="Cambria Math" panose="02040503050406030204" pitchFamily="18" charset="0"/>
                </a:endParaRPr>
              </a:p>
              <a:p>
                <a:pPr algn="ctr"/>
                <a:r>
                  <a:rPr lang="en-US" dirty="0"/>
                  <a:t>60  </a:t>
                </a:r>
                <a:r>
                  <a:rPr lang="en-US" dirty="0" smtClean="0"/>
                  <a:t>0.4  </a:t>
                </a:r>
                <a:r>
                  <a:rPr lang="en-US" dirty="0"/>
                  <a:t>0.25</a:t>
                </a:r>
                <a:endParaRPr lang="sl-SI" dirty="0"/>
              </a:p>
            </p:txBody>
          </p:sp>
        </mc:Choice>
        <mc:Fallback xmlns="">
          <p:sp>
            <p:nvSpPr>
              <p:cNvPr id="6" name="Rectangle 5"/>
              <p:cNvSpPr>
                <a:spLocks noRot="1" noChangeAspect="1" noMove="1" noResize="1" noEditPoints="1" noAdjustHandles="1" noChangeArrowheads="1" noChangeShapeType="1" noTextEdit="1"/>
              </p:cNvSpPr>
              <p:nvPr/>
            </p:nvSpPr>
            <p:spPr>
              <a:xfrm>
                <a:off x="2133600" y="6106210"/>
                <a:ext cx="1552575" cy="646331"/>
              </a:xfrm>
              <a:prstGeom prst="rect">
                <a:avLst/>
              </a:prstGeom>
              <a:blipFill>
                <a:blip r:embed="rId4"/>
                <a:stretch>
                  <a:fillRect b="-14151"/>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531467" y="6106209"/>
                <a:ext cx="15525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𝜏</m:t>
                      </m:r>
                    </m:oMath>
                  </m:oMathPara>
                </a14:m>
                <a:endParaRPr lang="en-US" dirty="0">
                  <a:ea typeface="Cambria Math" panose="02040503050406030204" pitchFamily="18" charset="0"/>
                </a:endParaRPr>
              </a:p>
              <a:p>
                <a:pPr algn="ctr"/>
                <a:r>
                  <a:rPr lang="en-US" dirty="0"/>
                  <a:t>60  0.4 </a:t>
                </a:r>
                <a:r>
                  <a:rPr lang="en-US" dirty="0" smtClean="0"/>
                  <a:t>   0.5</a:t>
                </a:r>
                <a:endParaRPr lang="sl-SI" dirty="0"/>
              </a:p>
            </p:txBody>
          </p:sp>
        </mc:Choice>
        <mc:Fallback xmlns="">
          <p:sp>
            <p:nvSpPr>
              <p:cNvPr id="7" name="Rectangle 6"/>
              <p:cNvSpPr>
                <a:spLocks noRot="1" noChangeAspect="1" noMove="1" noResize="1" noEditPoints="1" noAdjustHandles="1" noChangeArrowheads="1" noChangeShapeType="1" noTextEdit="1"/>
              </p:cNvSpPr>
              <p:nvPr/>
            </p:nvSpPr>
            <p:spPr>
              <a:xfrm>
                <a:off x="10531467" y="6106209"/>
                <a:ext cx="1552575" cy="646331"/>
              </a:xfrm>
              <a:prstGeom prst="rect">
                <a:avLst/>
              </a:prstGeom>
              <a:blipFill>
                <a:blip r:embed="rId5"/>
                <a:stretch>
                  <a:fillRect b="-14151"/>
                </a:stretch>
              </a:blipFill>
            </p:spPr>
            <p:txBody>
              <a:bodyPr/>
              <a:lstStyle/>
              <a:p>
                <a:r>
                  <a:rPr lang="sl-SI">
                    <a:noFill/>
                  </a:rPr>
                  <a:t> </a:t>
                </a:r>
              </a:p>
            </p:txBody>
          </p:sp>
        </mc:Fallback>
      </mc:AlternateContent>
      <p:sp>
        <p:nvSpPr>
          <p:cNvPr id="8" name="TextBox 7"/>
          <p:cNvSpPr txBox="1"/>
          <p:nvPr/>
        </p:nvSpPr>
        <p:spPr>
          <a:xfrm>
            <a:off x="3897804" y="971550"/>
            <a:ext cx="4317509" cy="646331"/>
          </a:xfrm>
          <a:prstGeom prst="rect">
            <a:avLst/>
          </a:prstGeom>
          <a:noFill/>
        </p:spPr>
        <p:txBody>
          <a:bodyPr wrap="square" rtlCol="0">
            <a:spAutoFit/>
          </a:bodyPr>
          <a:lstStyle/>
          <a:p>
            <a:r>
              <a:rPr lang="en-US" dirty="0" smtClean="0"/>
              <a:t>Increasing temperature with high angular momentum increases the pressure of the jet</a:t>
            </a:r>
            <a:endParaRPr lang="sl-SI" dirty="0"/>
          </a:p>
        </p:txBody>
      </p:sp>
    </p:spTree>
    <p:extLst>
      <p:ext uri="{BB962C8B-B14F-4D97-AF65-F5344CB8AC3E}">
        <p14:creationId xmlns:p14="http://schemas.microsoft.com/office/powerpoint/2010/main" val="579696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sl-SI" dirty="0"/>
          </a:p>
        </p:txBody>
      </p:sp>
      <p:sp>
        <p:nvSpPr>
          <p:cNvPr id="3" name="Content Placeholder 2"/>
          <p:cNvSpPr>
            <a:spLocks noGrp="1"/>
          </p:cNvSpPr>
          <p:nvPr>
            <p:ph idx="1"/>
          </p:nvPr>
        </p:nvSpPr>
        <p:spPr/>
        <p:txBody>
          <a:bodyPr/>
          <a:lstStyle/>
          <a:p>
            <a:r>
              <a:rPr lang="en-US" dirty="0" smtClean="0"/>
              <a:t>The preliminary results suggest that very rarified collision-less plasma segregates into regions with alternating density of electrons and ions</a:t>
            </a:r>
          </a:p>
          <a:p>
            <a:r>
              <a:rPr lang="en-US" dirty="0" smtClean="0"/>
              <a:t>Such plasma can exist in cavities behind shock fronts in interstellar space. </a:t>
            </a:r>
          </a:p>
          <a:p>
            <a:r>
              <a:rPr lang="en-US" dirty="0" smtClean="0"/>
              <a:t>The potential difference between the center of the cavity and its surface grows with disparity between ion and electron temperature and allows electrons at the center to have large kinetic energy. </a:t>
            </a:r>
          </a:p>
          <a:p>
            <a:r>
              <a:rPr lang="en-US" dirty="0" smtClean="0"/>
              <a:t>  If angular momentum of the heating source is fed to the plasma, it naturally induces magnetic field and forms </a:t>
            </a:r>
            <a:r>
              <a:rPr lang="en-US" dirty="0" smtClean="0"/>
              <a:t>jets (and </a:t>
            </a:r>
            <a:r>
              <a:rPr lang="en-US" smtClean="0"/>
              <a:t>probably synchrotron disk as well)</a:t>
            </a:r>
            <a:endParaRPr lang="sl-SI" dirty="0"/>
          </a:p>
        </p:txBody>
      </p:sp>
    </p:spTree>
    <p:extLst>
      <p:ext uri="{BB962C8B-B14F-4D97-AF65-F5344CB8AC3E}">
        <p14:creationId xmlns:p14="http://schemas.microsoft.com/office/powerpoint/2010/main" val="2815794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Pulsar slow down as an example of coupling dynamics to electromagnetism --- the case of Crab</a:t>
            </a:r>
            <a:endParaRPr lang="sl-SI" dirty="0"/>
          </a:p>
        </p:txBody>
      </p:sp>
      <p:sp>
        <p:nvSpPr>
          <p:cNvPr id="3" name="Content Placeholder 2"/>
          <p:cNvSpPr>
            <a:spLocks noGrp="1"/>
          </p:cNvSpPr>
          <p:nvPr>
            <p:ph idx="1"/>
          </p:nvPr>
        </p:nvSpPr>
        <p:spPr/>
        <p:txBody>
          <a:bodyPr/>
          <a:lstStyle/>
          <a:p>
            <a:r>
              <a:rPr lang="en-US" dirty="0" smtClean="0"/>
              <a:t>It is often assumed that pulsars slow down as the result of  electromagnetic radiation that they emit as rotating magnets and that their </a:t>
            </a:r>
            <a:r>
              <a:rPr lang="en-US" dirty="0" err="1" smtClean="0"/>
              <a:t>plerionic</a:t>
            </a:r>
            <a:r>
              <a:rPr lang="en-US" dirty="0" smtClean="0"/>
              <a:t> nebulae are illuminated by synchrotron radiation emitted in the hot corona of the neutron star. </a:t>
            </a:r>
          </a:p>
          <a:p>
            <a:r>
              <a:rPr lang="en-US" b="1" dirty="0" smtClean="0"/>
              <a:t>However</a:t>
            </a:r>
            <a:r>
              <a:rPr lang="en-US" dirty="0" smtClean="0"/>
              <a:t>, detailed observations of the famous Crab nebula and its pulsar present some striking displays which, I believe, point to organized structures on a large scale and thus hint on the presence of the direct coupling of dynamics to electromagnetism. </a:t>
            </a:r>
            <a:endParaRPr lang="sl-SI" dirty="0"/>
          </a:p>
        </p:txBody>
      </p:sp>
    </p:spTree>
    <p:extLst>
      <p:ext uri="{BB962C8B-B14F-4D97-AF65-F5344CB8AC3E}">
        <p14:creationId xmlns:p14="http://schemas.microsoft.com/office/powerpoint/2010/main" val="3925640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8951" cy="1325563"/>
          </a:xfrm>
        </p:spPr>
        <p:txBody>
          <a:bodyPr/>
          <a:lstStyle/>
          <a:p>
            <a:r>
              <a:rPr lang="en-US" dirty="0" smtClean="0">
                <a:hlinkClick r:id="rId2" action="ppaction://hlinkfile"/>
              </a:rPr>
              <a:t>3D Structure </a:t>
            </a:r>
            <a:r>
              <a:rPr lang="en-US" dirty="0" smtClean="0"/>
              <a:t>of Crab nebula (by spectroscopy)</a:t>
            </a:r>
            <a:endParaRPr lang="sl-SI" dirty="0"/>
          </a:p>
        </p:txBody>
      </p:sp>
      <p:sp>
        <p:nvSpPr>
          <p:cNvPr id="3" name="Content Placeholder 2"/>
          <p:cNvSpPr>
            <a:spLocks noGrp="1"/>
          </p:cNvSpPr>
          <p:nvPr>
            <p:ph idx="1"/>
          </p:nvPr>
        </p:nvSpPr>
        <p:spPr>
          <a:xfrm>
            <a:off x="8629650" y="1652588"/>
            <a:ext cx="3367087" cy="5033962"/>
          </a:xfrm>
        </p:spPr>
        <p:txBody>
          <a:bodyPr>
            <a:normAutofit/>
          </a:bodyPr>
          <a:lstStyle/>
          <a:p>
            <a:r>
              <a:rPr lang="en-US" dirty="0" smtClean="0"/>
              <a:t>Filaments, formed by line radiation from H, N and S (H-red, N-green, S-blue) form a regular cage spread over an almost spherical oval with a parsec across. The gravitational field  alone can not form such a structure</a:t>
            </a:r>
            <a:endParaRPr lang="sl-SI" dirty="0"/>
          </a:p>
        </p:txBody>
      </p:sp>
    </p:spTree>
    <p:extLst>
      <p:ext uri="{BB962C8B-B14F-4D97-AF65-F5344CB8AC3E}">
        <p14:creationId xmlns:p14="http://schemas.microsoft.com/office/powerpoint/2010/main" val="36342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834688" cy="1325563"/>
          </a:xfrm>
        </p:spPr>
        <p:txBody>
          <a:bodyPr>
            <a:normAutofit fontScale="90000"/>
          </a:bodyPr>
          <a:lstStyle/>
          <a:p>
            <a:r>
              <a:rPr lang="en-US" dirty="0" smtClean="0"/>
              <a:t>X-rays are emitted in a regular disk-jet pattern, completely contained within the line radiation cage</a:t>
            </a:r>
            <a:endParaRPr lang="sl-SI"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1350"/>
            <a:ext cx="4565608" cy="4351338"/>
          </a:xfrm>
        </p:spPr>
      </p:pic>
    </p:spTree>
    <p:extLst>
      <p:ext uri="{BB962C8B-B14F-4D97-AF65-F5344CB8AC3E}">
        <p14:creationId xmlns:p14="http://schemas.microsoft.com/office/powerpoint/2010/main" val="169806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2" y="1"/>
            <a:ext cx="4262438" cy="1100138"/>
          </a:xfrm>
        </p:spPr>
        <p:txBody>
          <a:bodyPr/>
          <a:lstStyle/>
          <a:p>
            <a:r>
              <a:rPr lang="en-US" dirty="0" smtClean="0"/>
              <a:t>Pulsar slow-down</a:t>
            </a:r>
            <a:endParaRPr lang="sl-SI"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591425" y="365124"/>
                <a:ext cx="4352925" cy="6278563"/>
              </a:xfrm>
            </p:spPr>
            <p:txBody>
              <a:bodyPr>
                <a:normAutofit fontScale="92500" lnSpcReduction="10000"/>
              </a:bodyPr>
              <a:lstStyle/>
              <a:p>
                <a:r>
                  <a:rPr lang="en-US" dirty="0" smtClean="0"/>
                  <a:t>If energy loss is magnetic dipole radiation then:</a:t>
                </a:r>
              </a:p>
              <a:p>
                <a14:m>
                  <m:oMath xmlns:m="http://schemas.openxmlformats.org/officeDocument/2006/math">
                    <m:f>
                      <m:fPr>
                        <m:ctrlPr>
                          <a:rPr lang="sl-SI" i="1" smtClean="0">
                            <a:latin typeface="Cambria Math" panose="02040503050406030204" pitchFamily="18" charset="0"/>
                          </a:rPr>
                        </m:ctrlPr>
                      </m:fPr>
                      <m:num>
                        <m:r>
                          <a:rPr lang="sl-SI" i="1" smtClean="0">
                            <a:latin typeface="Cambria Math" panose="02040503050406030204" pitchFamily="18" charset="0"/>
                          </a:rPr>
                          <m:t>𝑑</m:t>
                        </m:r>
                        <m:sSub>
                          <m:sSubPr>
                            <m:ctrlPr>
                              <a:rPr lang="sl-SI"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𝑟𝑜𝑡</m:t>
                            </m:r>
                          </m:sub>
                        </m:sSub>
                      </m:num>
                      <m:den>
                        <m:r>
                          <a:rPr lang="sl-SI" i="1" smtClean="0">
                            <a:latin typeface="Cambria Math" panose="02040503050406030204" pitchFamily="18" charset="0"/>
                          </a:rPr>
                          <m:t>𝑑</m:t>
                        </m:r>
                        <m:r>
                          <a:rPr lang="en-US" b="0" i="1" smtClean="0">
                            <a:latin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4</m:t>
                            </m:r>
                          </m:sup>
                        </m:sSup>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den>
                    </m:f>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e>
                      <m:sup>
                        <m:r>
                          <a:rPr lang="en-US" b="0" i="1" smtClean="0">
                            <a:latin typeface="Cambria Math" panose="02040503050406030204" pitchFamily="18" charset="0"/>
                          </a:rPr>
                          <m:t>4</m:t>
                        </m:r>
                      </m:sup>
                    </m:sSup>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𝑠</m:t>
                            </m:r>
                          </m:sub>
                        </m:sSub>
                      </m:e>
                      <m:sup>
                        <m:r>
                          <a:rPr lang="en-US" b="0" i="1" smtClean="0">
                            <a:latin typeface="Cambria Math" panose="02040503050406030204" pitchFamily="18" charset="0"/>
                          </a:rPr>
                          <m:t>2</m:t>
                        </m:r>
                      </m:sup>
                    </m:sSup>
                  </m:oMath>
                </a14:m>
                <a:r>
                  <a:rPr lang="en-US" dirty="0" smtClean="0"/>
                  <a:t> so: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𝜔</m:t>
                        </m:r>
                      </m:num>
                      <m:den>
                        <m:r>
                          <a:rPr lang="en-US" i="1" smtClean="0">
                            <a:latin typeface="Cambria Math" panose="02040503050406030204" pitchFamily="18" charset="0"/>
                          </a:rPr>
                          <m:t>𝑑</m:t>
                        </m:r>
                        <m:r>
                          <a:rPr lang="en-US" b="0" i="1" smtClean="0">
                            <a:latin typeface="Cambria Math" panose="02040503050406030204" pitchFamily="18" charset="0"/>
                          </a:rPr>
                          <m:t>𝑡</m:t>
                        </m:r>
                      </m:den>
                    </m:f>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𝜔</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 </m:t>
                    </m:r>
                  </m:oMath>
                </a14:m>
                <a:endParaRPr lang="en-US" b="0" dirty="0" smtClean="0">
                  <a:ea typeface="Cambria Math" panose="02040503050406030204" pitchFamily="18" charset="0"/>
                </a:endParaRPr>
              </a:p>
              <a:p>
                <a:r>
                  <a:rPr lang="en-US" dirty="0" smtClean="0"/>
                  <a:t>Braking index: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𝜔</m:t>
                            </m:r>
                          </m:e>
                        </m:acc>
                        <m:r>
                          <a:rPr lang="en-US" b="0" i="1" smtClean="0">
                            <a:latin typeface="Cambria Math" panose="02040503050406030204" pitchFamily="18" charset="0"/>
                            <a:ea typeface="Cambria Math" panose="02040503050406030204" pitchFamily="18" charset="0"/>
                          </a:rPr>
                          <m:t>𝜔</m:t>
                        </m:r>
                      </m:num>
                      <m:den>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𝜔</m:t>
                                </m:r>
                              </m:e>
                            </m:acc>
                          </m:e>
                          <m:sup>
                            <m:r>
                              <a:rPr lang="en-US" b="0" i="1" smtClean="0">
                                <a:latin typeface="Cambria Math" panose="02040503050406030204" pitchFamily="18" charset="0"/>
                              </a:rPr>
                              <m:t>2</m:t>
                            </m:r>
                          </m:sup>
                        </m:sSup>
                      </m:den>
                    </m:f>
                    <m:r>
                      <a:rPr lang="en-US" b="0" i="0" smtClean="0">
                        <a:latin typeface="Cambria Math" panose="02040503050406030204" pitchFamily="18" charset="0"/>
                      </a:rPr>
                      <m:t>=3</m:t>
                    </m:r>
                  </m:oMath>
                </a14:m>
                <a:endParaRPr lang="en-US" dirty="0" smtClean="0"/>
              </a:p>
              <a:p>
                <a:r>
                  <a:rPr lang="en-US" b="1" dirty="0" smtClean="0"/>
                  <a:t>But</a:t>
                </a:r>
                <a:r>
                  <a:rPr lang="en-US" dirty="0" smtClean="0"/>
                  <a:t>: Crab pulsar slow down closely follows a braking index law with the braking index staying constant for a few years and then abruptly changes to a different value between 2.2 and 2.6</a:t>
                </a:r>
              </a:p>
              <a:p>
                <a:r>
                  <a:rPr lang="en-US" dirty="0" smtClean="0"/>
                  <a:t>Braking index less than 3 can be understood, if the nebula has a resistive component </a:t>
                </a:r>
                <a:endParaRPr lang="sl-SI"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591425" y="365124"/>
                <a:ext cx="4352925" cy="6278563"/>
              </a:xfrm>
              <a:blipFill>
                <a:blip r:embed="rId2"/>
                <a:stretch>
                  <a:fillRect l="-2101" t="-1942" r="-2101"/>
                </a:stretch>
              </a:blipFill>
            </p:spPr>
            <p:txBody>
              <a:bodyPr/>
              <a:lstStyle/>
              <a:p>
                <a:r>
                  <a:rPr lang="sl-SI">
                    <a:noFill/>
                  </a:rPr>
                  <a:t> </a:t>
                </a:r>
              </a:p>
            </p:txBody>
          </p:sp>
        </mc:Fallback>
      </mc:AlternateContent>
      <p:pic>
        <p:nvPicPr>
          <p:cNvPr id="6" name="Picture 5"/>
          <p:cNvPicPr>
            <a:picLocks noChangeAspect="1"/>
          </p:cNvPicPr>
          <p:nvPr/>
        </p:nvPicPr>
        <p:blipFill>
          <a:blip r:embed="rId3"/>
          <a:stretch>
            <a:fillRect/>
          </a:stretch>
        </p:blipFill>
        <p:spPr>
          <a:xfrm>
            <a:off x="180975" y="1100139"/>
            <a:ext cx="7410450" cy="46101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42937" y="5887047"/>
                <a:ext cx="6948488" cy="923330"/>
              </a:xfrm>
              <a:prstGeom prst="rect">
                <a:avLst/>
              </a:prstGeom>
              <a:noFill/>
            </p:spPr>
            <p:txBody>
              <a:bodyPr wrap="square" rtlCol="0">
                <a:spAutoFit/>
              </a:bodyPr>
              <a:lstStyle/>
              <a:p>
                <a:r>
                  <a:rPr lang="en-US" dirty="0" smtClean="0"/>
                  <a:t>Rotational phase residuals with respect to the braking law of the episode and braking index during the episode. The total number of turns during the ~30 years is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oMath>
                </a14:m>
                <a:r>
                  <a:rPr lang="en-US" dirty="0" smtClean="0"/>
                  <a:t>.</a:t>
                </a:r>
                <a:endParaRPr lang="sl-SI" dirty="0"/>
              </a:p>
            </p:txBody>
          </p:sp>
        </mc:Choice>
        <mc:Fallback xmlns="">
          <p:sp>
            <p:nvSpPr>
              <p:cNvPr id="7" name="TextBox 6"/>
              <p:cNvSpPr txBox="1">
                <a:spLocks noRot="1" noChangeAspect="1" noMove="1" noResize="1" noEditPoints="1" noAdjustHandles="1" noChangeArrowheads="1" noChangeShapeType="1" noTextEdit="1"/>
              </p:cNvSpPr>
              <p:nvPr/>
            </p:nvSpPr>
            <p:spPr>
              <a:xfrm>
                <a:off x="642937" y="5887047"/>
                <a:ext cx="6948488" cy="923330"/>
              </a:xfrm>
              <a:prstGeom prst="rect">
                <a:avLst/>
              </a:prstGeom>
              <a:blipFill>
                <a:blip r:embed="rId4"/>
                <a:stretch>
                  <a:fillRect l="-702" t="-3974" r="-1316" b="-9934"/>
                </a:stretch>
              </a:blipFill>
            </p:spPr>
            <p:txBody>
              <a:bodyPr/>
              <a:lstStyle/>
              <a:p>
                <a:r>
                  <a:rPr lang="sl-SI">
                    <a:noFill/>
                  </a:rPr>
                  <a:t> </a:t>
                </a:r>
              </a:p>
            </p:txBody>
          </p:sp>
        </mc:Fallback>
      </mc:AlternateContent>
    </p:spTree>
    <p:extLst>
      <p:ext uri="{BB962C8B-B14F-4D97-AF65-F5344CB8AC3E}">
        <p14:creationId xmlns:p14="http://schemas.microsoft.com/office/powerpoint/2010/main" val="2808703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Pulsar EM field interacting with nebula</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7982" y="1825625"/>
                <a:ext cx="11450782" cy="4351338"/>
              </a:xfrm>
            </p:spPr>
            <p:txBody>
              <a:bodyPr>
                <a:normAutofit fontScale="92500" lnSpcReduction="10000"/>
              </a:bodyPr>
              <a:lstStyle/>
              <a:p>
                <a:r>
                  <a:rPr lang="en-US" dirty="0" smtClean="0"/>
                  <a:t>Magnetic dipole radiation into dispersive medium described by conductivity and permittivity: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𝑗</m:t>
                        </m:r>
                      </m:e>
                    </m:acc>
                    <m:r>
                      <a:rPr lang="en-US" i="1">
                        <a:latin typeface="Cambria Math"/>
                      </a:rPr>
                      <m:t>=</m:t>
                    </m:r>
                    <m:r>
                      <a:rPr lang="en-US" i="1">
                        <a:latin typeface="Cambria Math"/>
                        <a:ea typeface="Cambria Math"/>
                      </a:rPr>
                      <m:t>𝜎</m:t>
                    </m:r>
                    <m:acc>
                      <m:accPr>
                        <m:chr m:val="⃗"/>
                        <m:ctrlPr>
                          <a:rPr lang="en-US" i="1">
                            <a:latin typeface="Cambria Math" panose="02040503050406030204" pitchFamily="18" charset="0"/>
                            <a:ea typeface="Cambria Math"/>
                          </a:rPr>
                        </m:ctrlPr>
                      </m:accPr>
                      <m:e>
                        <m:r>
                          <a:rPr lang="en-US" i="1">
                            <a:latin typeface="Cambria Math"/>
                            <a:ea typeface="Cambria Math"/>
                          </a:rPr>
                          <m:t>𝐸</m:t>
                        </m:r>
                      </m:e>
                    </m:acc>
                    <m:r>
                      <a:rPr lang="en-US" i="1">
                        <a:latin typeface="Cambria Math"/>
                      </a:rPr>
                      <m:t> </m:t>
                    </m:r>
                  </m:oMath>
                </a14:m>
                <a:r>
                  <a:rPr lang="en-US" dirty="0"/>
                  <a:t>and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𝐷</m:t>
                        </m:r>
                      </m:e>
                    </m:acc>
                    <m:r>
                      <a:rPr lang="en-US" i="1">
                        <a:latin typeface="Cambria Math"/>
                      </a:rPr>
                      <m:t>=</m:t>
                    </m:r>
                    <m:r>
                      <a:rPr lang="en-US" i="1">
                        <a:latin typeface="Cambria Math"/>
                        <a:ea typeface="Cambria Math"/>
                      </a:rPr>
                      <m:t>𝜀</m:t>
                    </m:r>
                    <m:acc>
                      <m:accPr>
                        <m:chr m:val="⃗"/>
                        <m:ctrlPr>
                          <a:rPr lang="en-US" i="1">
                            <a:latin typeface="Cambria Math" panose="02040503050406030204" pitchFamily="18" charset="0"/>
                            <a:ea typeface="Cambria Math"/>
                          </a:rPr>
                        </m:ctrlPr>
                      </m:accPr>
                      <m:e>
                        <m:r>
                          <a:rPr lang="en-US" i="1">
                            <a:latin typeface="Cambria Math"/>
                            <a:ea typeface="Cambria Math"/>
                          </a:rPr>
                          <m:t>𝐸</m:t>
                        </m:r>
                      </m:e>
                    </m:acc>
                  </m:oMath>
                </a14:m>
                <a:endParaRPr lang="en-US" dirty="0" smtClean="0"/>
              </a:p>
              <a:p>
                <a:r>
                  <a:rPr lang="en-US" dirty="0" smtClean="0"/>
                  <a:t>The dispersion relation between </a:t>
                </a:r>
                <a14:m>
                  <m:oMath xmlns:m="http://schemas.openxmlformats.org/officeDocument/2006/math">
                    <m:r>
                      <a:rPr lang="en-US" b="0" i="1" smtClean="0">
                        <a:latin typeface="Cambria Math" panose="02040503050406030204" pitchFamily="18" charset="0"/>
                      </a:rPr>
                      <m:t>𝑘</m:t>
                    </m:r>
                  </m:oMath>
                </a14:m>
                <a:r>
                  <a:rPr lang="en-US" dirty="0" smtClean="0"/>
                  <a:t> and </a:t>
                </a:r>
                <a14:m>
                  <m:oMath xmlns:m="http://schemas.openxmlformats.org/officeDocument/2006/math">
                    <m:r>
                      <a:rPr lang="en-US" i="1" smtClean="0">
                        <a:latin typeface="Cambria Math" panose="02040503050406030204" pitchFamily="18" charset="0"/>
                        <a:ea typeface="Cambria Math" panose="02040503050406030204" pitchFamily="18" charset="0"/>
                      </a:rPr>
                      <m:t>𝜔</m:t>
                    </m:r>
                  </m:oMath>
                </a14:m>
                <a:r>
                  <a:rPr lang="en-US" dirty="0" smtClean="0"/>
                  <a:t> is  </a:t>
                </a:r>
                <a14:m>
                  <m:oMath xmlns:m="http://schemas.openxmlformats.org/officeDocument/2006/math">
                    <m:sSup>
                      <m:sSupPr>
                        <m:ctrlPr>
                          <a:rPr lang="en-US" i="1">
                            <a:latin typeface="Cambria Math" panose="02040503050406030204" pitchFamily="18" charset="0"/>
                          </a:rPr>
                        </m:ctrlPr>
                      </m:sSupPr>
                      <m:e>
                        <m:r>
                          <a:rPr lang="en-US" i="1">
                            <a:latin typeface="Cambria Math"/>
                          </a:rPr>
                          <m:t>𝑘</m:t>
                        </m:r>
                      </m:e>
                      <m:sup>
                        <m:r>
                          <a:rPr lang="en-US" i="1">
                            <a:latin typeface="Cambria Math"/>
                          </a:rPr>
                          <m:t>2</m:t>
                        </m:r>
                      </m:sup>
                    </m:sSup>
                    <m:r>
                      <a:rPr lang="en-US" i="1">
                        <a:latin typeface="Cambria Math"/>
                      </a:rPr>
                      <m:t>=</m:t>
                    </m:r>
                    <m:r>
                      <a:rPr lang="en-US" i="1">
                        <a:latin typeface="Cambria Math"/>
                        <a:ea typeface="Cambria Math"/>
                      </a:rPr>
                      <m:t>𝜀</m:t>
                    </m:r>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𝜔</m:t>
                                </m:r>
                              </m:num>
                              <m:den>
                                <m:r>
                                  <a:rPr lang="en-US" i="1">
                                    <a:latin typeface="Cambria Math"/>
                                    <a:ea typeface="Cambria Math"/>
                                  </a:rPr>
                                  <m:t>𝑐</m:t>
                                </m:r>
                              </m:den>
                            </m:f>
                          </m:e>
                        </m:d>
                      </m:e>
                      <m:sup>
                        <m:r>
                          <a:rPr lang="en-US" i="1">
                            <a:latin typeface="Cambria Math"/>
                            <a:ea typeface="Cambria Math"/>
                          </a:rPr>
                          <m:t>2</m:t>
                        </m:r>
                      </m:sup>
                    </m:sSup>
                    <m:r>
                      <a:rPr lang="en-US" i="1">
                        <a:latin typeface="Cambria Math"/>
                        <a:ea typeface="Cambria Math"/>
                      </a:rPr>
                      <m:t>+</m:t>
                    </m:r>
                    <m:r>
                      <a:rPr lang="en-US" i="1">
                        <a:latin typeface="Cambria Math"/>
                        <a:ea typeface="Cambria Math"/>
                      </a:rPr>
                      <m:t>𝑖</m:t>
                    </m:r>
                    <m:sSub>
                      <m:sSubPr>
                        <m:ctrlPr>
                          <a:rPr lang="en-US" i="1">
                            <a:latin typeface="Cambria Math" panose="02040503050406030204" pitchFamily="18" charset="0"/>
                            <a:ea typeface="Cambria Math"/>
                          </a:rPr>
                        </m:ctrlPr>
                      </m:sSubPr>
                      <m:e>
                        <m:r>
                          <a:rPr lang="en-US" i="1">
                            <a:latin typeface="Cambria Math"/>
                            <a:ea typeface="Cambria Math"/>
                          </a:rPr>
                          <m:t>𝜇</m:t>
                        </m:r>
                      </m:e>
                      <m:sub>
                        <m:r>
                          <a:rPr lang="en-US" i="1">
                            <a:latin typeface="Cambria Math"/>
                            <a:ea typeface="Cambria Math"/>
                          </a:rPr>
                          <m:t>0</m:t>
                        </m:r>
                      </m:sub>
                    </m:sSub>
                    <m:r>
                      <a:rPr lang="en-US" i="1">
                        <a:latin typeface="Cambria Math"/>
                        <a:ea typeface="Cambria Math"/>
                      </a:rPr>
                      <m:t>𝜎𝜔</m:t>
                    </m:r>
                  </m:oMath>
                </a14:m>
                <a:endParaRPr lang="en-US" dirty="0" smtClean="0"/>
              </a:p>
              <a:p>
                <a:r>
                  <a:rPr lang="en-US" dirty="0" err="1" smtClean="0"/>
                  <a:t>Poynting</a:t>
                </a:r>
                <a:r>
                  <a:rPr lang="en-US" dirty="0" smtClean="0"/>
                  <a:t> flux from pulsar: magnetic moment</a:t>
                </a:r>
                <a:r>
                  <a:rPr lang="sl-SI" b="1" dirty="0"/>
                  <a:t> </a:t>
                </a:r>
                <a14:m>
                  <m:oMath xmlns:m="http://schemas.openxmlformats.org/officeDocument/2006/math">
                    <m:sSub>
                      <m:sSubPr>
                        <m:ctrlPr>
                          <a:rPr lang="en-US"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𝑝</m:t>
                        </m:r>
                      </m:e>
                      <m:sub>
                        <m:r>
                          <a:rPr lang="en-US" b="0" i="1" smtClean="0">
                            <a:latin typeface="Cambria Math" panose="02040503050406030204" pitchFamily="18" charset="0"/>
                            <a:ea typeface="Cambria Math"/>
                          </a:rPr>
                          <m:t>𝑚</m:t>
                        </m:r>
                      </m:sub>
                    </m:sSub>
                  </m:oMath>
                </a14:m>
                <a:r>
                  <a:rPr lang="en-US" dirty="0" smtClean="0"/>
                  <a:t>, angular velocity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 </m:t>
                    </m:r>
                  </m:oMath>
                </a14:m>
                <a:r>
                  <a:rPr lang="en-US" dirty="0" smtClean="0"/>
                  <a:t>if dispersive shell is at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oMath>
                </a14:m>
                <a:r>
                  <a:rPr lang="en-US" dirty="0" smtClean="0"/>
                  <a:t> is:</a:t>
                </a:r>
              </a:p>
              <a:p>
                <a14:m>
                  <m:oMath xmlns:m="http://schemas.openxmlformats.org/officeDocument/2006/math">
                    <m:r>
                      <a:rPr lang="en-US" i="1">
                        <a:latin typeface="Cambria Math"/>
                      </a:rPr>
                      <m:t>𝑖𝑓</m:t>
                    </m:r>
                    <m:r>
                      <a:rPr lang="en-US" i="1">
                        <a:latin typeface="Cambria Math"/>
                      </a:rPr>
                      <m:t> </m:t>
                    </m:r>
                    <m:d>
                      <m:dPr>
                        <m:begChr m:val="|"/>
                        <m:endChr m:val="|"/>
                        <m:ctrlPr>
                          <a:rPr lang="en-US" i="1">
                            <a:latin typeface="Cambria Math" panose="02040503050406030204" pitchFamily="18" charset="0"/>
                            <a:ea typeface="Cambria Math"/>
                          </a:rPr>
                        </m:ctrlPr>
                      </m:dPr>
                      <m:e>
                        <m:r>
                          <a:rPr lang="en-US" i="1">
                            <a:latin typeface="Cambria Math"/>
                            <a:ea typeface="Cambria Math"/>
                          </a:rPr>
                          <m:t>𝑘</m:t>
                        </m:r>
                        <m:sSub>
                          <m:sSubPr>
                            <m:ctrlPr>
                              <a:rPr lang="en-US" i="1">
                                <a:latin typeface="Cambria Math" panose="02040503050406030204" pitchFamily="18" charset="0"/>
                                <a:ea typeface="Cambria Math"/>
                              </a:rPr>
                            </m:ctrlPr>
                          </m:sSubPr>
                          <m:e>
                            <m:r>
                              <a:rPr lang="en-US" i="1">
                                <a:latin typeface="Cambria Math"/>
                                <a:ea typeface="Cambria Math"/>
                              </a:rPr>
                              <m:t>𝑟</m:t>
                            </m:r>
                          </m:e>
                          <m:sub>
                            <m:r>
                              <a:rPr lang="en-US" b="0" i="1" smtClean="0">
                                <a:latin typeface="Cambria Math" panose="02040503050406030204" pitchFamily="18" charset="0"/>
                                <a:ea typeface="Cambria Math"/>
                              </a:rPr>
                              <m:t>𝑝</m:t>
                            </m:r>
                          </m:sub>
                        </m:sSub>
                      </m:e>
                    </m:d>
                    <m:r>
                      <a:rPr lang="en-US" i="1">
                        <a:latin typeface="Cambria Math"/>
                        <a:ea typeface="Cambria Math"/>
                      </a:rPr>
                      <m:t>≪1</m:t>
                    </m:r>
                  </m:oMath>
                </a14:m>
                <a:endParaRPr lang="en-US" i="1" dirty="0" smtClean="0">
                  <a:latin typeface="Cambria Math"/>
                  <a:ea typeface="Cambria Math"/>
                </a:endParaRPr>
              </a:p>
              <a:p>
                <a14:m>
                  <m:oMath xmlns:m="http://schemas.openxmlformats.org/officeDocument/2006/math">
                    <m:r>
                      <a:rPr lang="en-US" b="0" i="1" smtClean="0">
                        <a:latin typeface="Cambria Math" panose="02040503050406030204" pitchFamily="18" charset="0"/>
                        <a:ea typeface="Cambria Math" panose="02040503050406030204" pitchFamily="18" charset="0"/>
                        <a:hlinkClick r:id="rId2" action="ppaction://hlinkfile"/>
                      </a:rPr>
                      <m:t>𝜀</m:t>
                    </m:r>
                    <m:r>
                      <a:rPr lang="en-US" b="0" i="1" smtClean="0">
                        <a:latin typeface="Cambria Math" panose="02040503050406030204" pitchFamily="18" charset="0"/>
                        <a:ea typeface="Cambria Math" panose="02040503050406030204" pitchFamily="18" charset="0"/>
                        <a:hlinkClick r:id="rId2" action="ppaction://hlinkfile"/>
                      </a:rPr>
                      <m:t>&gt;0: </m:t>
                    </m:r>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𝐿</m:t>
                        </m:r>
                      </m:e>
                      <m:sub>
                        <m:r>
                          <a:rPr lang="en-US" i="1">
                            <a:solidFill>
                              <a:srgbClr val="FF0000"/>
                            </a:solidFill>
                            <a:latin typeface="Cambria Math"/>
                            <a:ea typeface="Cambria Math"/>
                          </a:rPr>
                          <m:t>1</m:t>
                        </m:r>
                      </m:sub>
                    </m:sSub>
                    <m:r>
                      <a:rPr lang="en-US" i="1">
                        <a:latin typeface="Cambria Math"/>
                        <a:ea typeface="Cambria Math"/>
                      </a:rPr>
                      <m:t>=</m:t>
                    </m:r>
                    <m:f>
                      <m:fPr>
                        <m:ctrlPr>
                          <a:rPr lang="en-US" i="1" smtClean="0">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a:ea typeface="Cambria Math"/>
                              </a:rPr>
                              <m:t>𝜇</m:t>
                            </m:r>
                          </m:e>
                          <m:sub>
                            <m:r>
                              <a:rPr lang="en-US" i="1">
                                <a:solidFill>
                                  <a:srgbClr val="FF0000"/>
                                </a:solidFill>
                                <a:latin typeface="Cambria Math"/>
                              </a:rPr>
                              <m:t>0</m:t>
                            </m:r>
                          </m:sub>
                        </m:sSub>
                      </m:num>
                      <m:den>
                        <m:r>
                          <a:rPr lang="en-US" i="1">
                            <a:solidFill>
                              <a:srgbClr val="FF0000"/>
                            </a:solidFill>
                            <a:latin typeface="Cambria Math"/>
                          </a:rPr>
                          <m:t>6</m:t>
                        </m:r>
                        <m:r>
                          <a:rPr lang="en-US" i="1">
                            <a:solidFill>
                              <a:srgbClr val="FF0000"/>
                            </a:solidFill>
                            <a:latin typeface="Cambria Math"/>
                            <a:ea typeface="Cambria Math"/>
                          </a:rPr>
                          <m:t>𝜋</m:t>
                        </m:r>
                      </m:den>
                    </m:f>
                    <m:sSup>
                      <m:sSupPr>
                        <m:ctrlPr>
                          <a:rPr lang="en-US" i="1">
                            <a:solidFill>
                              <a:srgbClr val="FF0000"/>
                            </a:solidFill>
                            <a:latin typeface="Cambria Math" panose="02040503050406030204" pitchFamily="18" charset="0"/>
                            <a:ea typeface="Cambria Math"/>
                          </a:rPr>
                        </m:ctrlPr>
                      </m:sSupPr>
                      <m:e>
                        <m:r>
                          <a:rPr lang="en-US" i="1">
                            <a:solidFill>
                              <a:srgbClr val="FF0000"/>
                            </a:solidFill>
                            <a:latin typeface="Cambria Math"/>
                            <a:ea typeface="Cambria Math"/>
                          </a:rPr>
                          <m:t>𝜔</m:t>
                        </m:r>
                      </m:e>
                      <m:sup>
                        <m:r>
                          <a:rPr lang="en-US" i="1">
                            <a:solidFill>
                              <a:srgbClr val="FF0000"/>
                            </a:solidFill>
                            <a:latin typeface="Cambria Math"/>
                            <a:ea typeface="Cambria Math"/>
                          </a:rPr>
                          <m:t>2</m:t>
                        </m:r>
                      </m:sup>
                    </m:sSup>
                    <m:d>
                      <m:dPr>
                        <m:ctrlPr>
                          <a:rPr lang="en-US" i="1">
                            <a:solidFill>
                              <a:srgbClr val="FF0000"/>
                            </a:solidFill>
                            <a:latin typeface="Cambria Math" panose="02040503050406030204" pitchFamily="18" charset="0"/>
                            <a:ea typeface="Cambria Math"/>
                          </a:rPr>
                        </m:ctrlPr>
                      </m:dPr>
                      <m:e>
                        <m:sSup>
                          <m:sSupPr>
                            <m:ctrlPr>
                              <a:rPr lang="en-US" i="1">
                                <a:solidFill>
                                  <a:srgbClr val="FF0000"/>
                                </a:solidFill>
                                <a:latin typeface="Cambria Math" panose="02040503050406030204" pitchFamily="18" charset="0"/>
                                <a:ea typeface="Cambria Math"/>
                              </a:rPr>
                            </m:ctrlPr>
                          </m:sSupPr>
                          <m:e>
                            <m:r>
                              <a:rPr lang="en-US" i="1">
                                <a:solidFill>
                                  <a:srgbClr val="FF0000"/>
                                </a:solidFill>
                                <a:latin typeface="Cambria Math"/>
                                <a:ea typeface="Cambria Math"/>
                              </a:rPr>
                              <m:t>𝜀</m:t>
                            </m:r>
                          </m:e>
                          <m:sup>
                            <m:f>
                              <m:fPr>
                                <m:ctrlPr>
                                  <a:rPr lang="en-US" i="1">
                                    <a:solidFill>
                                      <a:srgbClr val="FF0000"/>
                                    </a:solidFill>
                                    <a:latin typeface="Cambria Math" panose="02040503050406030204" pitchFamily="18" charset="0"/>
                                    <a:ea typeface="Cambria Math"/>
                                  </a:rPr>
                                </m:ctrlPr>
                              </m:fPr>
                              <m:num>
                                <m:r>
                                  <a:rPr lang="en-US" i="1">
                                    <a:solidFill>
                                      <a:srgbClr val="FF0000"/>
                                    </a:solidFill>
                                    <a:latin typeface="Cambria Math"/>
                                    <a:ea typeface="Cambria Math"/>
                                  </a:rPr>
                                  <m:t>3</m:t>
                                </m:r>
                              </m:num>
                              <m:den>
                                <m:r>
                                  <a:rPr lang="en-US" i="1">
                                    <a:solidFill>
                                      <a:srgbClr val="FF0000"/>
                                    </a:solidFill>
                                    <a:latin typeface="Cambria Math"/>
                                    <a:ea typeface="Cambria Math"/>
                                  </a:rPr>
                                  <m:t>2</m:t>
                                </m:r>
                              </m:den>
                            </m:f>
                          </m:sup>
                        </m:sSup>
                        <m:f>
                          <m:fPr>
                            <m:ctrlPr>
                              <a:rPr lang="en-US" i="1">
                                <a:solidFill>
                                  <a:srgbClr val="FF0000"/>
                                </a:solidFill>
                                <a:latin typeface="Cambria Math" panose="02040503050406030204" pitchFamily="18" charset="0"/>
                                <a:ea typeface="Cambria Math"/>
                              </a:rPr>
                            </m:ctrlPr>
                          </m:fPr>
                          <m:num>
                            <m:sSup>
                              <m:sSupPr>
                                <m:ctrlPr>
                                  <a:rPr lang="en-US" i="1">
                                    <a:solidFill>
                                      <a:srgbClr val="FF0000"/>
                                    </a:solidFill>
                                    <a:latin typeface="Cambria Math" panose="02040503050406030204" pitchFamily="18" charset="0"/>
                                    <a:ea typeface="Cambria Math"/>
                                  </a:rPr>
                                </m:ctrlPr>
                              </m:sSupPr>
                              <m:e>
                                <m:r>
                                  <a:rPr lang="en-US" i="1">
                                    <a:solidFill>
                                      <a:srgbClr val="FF0000"/>
                                    </a:solidFill>
                                    <a:latin typeface="Cambria Math"/>
                                    <a:ea typeface="Cambria Math"/>
                                  </a:rPr>
                                  <m:t> </m:t>
                                </m:r>
                                <m:r>
                                  <a:rPr lang="en-US" i="1">
                                    <a:solidFill>
                                      <a:srgbClr val="FF0000"/>
                                    </a:solidFill>
                                    <a:latin typeface="Cambria Math"/>
                                    <a:ea typeface="Cambria Math"/>
                                  </a:rPr>
                                  <m:t>𝜔</m:t>
                                </m:r>
                              </m:e>
                              <m:sup>
                                <m:r>
                                  <a:rPr lang="en-US" i="1">
                                    <a:solidFill>
                                      <a:srgbClr val="FF0000"/>
                                    </a:solidFill>
                                    <a:latin typeface="Cambria Math"/>
                                    <a:ea typeface="Cambria Math"/>
                                  </a:rPr>
                                  <m:t>2</m:t>
                                </m:r>
                              </m:sup>
                            </m:sSup>
                          </m:num>
                          <m:den>
                            <m:sSup>
                              <m:sSupPr>
                                <m:ctrlPr>
                                  <a:rPr lang="en-US" i="1">
                                    <a:solidFill>
                                      <a:srgbClr val="FF0000"/>
                                    </a:solidFill>
                                    <a:latin typeface="Cambria Math" panose="02040503050406030204" pitchFamily="18" charset="0"/>
                                    <a:ea typeface="Cambria Math"/>
                                  </a:rPr>
                                </m:ctrlPr>
                              </m:sSupPr>
                              <m:e>
                                <m:r>
                                  <a:rPr lang="en-US" i="1">
                                    <a:solidFill>
                                      <a:srgbClr val="FF0000"/>
                                    </a:solidFill>
                                    <a:latin typeface="Cambria Math"/>
                                    <a:ea typeface="Cambria Math"/>
                                  </a:rPr>
                                  <m:t>𝑐</m:t>
                                </m:r>
                              </m:e>
                              <m:sup>
                                <m:r>
                                  <a:rPr lang="en-US" i="1">
                                    <a:solidFill>
                                      <a:srgbClr val="FF0000"/>
                                    </a:solidFill>
                                    <a:latin typeface="Cambria Math"/>
                                    <a:ea typeface="Cambria Math"/>
                                  </a:rPr>
                                  <m:t>3</m:t>
                                </m:r>
                              </m:sup>
                            </m:sSup>
                          </m:den>
                        </m:f>
                        <m:r>
                          <a:rPr lang="en-US" i="1">
                            <a:solidFill>
                              <a:srgbClr val="FF0000"/>
                            </a:solidFill>
                            <a:latin typeface="Cambria Math"/>
                            <a:ea typeface="Cambria Math"/>
                          </a:rPr>
                          <m:t>+</m:t>
                        </m:r>
                        <m:f>
                          <m:fPr>
                            <m:ctrlPr>
                              <a:rPr lang="en-US" i="1">
                                <a:solidFill>
                                  <a:srgbClr val="FF0000"/>
                                </a:solidFill>
                                <a:latin typeface="Cambria Math" panose="02040503050406030204" pitchFamily="18" charset="0"/>
                                <a:ea typeface="Cambria Math"/>
                              </a:rPr>
                            </m:ctrlPr>
                          </m:fPr>
                          <m:num>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𝜇</m:t>
                                </m:r>
                              </m:e>
                              <m:sub>
                                <m:r>
                                  <a:rPr lang="en-US" i="1">
                                    <a:solidFill>
                                      <a:srgbClr val="FF0000"/>
                                    </a:solidFill>
                                    <a:latin typeface="Cambria Math"/>
                                    <a:ea typeface="Cambria Math"/>
                                  </a:rPr>
                                  <m:t>0</m:t>
                                </m:r>
                              </m:sub>
                            </m:sSub>
                            <m:r>
                              <a:rPr lang="en-US" i="1">
                                <a:solidFill>
                                  <a:srgbClr val="FF0000"/>
                                </a:solidFill>
                                <a:latin typeface="Cambria Math"/>
                                <a:ea typeface="Cambria Math"/>
                              </a:rPr>
                              <m:t>𝜎</m:t>
                            </m:r>
                          </m:num>
                          <m:den>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𝑟</m:t>
                                </m:r>
                              </m:e>
                              <m:sub>
                                <m:r>
                                  <a:rPr lang="en-US" b="0" i="1" smtClean="0">
                                    <a:solidFill>
                                      <a:srgbClr val="FF0000"/>
                                    </a:solidFill>
                                    <a:latin typeface="Cambria Math" panose="02040503050406030204" pitchFamily="18" charset="0"/>
                                    <a:ea typeface="Cambria Math"/>
                                  </a:rPr>
                                  <m:t>𝑠</m:t>
                                </m:r>
                              </m:sub>
                            </m:sSub>
                          </m:den>
                        </m:f>
                      </m:e>
                    </m:d>
                    <m:sSup>
                      <m:sSupPr>
                        <m:ctrlPr>
                          <a:rPr lang="en-US" i="1">
                            <a:solidFill>
                              <a:srgbClr val="FF0000"/>
                            </a:solidFill>
                            <a:latin typeface="Cambria Math" panose="02040503050406030204" pitchFamily="18" charset="0"/>
                            <a:ea typeface="Cambria Math"/>
                          </a:rPr>
                        </m:ctrlPr>
                      </m:sSupPr>
                      <m:e>
                        <m:sSub>
                          <m:sSubPr>
                            <m:ctrlPr>
                              <a:rPr lang="en-US" i="1">
                                <a:solidFill>
                                  <a:srgbClr val="FF0000"/>
                                </a:solidFill>
                                <a:latin typeface="Cambria Math" panose="02040503050406030204" pitchFamily="18" charset="0"/>
                                <a:ea typeface="Cambria Math"/>
                              </a:rPr>
                            </m:ctrlPr>
                          </m:sSubPr>
                          <m:e>
                            <m:r>
                              <a:rPr lang="en-US" i="1">
                                <a:solidFill>
                                  <a:srgbClr val="FF0000"/>
                                </a:solidFill>
                                <a:latin typeface="Cambria Math"/>
                                <a:ea typeface="Cambria Math"/>
                              </a:rPr>
                              <m:t>𝑝</m:t>
                            </m:r>
                          </m:e>
                          <m:sub>
                            <m:r>
                              <a:rPr lang="en-US" i="1">
                                <a:solidFill>
                                  <a:srgbClr val="FF0000"/>
                                </a:solidFill>
                                <a:latin typeface="Cambria Math"/>
                                <a:ea typeface="Cambria Math"/>
                              </a:rPr>
                              <m:t>𝑚</m:t>
                            </m:r>
                          </m:sub>
                        </m:sSub>
                      </m:e>
                      <m:sup>
                        <m:r>
                          <a:rPr lang="en-US" i="1">
                            <a:solidFill>
                              <a:srgbClr val="FF0000"/>
                            </a:solidFill>
                            <a:latin typeface="Cambria Math"/>
                            <a:ea typeface="Cambria Math"/>
                          </a:rPr>
                          <m:t>2</m:t>
                        </m:r>
                      </m:sup>
                    </m:sSup>
                  </m:oMath>
                </a14:m>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a:rPr>
                      <m:t>𝑛</m:t>
                    </m:r>
                    <m:r>
                      <a:rPr lang="en-US" i="1">
                        <a:latin typeface="Cambria Math"/>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a:ea typeface="Cambria Math"/>
                              </a:rPr>
                              <m:t>𝜔</m:t>
                            </m:r>
                          </m:e>
                        </m:acc>
                        <m:r>
                          <a:rPr lang="en-US" i="1">
                            <a:latin typeface="Cambria Math"/>
                            <a:ea typeface="Cambria Math"/>
                          </a:rPr>
                          <m:t>𝜔</m:t>
                        </m:r>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ea typeface="Cambria Math"/>
                                  </a:rPr>
                                  <m:t>𝜔</m:t>
                                </m:r>
                              </m:e>
                            </m:acc>
                          </m:e>
                          <m:sup>
                            <m:r>
                              <a:rPr lang="en-US" i="1">
                                <a:latin typeface="Cambria Math"/>
                              </a:rPr>
                              <m:t>2</m:t>
                            </m:r>
                          </m:sup>
                        </m:sSup>
                      </m:den>
                    </m:f>
                    <m:r>
                      <a:rPr lang="en-US" i="1">
                        <a:latin typeface="Cambria Math"/>
                      </a:rPr>
                      <m:t>=3−</m:t>
                    </m:r>
                    <m:f>
                      <m:fPr>
                        <m:ctrlPr>
                          <a:rPr lang="en-US" i="1">
                            <a:latin typeface="Cambria Math" panose="02040503050406030204" pitchFamily="18" charset="0"/>
                          </a:rPr>
                        </m:ctrlPr>
                      </m:fPr>
                      <m:num>
                        <m:r>
                          <a:rPr lang="en-US" i="1">
                            <a:latin typeface="Cambria Math"/>
                          </a:rPr>
                          <m:t>2</m:t>
                        </m:r>
                      </m:num>
                      <m:den>
                        <m:r>
                          <a:rPr lang="en-US" i="1">
                            <a:latin typeface="Cambria Math"/>
                          </a:rPr>
                          <m:t>1+</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a:ea typeface="Cambria Math"/>
                                  </a:rPr>
                                  <m:t>𝜀</m:t>
                                </m:r>
                              </m:e>
                              <m:sup>
                                <m:r>
                                  <a:rPr lang="en-US" i="1">
                                    <a:latin typeface="Cambria Math"/>
                                  </a:rPr>
                                  <m:t>3/2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ea typeface="Cambria Math"/>
                                      </a:rPr>
                                      <m:t>𝜔</m:t>
                                    </m:r>
                                  </m:num>
                                  <m:den>
                                    <m:r>
                                      <a:rPr lang="en-US" i="1">
                                        <a:latin typeface="Cambria Math"/>
                                      </a:rPr>
                                      <m:t>𝑐</m:t>
                                    </m:r>
                                  </m:den>
                                </m:f>
                              </m:e>
                            </m:d>
                          </m:e>
                          <m:sup>
                            <m:r>
                              <a:rPr lang="en-US" i="1">
                                <a:latin typeface="Cambria Math"/>
                              </a:rPr>
                              <m:t>2</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𝑟</m:t>
                                </m:r>
                              </m:e>
                              <m:sub>
                                <m:r>
                                  <a:rPr lang="en-US" b="0" i="1" smtClean="0">
                                    <a:latin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a:ea typeface="Cambria Math"/>
                                  </a:rPr>
                                  <m:t>𝜇</m:t>
                                </m:r>
                              </m:e>
                              <m:sub>
                                <m:r>
                                  <a:rPr lang="en-US" i="1">
                                    <a:latin typeface="Cambria Math"/>
                                  </a:rPr>
                                  <m:t>0</m:t>
                                </m:r>
                              </m:sub>
                            </m:sSub>
                            <m:r>
                              <a:rPr lang="en-US" i="1">
                                <a:latin typeface="Cambria Math"/>
                                <a:ea typeface="Cambria Math"/>
                              </a:rPr>
                              <m:t>𝜎</m:t>
                            </m:r>
                            <m:r>
                              <a:rPr lang="en-US" i="1">
                                <a:latin typeface="Cambria Math"/>
                                <a:ea typeface="Cambria Math"/>
                              </a:rPr>
                              <m:t>𝑐</m:t>
                            </m:r>
                          </m:den>
                        </m:f>
                      </m:den>
                    </m:f>
                  </m:oMath>
                </a14:m>
                <a:endParaRPr lang="en-US" dirty="0" smtClean="0">
                  <a:solidFill>
                    <a:srgbClr val="FF0000"/>
                  </a:solidFill>
                </a:endParaRPr>
              </a:p>
              <a:p>
                <a14:m>
                  <m:oMath xmlns:m="http://schemas.openxmlformats.org/officeDocument/2006/math">
                    <m:r>
                      <a:rPr lang="en-US" i="1" smtClean="0">
                        <a:latin typeface="Cambria Math" panose="02040503050406030204" pitchFamily="18" charset="0"/>
                        <a:ea typeface="Cambria Math" panose="02040503050406030204" pitchFamily="18" charset="0"/>
                        <a:hlinkClick r:id="rId3" action="ppaction://hlinkfile"/>
                      </a:rPr>
                      <m:t>𝜀</m:t>
                    </m:r>
                    <m:r>
                      <a:rPr lang="en-US" b="0" i="1" smtClean="0">
                        <a:latin typeface="Cambria Math" panose="02040503050406030204" pitchFamily="18" charset="0"/>
                        <a:ea typeface="Cambria Math" panose="02040503050406030204" pitchFamily="18" charset="0"/>
                        <a:hlinkClick r:id="rId3" action="ppaction://hlinkfile"/>
                      </a:rPr>
                      <m:t>&lt;0</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ea typeface="Cambria Math"/>
                              </a:rPr>
                              <m:t>𝜇</m:t>
                            </m:r>
                          </m:e>
                          <m:sub>
                            <m:r>
                              <a:rPr lang="en-US" i="1">
                                <a:latin typeface="Cambria Math"/>
                              </a:rPr>
                              <m:t>0</m:t>
                            </m:r>
                          </m:sub>
                        </m:sSub>
                      </m:num>
                      <m:den>
                        <m:r>
                          <a:rPr lang="en-US" i="1">
                            <a:latin typeface="Cambria Math"/>
                          </a:rPr>
                          <m:t>6</m:t>
                        </m:r>
                        <m:r>
                          <a:rPr lang="en-US" i="1">
                            <a:latin typeface="Cambria Math"/>
                            <a:ea typeface="Cambria Math"/>
                          </a:rPr>
                          <m:t>𝜋</m:t>
                        </m:r>
                      </m:den>
                    </m:f>
                    <m:sSup>
                      <m:sSupPr>
                        <m:ctrlPr>
                          <a:rPr lang="en-US" i="1">
                            <a:latin typeface="Cambria Math" panose="02040503050406030204" pitchFamily="18" charset="0"/>
                            <a:ea typeface="Cambria Math"/>
                          </a:rPr>
                        </m:ctrlPr>
                      </m:sSupPr>
                      <m:e>
                        <m:r>
                          <a:rPr lang="en-US" i="1">
                            <a:latin typeface="Cambria Math"/>
                            <a:ea typeface="Cambria Math"/>
                          </a:rPr>
                          <m:t>𝜔</m:t>
                        </m:r>
                      </m:e>
                      <m:sup>
                        <m:r>
                          <a:rPr lang="en-US" i="1">
                            <a:latin typeface="Cambria Math"/>
                            <a:ea typeface="Cambria Math"/>
                          </a:rPr>
                          <m:t>2</m:t>
                        </m:r>
                      </m:sup>
                    </m:sSup>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𝜇</m:t>
                            </m:r>
                          </m:e>
                          <m:sub>
                            <m:r>
                              <a:rPr lang="en-US" i="1">
                                <a:latin typeface="Cambria Math"/>
                                <a:ea typeface="Cambria Math"/>
                              </a:rPr>
                              <m:t>0</m:t>
                            </m:r>
                          </m:sub>
                        </m:sSub>
                        <m:r>
                          <a:rPr lang="en-US" i="1">
                            <a:latin typeface="Cambria Math"/>
                            <a:ea typeface="Cambria Math"/>
                          </a:rPr>
                          <m:t>𝜎</m:t>
                        </m:r>
                      </m:num>
                      <m:den>
                        <m:sSub>
                          <m:sSubPr>
                            <m:ctrlPr>
                              <a:rPr lang="en-US" i="1">
                                <a:latin typeface="Cambria Math" panose="02040503050406030204" pitchFamily="18" charset="0"/>
                                <a:ea typeface="Cambria Math"/>
                              </a:rPr>
                            </m:ctrlPr>
                          </m:sSubPr>
                          <m:e>
                            <m:r>
                              <a:rPr lang="en-US" i="1">
                                <a:latin typeface="Cambria Math"/>
                                <a:ea typeface="Cambria Math"/>
                              </a:rPr>
                              <m:t>𝑟</m:t>
                            </m:r>
                          </m:e>
                          <m:sub>
                            <m:r>
                              <a:rPr lang="en-US" b="0" i="1" smtClean="0">
                                <a:latin typeface="Cambria Math" panose="02040503050406030204" pitchFamily="18" charset="0"/>
                                <a:ea typeface="Cambria Math"/>
                              </a:rPr>
                              <m:t>𝑠</m:t>
                            </m:r>
                          </m:sub>
                        </m:sSub>
                      </m:den>
                    </m:f>
                    <m:sSup>
                      <m:sSupPr>
                        <m:ctrlPr>
                          <a:rPr lang="en-US" i="1" smtClean="0">
                            <a:latin typeface="Cambria Math" panose="02040503050406030204" pitchFamily="18" charset="0"/>
                            <a:ea typeface="Cambria Math"/>
                          </a:rPr>
                        </m:ctrlPr>
                      </m:sSupPr>
                      <m:e>
                        <m:sSub>
                          <m:sSubPr>
                            <m:ctrlPr>
                              <a:rPr lang="en-US"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𝑝</m:t>
                            </m:r>
                          </m:e>
                          <m:sub>
                            <m:r>
                              <a:rPr lang="en-US" b="0" i="1" smtClean="0">
                                <a:latin typeface="Cambria Math" panose="02040503050406030204" pitchFamily="18" charset="0"/>
                                <a:ea typeface="Cambria Math"/>
                              </a:rPr>
                              <m:t>𝑚</m:t>
                            </m:r>
                          </m:sub>
                        </m:sSub>
                      </m:e>
                      <m:sup>
                        <m:r>
                          <a:rPr lang="en-US" b="0" i="1" smtClean="0">
                            <a:latin typeface="Cambria Math" panose="02040503050406030204" pitchFamily="18" charset="0"/>
                            <a:ea typeface="Cambria Math"/>
                          </a:rPr>
                          <m:t>2</m:t>
                        </m:r>
                      </m:sup>
                    </m:sSup>
                  </m:oMath>
                </a14:m>
                <a:r>
                  <a:rPr lang="en-US" dirty="0" smtClean="0"/>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a:t>
                </a:r>
                <a:r>
                  <a:rPr lang="en-US" sz="1800" dirty="0" smtClean="0"/>
                  <a:t>(</a:t>
                </a:r>
                <a:r>
                  <a:rPr lang="en-US" sz="1800" dirty="0" smtClean="0">
                    <a:solidFill>
                      <a:schemeClr val="accent1"/>
                    </a:solidFill>
                  </a:rPr>
                  <a:t>can not explain Crab braking</a:t>
                </a:r>
                <a:r>
                  <a:rPr lang="en-US" sz="1800" dirty="0" smtClean="0"/>
                  <a:t>)</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7982" y="1825625"/>
                <a:ext cx="11450782" cy="4351338"/>
              </a:xfrm>
              <a:blipFill>
                <a:blip r:embed="rId4"/>
                <a:stretch>
                  <a:fillRect l="-798" t="-2801"/>
                </a:stretch>
              </a:blipFill>
            </p:spPr>
            <p:txBody>
              <a:bodyPr/>
              <a:lstStyle/>
              <a:p>
                <a:r>
                  <a:rPr lang="sl-SI">
                    <a:noFill/>
                  </a:rPr>
                  <a:t> </a:t>
                </a:r>
              </a:p>
            </p:txBody>
          </p:sp>
        </mc:Fallback>
      </mc:AlternateContent>
    </p:spTree>
    <p:extLst>
      <p:ext uri="{BB962C8B-B14F-4D97-AF65-F5344CB8AC3E}">
        <p14:creationId xmlns:p14="http://schemas.microsoft.com/office/powerpoint/2010/main" val="212804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78982" y="2867891"/>
            <a:ext cx="1246909"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60786"/>
                <a:ext cx="10515600" cy="1325563"/>
              </a:xfrm>
            </p:spPr>
            <p:txBody>
              <a:bodyPr/>
              <a:lstStyle/>
              <a:p>
                <a:r>
                  <a:rPr lang="en-US" dirty="0" smtClean="0"/>
                  <a:t>What is needed to explain average Crab braking index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≈2.5?</m:t>
                    </m:r>
                  </m:oMath>
                </a14:m>
                <a:endParaRPr lang="sl-SI"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60786"/>
                <a:ext cx="10515600" cy="1325563"/>
              </a:xfrm>
              <a:blipFill>
                <a:blip r:embed="rId2"/>
                <a:stretch>
                  <a:fillRect l="-2377" t="-13364" b="-21198"/>
                </a:stretch>
              </a:blipFill>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386349"/>
                <a:ext cx="12192000" cy="5471652"/>
              </a:xfrm>
              <a:noFill/>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lgn="ctr">
                  <a:buNone/>
                </a:pPr>
                <a14:m>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1">
                        <a:latin typeface="Cambria Math"/>
                      </a:rPr>
                      <m:t>𝑛</m:t>
                    </m:r>
                    <m:r>
                      <a:rPr lang="en-US" sz="2400" i="1">
                        <a:latin typeface="Cambria Math"/>
                      </a:rPr>
                      <m:t>=3−</m:t>
                    </m:r>
                    <m:f>
                      <m:fPr>
                        <m:ctrlPr>
                          <a:rPr lang="en-US" sz="2400" i="1">
                            <a:latin typeface="Cambria Math" panose="02040503050406030204" pitchFamily="18" charset="0"/>
                          </a:rPr>
                        </m:ctrlPr>
                      </m:fPr>
                      <m:num>
                        <m:r>
                          <a:rPr lang="en-US" sz="2400" i="1">
                            <a:latin typeface="Cambria Math"/>
                          </a:rPr>
                          <m:t>2</m:t>
                        </m:r>
                      </m:num>
                      <m:den>
                        <m:r>
                          <a:rPr lang="en-US" sz="2400" i="1">
                            <a:latin typeface="Cambria Math"/>
                          </a:rPr>
                          <m:t>1+</m:t>
                        </m:r>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a:ea typeface="Cambria Math"/>
                                  </a:rPr>
                                  <m:t>𝜀</m:t>
                                </m:r>
                              </m:e>
                              <m:sup>
                                <m:f>
                                  <m:fPr>
                                    <m:ctrlPr>
                                      <a:rPr lang="en-US" sz="2400" i="1">
                                        <a:latin typeface="Cambria Math" panose="02040503050406030204" pitchFamily="18" charset="0"/>
                                      </a:rPr>
                                    </m:ctrlPr>
                                  </m:fPr>
                                  <m:num>
                                    <m:r>
                                      <a:rPr lang="en-US" sz="2400" i="1">
                                        <a:latin typeface="Cambria Math"/>
                                      </a:rPr>
                                      <m:t>3</m:t>
                                    </m:r>
                                  </m:num>
                                  <m:den>
                                    <m:r>
                                      <a:rPr lang="en-US" sz="2400" i="1">
                                        <a:latin typeface="Cambria Math"/>
                                      </a:rPr>
                                      <m:t>2</m:t>
                                    </m:r>
                                  </m:den>
                                </m:f>
                              </m:sup>
                            </m:sSup>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a:ea typeface="Cambria Math"/>
                                      </a:rPr>
                                      <m:t>𝜔</m:t>
                                    </m:r>
                                  </m:num>
                                  <m:den>
                                    <m:r>
                                      <a:rPr lang="en-US" sz="2400" i="1">
                                        <a:latin typeface="Cambria Math"/>
                                      </a:rPr>
                                      <m:t>𝑐</m:t>
                                    </m:r>
                                  </m:den>
                                </m:f>
                              </m:e>
                            </m:d>
                          </m:e>
                          <m:sup>
                            <m:r>
                              <a:rPr lang="en-US" sz="2400" i="1">
                                <a:latin typeface="Cambria Math"/>
                              </a:rPr>
                              <m:t>2</m:t>
                            </m:r>
                          </m:sup>
                        </m:sSup>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𝑟</m:t>
                                </m:r>
                              </m:e>
                              <m:sub>
                                <m:r>
                                  <a:rPr lang="en-US" sz="2400" b="0" i="1" smtClean="0">
                                    <a:latin typeface="Cambria Math" panose="02040503050406030204" pitchFamily="18" charset="0"/>
                                  </a:rPr>
                                  <m:t>𝑠</m:t>
                                </m:r>
                              </m:sub>
                            </m:sSub>
                          </m:num>
                          <m:den>
                            <m:sSub>
                              <m:sSubPr>
                                <m:ctrlPr>
                                  <a:rPr lang="en-US" sz="2400" i="1">
                                    <a:latin typeface="Cambria Math" panose="02040503050406030204" pitchFamily="18" charset="0"/>
                                  </a:rPr>
                                </m:ctrlPr>
                              </m:sSubPr>
                              <m:e>
                                <m:r>
                                  <a:rPr lang="en-US" sz="2400" i="1">
                                    <a:latin typeface="Cambria Math"/>
                                    <a:ea typeface="Cambria Math"/>
                                  </a:rPr>
                                  <m:t>𝜇</m:t>
                                </m:r>
                              </m:e>
                              <m:sub>
                                <m:r>
                                  <a:rPr lang="en-US" sz="2400" i="1">
                                    <a:latin typeface="Cambria Math"/>
                                  </a:rPr>
                                  <m:t>0</m:t>
                                </m:r>
                              </m:sub>
                            </m:sSub>
                            <m:r>
                              <a:rPr lang="en-US" sz="2400" i="1">
                                <a:latin typeface="Cambria Math"/>
                                <a:ea typeface="Cambria Math"/>
                              </a:rPr>
                              <m:t>𝜎</m:t>
                            </m:r>
                            <m:r>
                              <a:rPr lang="en-US" sz="2400" i="1">
                                <a:latin typeface="Cambria Math"/>
                                <a:ea typeface="Cambria Math"/>
                              </a:rPr>
                              <m:t>𝑐</m:t>
                            </m:r>
                          </m:den>
                        </m:f>
                      </m:den>
                    </m:f>
                    <m:r>
                      <a:rPr lang="en-US" sz="2400" b="0" i="1" smtClean="0">
                        <a:latin typeface="Cambria Math" panose="02040503050406030204" pitchFamily="18" charset="0"/>
                        <a:ea typeface="Cambria Math"/>
                      </a:rPr>
                      <m:t>=2 .5</m:t>
                    </m:r>
                  </m:oMath>
                </a14:m>
                <a:r>
                  <a:rPr lang="en-US" sz="2400" dirty="0" smtClean="0"/>
                  <a:t> requires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3</m:t>
                        </m:r>
                      </m:den>
                    </m:f>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𝜀</m:t>
                        </m:r>
                      </m:e>
                      <m:sup>
                        <m:r>
                          <a:rPr lang="en-US" sz="2400" b="0" i="1" smtClean="0">
                            <a:latin typeface="Cambria Math" panose="02040503050406030204" pitchFamily="18" charset="0"/>
                            <a:ea typeface="Cambria Math" panose="02040503050406030204" pitchFamily="18" charset="0"/>
                          </a:rPr>
                          <m:t>3/2</m:t>
                        </m:r>
                      </m:sup>
                    </m:sSup>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𝜔</m:t>
                                </m:r>
                              </m:num>
                              <m:den>
                                <m:r>
                                  <a:rPr lang="en-US" sz="2400" b="0" i="1" smtClean="0">
                                    <a:latin typeface="Cambria Math" panose="02040503050406030204" pitchFamily="18" charset="0"/>
                                    <a:ea typeface="Cambria Math" panose="02040503050406030204" pitchFamily="18" charset="0"/>
                                  </a:rPr>
                                  <m:t>𝑐</m:t>
                                </m:r>
                              </m:den>
                            </m:f>
                          </m:e>
                        </m:d>
                      </m:e>
                      <m:sup>
                        <m:r>
                          <a:rPr lang="en-US" sz="2400" b="0" i="1" smtClean="0">
                            <a:latin typeface="Cambria Math" panose="02040503050406030204" pitchFamily="18" charset="0"/>
                            <a:ea typeface="Cambria Math" panose="02040503050406030204" pitchFamily="18" charset="0"/>
                          </a:rPr>
                          <m:t>2</m:t>
                        </m:r>
                      </m:sup>
                    </m:sSup>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a:rPr lang="en-US" sz="2400" b="0" i="1" smtClean="0">
                                <a:latin typeface="Cambria Math" panose="02040503050406030204" pitchFamily="18" charset="0"/>
                                <a:ea typeface="Cambria Math" panose="02040503050406030204" pitchFamily="18" charset="0"/>
                              </a:rPr>
                              <m:t>𝑠</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𝑐</m:t>
                        </m:r>
                      </m:den>
                    </m:f>
                    <m:r>
                      <a:rPr lang="en-US" sz="2400" b="0" i="1" smtClean="0">
                        <a:latin typeface="Cambria Math" panose="02040503050406030204" pitchFamily="18" charset="0"/>
                        <a:ea typeface="Cambria Math" panose="02040503050406030204" pitchFamily="18" charset="0"/>
                      </a:rPr>
                      <m:t>=3.5×</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−12</m:t>
                        </m:r>
                      </m:sup>
                    </m:sSup>
                    <m:d>
                      <m:dPr>
                        <m:begChr m:val="["/>
                        <m:endChr m:val="]"/>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𝐴</m:t>
                            </m:r>
                          </m:num>
                          <m:den>
                            <m:r>
                              <a:rPr lang="en-US" sz="2400" b="0" i="1" smtClean="0">
                                <a:latin typeface="Cambria Math" panose="02040503050406030204" pitchFamily="18" charset="0"/>
                                <a:ea typeface="Cambria Math" panose="02040503050406030204" pitchFamily="18" charset="0"/>
                              </a:rPr>
                              <m:t>𝑉𝑚</m:t>
                            </m:r>
                          </m:den>
                        </m:f>
                      </m:e>
                    </m:d>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𝜀</m:t>
                        </m:r>
                      </m:e>
                      <m:sup>
                        <m:r>
                          <a:rPr lang="en-US" sz="2400" b="0" i="1" smtClean="0">
                            <a:latin typeface="Cambria Math" panose="02040503050406030204" pitchFamily="18" charset="0"/>
                            <a:ea typeface="Cambria Math" panose="02040503050406030204" pitchFamily="18" charset="0"/>
                          </a:rPr>
                          <m:t>3/2</m:t>
                        </m:r>
                      </m:sup>
                    </m:sSup>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a:rPr lang="en-US" sz="2400" b="0" i="1" smtClean="0">
                                <a:latin typeface="Cambria Math" panose="02040503050406030204" pitchFamily="18" charset="0"/>
                                <a:ea typeface="Cambria Math" panose="02040503050406030204" pitchFamily="18" charset="0"/>
                              </a:rPr>
                              <m:t>𝑠</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a:rPr lang="en-US" sz="2400" b="0" i="1" smtClean="0">
                                <a:latin typeface="Cambria Math" panose="02040503050406030204" pitchFamily="18" charset="0"/>
                                <a:ea typeface="Cambria Math" panose="02040503050406030204" pitchFamily="18" charset="0"/>
                              </a:rPr>
                              <m:t>𝑝</m:t>
                            </m:r>
                          </m:sub>
                        </m:sSub>
                      </m:den>
                    </m:f>
                  </m:oMath>
                </a14:m>
                <a:endParaRPr lang="en-US" sz="2400" dirty="0" smtClean="0"/>
              </a:p>
              <a:p>
                <a:pPr marL="457200" indent="-457200">
                  <a:buFont typeface="+mj-lt"/>
                  <a:buAutoNum type="arabicPeriod"/>
                </a:pPr>
                <a14:m>
                  <m:oMath xmlns:m="http://schemas.openxmlformats.org/officeDocument/2006/math">
                    <m:r>
                      <a:rPr lang="en-US" sz="2400" i="1" smtClean="0">
                        <a:latin typeface="Cambria Math"/>
                        <a:ea typeface="Cambria Math"/>
                      </a:rPr>
                      <m:t>𝜎</m:t>
                    </m:r>
                    <m:r>
                      <a:rPr lang="en-US" sz="2400" b="0" i="1" smtClean="0">
                        <a:latin typeface="Cambria Math"/>
                        <a:ea typeface="Cambria Math"/>
                      </a:rPr>
                      <m:t>=</m:t>
                    </m:r>
                    <m:f>
                      <m:fPr>
                        <m:ctrlPr>
                          <a:rPr lang="en-US" sz="2400" b="0" i="1" smtClean="0">
                            <a:latin typeface="Cambria Math" panose="02040503050406030204" pitchFamily="18" charset="0"/>
                            <a:ea typeface="Cambria Math"/>
                          </a:rPr>
                        </m:ctrlPr>
                      </m:fPr>
                      <m:num>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𝑛</m:t>
                            </m:r>
                          </m:e>
                          <m:sub>
                            <m:r>
                              <a:rPr lang="en-US" sz="2400" b="0" i="1" smtClean="0">
                                <a:latin typeface="Cambria Math"/>
                                <a:ea typeface="Cambria Math"/>
                              </a:rPr>
                              <m:t>𝑒</m:t>
                            </m:r>
                          </m:sub>
                        </m:sSub>
                        <m:sSup>
                          <m:sSupPr>
                            <m:ctrlPr>
                              <a:rPr lang="en-US" sz="2400" b="0" i="1" smtClean="0">
                                <a:latin typeface="Cambria Math" panose="02040503050406030204" pitchFamily="18" charset="0"/>
                                <a:ea typeface="Cambria Math"/>
                              </a:rPr>
                            </m:ctrlPr>
                          </m:sSupPr>
                          <m:e>
                            <m:r>
                              <a:rPr lang="en-US" sz="2400" b="0" i="1" smtClean="0">
                                <a:latin typeface="Cambria Math"/>
                                <a:ea typeface="Cambria Math"/>
                              </a:rPr>
                              <m:t>𝑒</m:t>
                            </m:r>
                          </m:e>
                          <m:sup>
                            <m:r>
                              <a:rPr lang="en-US" sz="2400" b="0" i="1" smtClean="0">
                                <a:latin typeface="Cambria Math"/>
                                <a:ea typeface="Cambria Math"/>
                              </a:rPr>
                              <m:t>2</m:t>
                            </m:r>
                          </m:sup>
                        </m:sSup>
                      </m:num>
                      <m:den>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𝑚</m:t>
                            </m:r>
                          </m:e>
                          <m:sub>
                            <m:r>
                              <a:rPr lang="en-US" sz="2400" b="0" i="1" smtClean="0">
                                <a:latin typeface="Cambria Math"/>
                                <a:ea typeface="Cambria Math"/>
                              </a:rPr>
                              <m:t>𝑒</m:t>
                            </m:r>
                          </m:sub>
                        </m:sSub>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𝜈</m:t>
                            </m:r>
                          </m:e>
                          <m:sub>
                            <m:r>
                              <a:rPr lang="en-US" sz="2400" b="0" i="1" smtClean="0">
                                <a:latin typeface="Cambria Math"/>
                                <a:ea typeface="Cambria Math"/>
                              </a:rPr>
                              <m:t>𝑐</m:t>
                            </m:r>
                          </m:sub>
                        </m:sSub>
                      </m:den>
                    </m:f>
                    <m:r>
                      <a:rPr lang="en-US" sz="2400" b="0" i="0" smtClean="0">
                        <a:latin typeface="Cambria Math"/>
                        <a:ea typeface="Cambria Math"/>
                      </a:rPr>
                      <m:t>;</m:t>
                    </m:r>
                  </m:oMath>
                </a14:m>
                <a:r>
                  <a:rPr lang="en-US" sz="2400" dirty="0" smtClean="0"/>
                  <a:t> </a:t>
                </a:r>
                <a14:m>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𝜈</m:t>
                        </m:r>
                      </m:e>
                      <m:sub>
                        <m:r>
                          <a:rPr lang="en-US" sz="2400" b="0" i="1" smtClean="0">
                            <a:latin typeface="Cambria Math"/>
                            <a:ea typeface="Cambria Math"/>
                          </a:rPr>
                          <m:t>𝑐</m:t>
                        </m:r>
                      </m:sub>
                    </m:sSub>
                  </m:oMath>
                </a14:m>
                <a:r>
                  <a:rPr lang="en-US" sz="2400" dirty="0" smtClean="0"/>
                  <a:t> … electron collision frequency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𝑐</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𝑒</m:t>
                            </m:r>
                          </m:sub>
                        </m:sSub>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𝜀</m:t>
                            </m:r>
                          </m:e>
                          <m: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3</m:t>
                                </m:r>
                              </m:num>
                              <m:den>
                                <m:r>
                                  <a:rPr lang="en-US" sz="2400" b="0" i="1" smtClean="0">
                                    <a:latin typeface="Cambria Math" panose="02040503050406030204" pitchFamily="18" charset="0"/>
                                    <a:ea typeface="Cambria Math" panose="02040503050406030204" pitchFamily="18" charset="0"/>
                                  </a:rPr>
                                  <m:t>2</m:t>
                                </m:r>
                              </m:den>
                            </m:f>
                          </m:sup>
                        </m:sSup>
                      </m:den>
                    </m:f>
                    <m:r>
                      <a:rPr lang="en-US" sz="2400" b="0" i="1" smtClean="0">
                        <a:latin typeface="Cambria Math" panose="02040503050406030204" pitchFamily="18" charset="0"/>
                        <a:ea typeface="Cambria Math" panose="02040503050406030204" pitchFamily="18" charset="0"/>
                      </a:rPr>
                      <m:t>×8.1×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9</m:t>
                        </m:r>
                      </m:sup>
                    </m:sSup>
                    <m:d>
                      <m:dPr>
                        <m:begChr m:val="["/>
                        <m:endChr m:val="]"/>
                        <m:ctrlPr>
                          <a:rPr lang="en-US" sz="2400" b="0" i="1" smtClean="0">
                            <a:latin typeface="Cambria Math" panose="02040503050406030204" pitchFamily="18" charset="0"/>
                            <a:ea typeface="Cambria Math" panose="02040503050406030204" pitchFamily="18" charset="0"/>
                          </a:rPr>
                        </m:ctrlPr>
                      </m:dPr>
                      <m:e>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𝑐𝑚</m:t>
                            </m:r>
                          </m:e>
                          <m:sup>
                            <m:r>
                              <a:rPr lang="en-US" sz="2400" b="0" i="1" smtClean="0">
                                <a:latin typeface="Cambria Math" panose="02040503050406030204" pitchFamily="18" charset="0"/>
                                <a:ea typeface="Cambria Math" panose="02040503050406030204" pitchFamily="18" charset="0"/>
                              </a:rPr>
                              <m:t>3</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𝑠</m:t>
                            </m:r>
                          </m:e>
                          <m:sup>
                            <m:r>
                              <a:rPr lang="en-US" sz="2400" b="0" i="1" smtClean="0">
                                <a:latin typeface="Cambria Math" panose="02040503050406030204" pitchFamily="18" charset="0"/>
                                <a:ea typeface="Cambria Math" panose="02040503050406030204" pitchFamily="18" charset="0"/>
                              </a:rPr>
                              <m:t>−1</m:t>
                            </m:r>
                          </m:sup>
                        </m:sSup>
                      </m:e>
                    </m:d>
                  </m:oMath>
                </a14:m>
                <a:r>
                  <a:rPr lang="en-US" sz="2400" dirty="0" smtClean="0"/>
                  <a:t>  </a:t>
                </a:r>
                <a:r>
                  <a:rPr lang="en-US" sz="2400" b="1" dirty="0" smtClean="0">
                    <a:solidFill>
                      <a:srgbClr val="FF0000"/>
                    </a:solidFill>
                  </a:rPr>
                  <a:t>very high!</a:t>
                </a:r>
              </a:p>
              <a:p>
                <a:pPr marL="457200" indent="-457200">
                  <a:buFont typeface="+mj-lt"/>
                  <a:buAutoNum type="arabicPeriod"/>
                </a:pP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𝜈</m:t>
                        </m:r>
                      </m:e>
                      <m:sub>
                        <m:r>
                          <a:rPr lang="en-US" sz="2400" b="0" i="1" smtClean="0">
                            <a:latin typeface="Cambria Math"/>
                          </a:rPr>
                          <m:t>𝑐</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ea typeface="Cambria Math"/>
                          </a:rPr>
                          <m:t>𝜈</m:t>
                        </m:r>
                      </m:e>
                      <m:sub>
                        <m:r>
                          <a:rPr lang="en-US" sz="2400" b="0" i="1" smtClean="0">
                            <a:latin typeface="Cambria Math"/>
                          </a:rPr>
                          <m:t>𝑒𝑒</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ea typeface="Cambria Math"/>
                          </a:rPr>
                          <m:t>𝜈</m:t>
                        </m:r>
                      </m:e>
                      <m:sub>
                        <m:r>
                          <a:rPr lang="en-US" sz="2400" b="0" i="1" smtClean="0">
                            <a:latin typeface="Cambria Math"/>
                          </a:rPr>
                          <m:t>𝑒𝑖</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a:ea typeface="Cambria Math"/>
                          </a:rPr>
                          <m:t>𝜈</m:t>
                        </m:r>
                      </m:e>
                      <m:sub>
                        <m:r>
                          <a:rPr lang="en-US" sz="2400" i="1">
                            <a:latin typeface="Cambria Math"/>
                          </a:rPr>
                          <m:t>𝑒</m:t>
                        </m:r>
                        <m:r>
                          <a:rPr lang="en-US" sz="2400" i="1">
                            <a:latin typeface="Cambria Math"/>
                            <a:ea typeface="Cambria Math"/>
                          </a:rPr>
                          <m:t>𝛾</m:t>
                        </m:r>
                      </m:sub>
                    </m:sSub>
                    <m:r>
                      <a:rPr lang="en-US" sz="2400" b="0" i="1" smtClean="0">
                        <a:latin typeface="Cambria Math"/>
                      </a:rPr>
                      <m:t>=</m:t>
                    </m:r>
                    <m:f>
                      <m:fPr>
                        <m:ctrlPr>
                          <a:rPr lang="en-US" sz="2400" b="0" i="1" smtClean="0">
                            <a:solidFill>
                              <a:schemeClr val="accent1"/>
                            </a:solidFill>
                            <a:latin typeface="Cambria Math" panose="02040503050406030204" pitchFamily="18" charset="0"/>
                          </a:rPr>
                        </m:ctrlPr>
                      </m:fPr>
                      <m:num>
                        <m:r>
                          <a:rPr lang="en-US" sz="2400" b="0" i="1" smtClean="0">
                            <a:solidFill>
                              <a:schemeClr val="accent1"/>
                            </a:solidFill>
                            <a:latin typeface="Cambria Math"/>
                          </a:rPr>
                          <m:t>4</m:t>
                        </m:r>
                        <m:rad>
                          <m:radPr>
                            <m:degHide m:val="on"/>
                            <m:ctrlPr>
                              <a:rPr lang="en-US" sz="2400" i="1">
                                <a:solidFill>
                                  <a:schemeClr val="accent1"/>
                                </a:solidFill>
                                <a:latin typeface="Cambria Math" panose="02040503050406030204" pitchFamily="18" charset="0"/>
                              </a:rPr>
                            </m:ctrlPr>
                          </m:radPr>
                          <m:deg/>
                          <m:e>
                            <m:r>
                              <a:rPr lang="en-US" sz="2400" i="1">
                                <a:solidFill>
                                  <a:schemeClr val="accent1"/>
                                </a:solidFill>
                                <a:latin typeface="Cambria Math"/>
                                <a:ea typeface="Cambria Math"/>
                              </a:rPr>
                              <m:t>𝜋</m:t>
                            </m:r>
                          </m:e>
                        </m:rad>
                      </m:num>
                      <m:den>
                        <m:r>
                          <a:rPr lang="en-US" sz="2400" b="0" i="1" smtClean="0">
                            <a:solidFill>
                              <a:schemeClr val="accent1"/>
                            </a:solidFill>
                            <a:latin typeface="Cambria Math"/>
                          </a:rPr>
                          <m:t>3</m:t>
                        </m:r>
                        <m:rad>
                          <m:radPr>
                            <m:degHide m:val="on"/>
                            <m:ctrlPr>
                              <a:rPr lang="en-US" sz="2400" b="0" i="1" smtClean="0">
                                <a:solidFill>
                                  <a:schemeClr val="accent1"/>
                                </a:solidFill>
                                <a:latin typeface="Cambria Math" panose="02040503050406030204" pitchFamily="18" charset="0"/>
                              </a:rPr>
                            </m:ctrlPr>
                          </m:radPr>
                          <m:deg/>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𝑚</m:t>
                                </m:r>
                              </m:e>
                              <m:sub>
                                <m:r>
                                  <a:rPr lang="en-US" sz="2400" b="0" i="1" smtClean="0">
                                    <a:solidFill>
                                      <a:schemeClr val="accent1"/>
                                    </a:solidFill>
                                    <a:latin typeface="Cambria Math"/>
                                  </a:rPr>
                                  <m:t>𝑒</m:t>
                                </m:r>
                              </m:sub>
                            </m:sSub>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𝑘</m:t>
                                </m:r>
                              </m:e>
                              <m:sup>
                                <m:r>
                                  <a:rPr lang="en-US" sz="2400" b="0" i="1" smtClean="0">
                                    <a:solidFill>
                                      <a:schemeClr val="accent1"/>
                                    </a:solidFill>
                                    <a:latin typeface="Cambria Math"/>
                                  </a:rPr>
                                  <m:t>3</m:t>
                                </m:r>
                              </m:sup>
                            </m:sSup>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𝑇</m:t>
                                </m:r>
                              </m:e>
                              <m:sup>
                                <m:r>
                                  <a:rPr lang="en-US" sz="2400" b="0" i="1" smtClean="0">
                                    <a:solidFill>
                                      <a:schemeClr val="accent1"/>
                                    </a:solidFill>
                                    <a:latin typeface="Cambria Math"/>
                                  </a:rPr>
                                  <m:t>3</m:t>
                                </m:r>
                              </m:sup>
                            </m:sSup>
                          </m:e>
                        </m:rad>
                      </m:den>
                    </m:f>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𝑛</m:t>
                        </m:r>
                      </m:e>
                      <m:sub>
                        <m:r>
                          <a:rPr lang="en-US" sz="2400" b="0" i="1" smtClean="0">
                            <a:solidFill>
                              <a:schemeClr val="accent1"/>
                            </a:solidFill>
                            <a:latin typeface="Cambria Math"/>
                          </a:rPr>
                          <m:t>𝑒</m:t>
                        </m:r>
                      </m:sub>
                    </m:sSub>
                    <m:sSup>
                      <m:sSupPr>
                        <m:ctrlPr>
                          <a:rPr lang="en-US" sz="2400" b="0" i="1" smtClean="0">
                            <a:solidFill>
                              <a:schemeClr val="accent1"/>
                            </a:solidFill>
                            <a:latin typeface="Cambria Math" panose="02040503050406030204" pitchFamily="18" charset="0"/>
                          </a:rPr>
                        </m:ctrlPr>
                      </m:sSupPr>
                      <m:e>
                        <m:d>
                          <m:dPr>
                            <m:ctrlPr>
                              <a:rPr lang="en-US" sz="2400" i="1">
                                <a:solidFill>
                                  <a:schemeClr val="accent1"/>
                                </a:solidFill>
                                <a:latin typeface="Cambria Math" panose="02040503050406030204" pitchFamily="18" charset="0"/>
                              </a:rPr>
                            </m:ctrlPr>
                          </m:dPr>
                          <m:e>
                            <m:f>
                              <m:fPr>
                                <m:ctrlPr>
                                  <a:rPr lang="en-US" sz="2400" i="1">
                                    <a:solidFill>
                                      <a:schemeClr val="accent1"/>
                                    </a:solidFill>
                                    <a:latin typeface="Cambria Math" panose="02040503050406030204" pitchFamily="18" charset="0"/>
                                  </a:rPr>
                                </m:ctrlPr>
                              </m:fPr>
                              <m:num>
                                <m:sSup>
                                  <m:sSupPr>
                                    <m:ctrlPr>
                                      <a:rPr lang="en-US" sz="2400" i="1">
                                        <a:solidFill>
                                          <a:schemeClr val="accent1"/>
                                        </a:solidFill>
                                        <a:latin typeface="Cambria Math" panose="02040503050406030204" pitchFamily="18" charset="0"/>
                                      </a:rPr>
                                    </m:ctrlPr>
                                  </m:sSupPr>
                                  <m:e>
                                    <m:r>
                                      <a:rPr lang="en-US" sz="2400" i="1">
                                        <a:solidFill>
                                          <a:schemeClr val="accent1"/>
                                        </a:solidFill>
                                        <a:latin typeface="Cambria Math"/>
                                      </a:rPr>
                                      <m:t>𝑒</m:t>
                                    </m:r>
                                  </m:e>
                                  <m:sup>
                                    <m:r>
                                      <a:rPr lang="en-US" sz="2400" i="1">
                                        <a:solidFill>
                                          <a:schemeClr val="accent1"/>
                                        </a:solidFill>
                                        <a:latin typeface="Cambria Math"/>
                                      </a:rPr>
                                      <m:t>2</m:t>
                                    </m:r>
                                  </m:sup>
                                </m:sSup>
                              </m:num>
                              <m:den>
                                <m:r>
                                  <a:rPr lang="en-US" sz="2400" i="1">
                                    <a:solidFill>
                                      <a:schemeClr val="accent1"/>
                                    </a:solidFill>
                                    <a:latin typeface="Cambria Math"/>
                                  </a:rPr>
                                  <m:t>4</m:t>
                                </m:r>
                                <m:r>
                                  <a:rPr lang="en-US" sz="2400" i="1">
                                    <a:solidFill>
                                      <a:schemeClr val="accent1"/>
                                    </a:solidFill>
                                    <a:latin typeface="Cambria Math"/>
                                    <a:ea typeface="Cambria Math"/>
                                  </a:rPr>
                                  <m:t>𝜋</m:t>
                                </m:r>
                                <m:sSub>
                                  <m:sSubPr>
                                    <m:ctrlPr>
                                      <a:rPr lang="en-US" sz="2400" i="1">
                                        <a:solidFill>
                                          <a:schemeClr val="accent1"/>
                                        </a:solidFill>
                                        <a:latin typeface="Cambria Math" panose="02040503050406030204" pitchFamily="18" charset="0"/>
                                        <a:ea typeface="Cambria Math"/>
                                      </a:rPr>
                                    </m:ctrlPr>
                                  </m:sSubPr>
                                  <m:e>
                                    <m:r>
                                      <a:rPr lang="en-US" sz="2400" i="1">
                                        <a:solidFill>
                                          <a:schemeClr val="accent1"/>
                                        </a:solidFill>
                                        <a:latin typeface="Cambria Math"/>
                                        <a:ea typeface="Cambria Math"/>
                                      </a:rPr>
                                      <m:t>𝜀</m:t>
                                    </m:r>
                                  </m:e>
                                  <m:sub>
                                    <m:r>
                                      <a:rPr lang="en-US" sz="2400" i="1">
                                        <a:solidFill>
                                          <a:schemeClr val="accent1"/>
                                        </a:solidFill>
                                        <a:latin typeface="Cambria Math"/>
                                        <a:ea typeface="Cambria Math"/>
                                      </a:rPr>
                                      <m:t>0</m:t>
                                    </m:r>
                                  </m:sub>
                                </m:sSub>
                              </m:den>
                            </m:f>
                          </m:e>
                        </m:d>
                      </m:e>
                      <m:sup>
                        <m:r>
                          <a:rPr lang="en-US" sz="2400" b="0" i="1" smtClean="0">
                            <a:solidFill>
                              <a:schemeClr val="accent1"/>
                            </a:solidFill>
                            <a:latin typeface="Cambria Math"/>
                          </a:rPr>
                          <m:t>2</m:t>
                        </m:r>
                      </m:sup>
                    </m:sSup>
                    <m:d>
                      <m:dPr>
                        <m:ctrlPr>
                          <a:rPr lang="en-US" sz="2400" b="0" i="1" smtClean="0">
                            <a:solidFill>
                              <a:schemeClr val="accent1"/>
                            </a:solidFill>
                            <a:latin typeface="Cambria Math" panose="02040503050406030204" pitchFamily="18" charset="0"/>
                          </a:rPr>
                        </m:ctrlPr>
                      </m:dPr>
                      <m:e>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𝑛</m:t>
                            </m:r>
                          </m:e>
                          <m:sub>
                            <m:r>
                              <a:rPr lang="en-US" sz="2400" b="0" i="1" smtClean="0">
                                <a:solidFill>
                                  <a:schemeClr val="accent1"/>
                                </a:solidFill>
                                <a:latin typeface="Cambria Math"/>
                              </a:rPr>
                              <m:t>𝑒</m:t>
                            </m:r>
                          </m:sub>
                        </m:sSub>
                        <m:r>
                          <a:rPr lang="en-US" sz="2400" b="0" i="1" smtClean="0">
                            <a:solidFill>
                              <a:schemeClr val="accent1"/>
                            </a:solidFill>
                            <a:latin typeface="Cambria Math"/>
                          </a:rPr>
                          <m:t>+</m:t>
                        </m:r>
                        <m:rad>
                          <m:radPr>
                            <m:degHide m:val="on"/>
                            <m:ctrlPr>
                              <a:rPr lang="en-US" sz="2400" b="0" i="1" smtClean="0">
                                <a:solidFill>
                                  <a:schemeClr val="accent1"/>
                                </a:solidFill>
                                <a:latin typeface="Cambria Math" panose="02040503050406030204" pitchFamily="18" charset="0"/>
                              </a:rPr>
                            </m:ctrlPr>
                          </m:radPr>
                          <m:deg/>
                          <m:e>
                            <m:r>
                              <a:rPr lang="en-US" sz="2400" b="0" i="1" smtClean="0">
                                <a:solidFill>
                                  <a:schemeClr val="accent1"/>
                                </a:solidFill>
                                <a:latin typeface="Cambria Math"/>
                              </a:rPr>
                              <m:t>2</m:t>
                            </m:r>
                          </m:e>
                        </m:rad>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𝑍</m:t>
                            </m:r>
                          </m:e>
                          <m:sup>
                            <m:r>
                              <a:rPr lang="en-US" sz="2400" b="0" i="1" smtClean="0">
                                <a:solidFill>
                                  <a:schemeClr val="accent1"/>
                                </a:solidFill>
                                <a:latin typeface="Cambria Math"/>
                              </a:rPr>
                              <m:t>2</m:t>
                            </m:r>
                          </m:sup>
                        </m:sSup>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𝑛</m:t>
                            </m:r>
                          </m:e>
                          <m:sub>
                            <m:r>
                              <a:rPr lang="en-US" sz="2400" b="0" i="1" smtClean="0">
                                <a:solidFill>
                                  <a:schemeClr val="accent1"/>
                                </a:solidFill>
                                <a:latin typeface="Cambria Math"/>
                              </a:rPr>
                              <m:t>𝑖</m:t>
                            </m:r>
                          </m:sub>
                        </m:sSub>
                      </m:e>
                    </m:d>
                    <m:r>
                      <a:rPr lang="en-US" sz="2400" b="0" i="1" smtClean="0">
                        <a:solidFill>
                          <a:schemeClr val="accent1"/>
                        </a:solidFill>
                        <a:latin typeface="Cambria Math"/>
                      </a:rPr>
                      <m:t>𝐿𝑜𝑔</m:t>
                    </m:r>
                    <m:d>
                      <m:dPr>
                        <m:ctrlPr>
                          <a:rPr lang="en-US" sz="2400" b="0" i="1" smtClean="0">
                            <a:solidFill>
                              <a:schemeClr val="accent1"/>
                            </a:solidFill>
                            <a:latin typeface="Cambria Math" panose="02040503050406030204" pitchFamily="18" charset="0"/>
                          </a:rPr>
                        </m:ctrlPr>
                      </m:dPr>
                      <m:e>
                        <m:r>
                          <m:rPr>
                            <m:sty m:val="p"/>
                          </m:rPr>
                          <a:rPr lang="el-GR" sz="2400" b="0" i="1" smtClean="0">
                            <a:solidFill>
                              <a:schemeClr val="accent1"/>
                            </a:solidFill>
                            <a:latin typeface="Cambria Math"/>
                            <a:ea typeface="Cambria Math"/>
                          </a:rPr>
                          <m:t>Λ</m:t>
                        </m:r>
                      </m:e>
                    </m:d>
                    <m:r>
                      <a:rPr lang="en-US" sz="2400" b="0" i="1" smtClean="0">
                        <a:latin typeface="Cambria Math" panose="02040503050406030204" pitchFamily="18" charset="0"/>
                      </a:rPr>
                      <m:t>+</m:t>
                    </m:r>
                    <m:f>
                      <m:fPr>
                        <m:ctrlPr>
                          <a:rPr lang="en-US" sz="2400" b="0" i="1" smtClean="0">
                            <a:solidFill>
                              <a:srgbClr val="FF0000"/>
                            </a:solidFill>
                            <a:latin typeface="Cambria Math" panose="02040503050406030204" pitchFamily="18" charset="0"/>
                          </a:rPr>
                        </m:ctrlPr>
                      </m:fPr>
                      <m:num>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𝜎</m:t>
                            </m:r>
                          </m:e>
                          <m:sub>
                            <m:r>
                              <a:rPr lang="en-US" sz="2400" b="0" i="1" smtClean="0">
                                <a:solidFill>
                                  <a:srgbClr val="FF0000"/>
                                </a:solidFill>
                                <a:latin typeface="Cambria Math" panose="02040503050406030204" pitchFamily="18" charset="0"/>
                              </a:rPr>
                              <m:t>𝑇</m:t>
                            </m:r>
                          </m:sub>
                        </m:sSub>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𝑚</m:t>
                            </m:r>
                          </m:e>
                          <m:sub>
                            <m:r>
                              <a:rPr lang="en-US" sz="2400" b="0" i="1" smtClean="0">
                                <a:solidFill>
                                  <a:srgbClr val="FF0000"/>
                                </a:solidFill>
                                <a:latin typeface="Cambria Math" panose="02040503050406030204" pitchFamily="18" charset="0"/>
                              </a:rPr>
                              <m:t>𝑒</m:t>
                            </m:r>
                          </m:sub>
                        </m:sSub>
                        <m:r>
                          <a:rPr lang="en-US" sz="2400" b="0" i="1" smtClean="0">
                            <a:solidFill>
                              <a:srgbClr val="FF0000"/>
                            </a:solidFill>
                            <a:latin typeface="Cambria Math" panose="02040503050406030204" pitchFamily="18" charset="0"/>
                          </a:rPr>
                          <m:t>𝑐</m:t>
                        </m:r>
                      </m:den>
                    </m:f>
                    <m:f>
                      <m:fPr>
                        <m:ctrlPr>
                          <a:rPr lang="en-US" sz="2400" b="0" i="1" smtClean="0">
                            <a:solidFill>
                              <a:srgbClr val="FF0000"/>
                            </a:solidFill>
                            <a:latin typeface="Cambria Math" panose="02040503050406030204" pitchFamily="18" charset="0"/>
                          </a:rPr>
                        </m:ctrlPr>
                      </m:fPr>
                      <m:num>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𝐵</m:t>
                            </m:r>
                          </m:e>
                          <m:sup>
                            <m:r>
                              <a:rPr lang="en-US" sz="2400" b="0" i="1" smtClean="0">
                                <a:solidFill>
                                  <a:srgbClr val="FF0000"/>
                                </a:solidFill>
                                <a:latin typeface="Cambria Math" panose="02040503050406030204" pitchFamily="18" charset="0"/>
                              </a:rPr>
                              <m:t>2</m:t>
                            </m:r>
                          </m:sup>
                        </m:sSup>
                      </m:num>
                      <m:den>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𝜇</m:t>
                            </m:r>
                          </m:e>
                          <m:sub>
                            <m:r>
                              <a:rPr lang="en-US" sz="2400" b="0" i="1" smtClean="0">
                                <a:solidFill>
                                  <a:srgbClr val="FF0000"/>
                                </a:solidFill>
                                <a:latin typeface="Cambria Math" panose="02040503050406030204" pitchFamily="18" charset="0"/>
                              </a:rPr>
                              <m:t>0</m:t>
                            </m:r>
                          </m:sub>
                        </m:sSub>
                      </m:den>
                    </m:f>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ea typeface="Cambria Math" panose="02040503050406030204" pitchFamily="18" charset="0"/>
                          </a:rPr>
                          <m:t>𝛾</m:t>
                        </m:r>
                      </m:e>
                      <m:sub>
                        <m:r>
                          <a:rPr lang="en-US" sz="2400" b="0" i="1" smtClean="0">
                            <a:solidFill>
                              <a:srgbClr val="FF0000"/>
                            </a:solidFill>
                            <a:latin typeface="Cambria Math" panose="02040503050406030204" pitchFamily="18" charset="0"/>
                          </a:rPr>
                          <m:t>𝑒</m:t>
                        </m:r>
                      </m:sub>
                    </m:sSub>
                    <m:r>
                      <a:rPr lang="en-US" sz="2400" b="0" i="0" smtClean="0">
                        <a:solidFill>
                          <a:srgbClr val="FF0000"/>
                        </a:solidFill>
                        <a:latin typeface="Cambria Math" panose="02040503050406030204" pitchFamily="18" charset="0"/>
                        <a:ea typeface="Cambria Math"/>
                      </a:rPr>
                      <m:t>   </m:t>
                    </m:r>
                  </m:oMath>
                </a14:m>
                <a:endParaRPr lang="en-US" sz="2400" b="0" i="0" dirty="0" smtClean="0">
                  <a:solidFill>
                    <a:schemeClr val="tx1"/>
                  </a:solidFill>
                  <a:latin typeface="Cambria Math" panose="02040503050406030204" pitchFamily="18" charset="0"/>
                  <a:ea typeface="Cambria Math"/>
                </a:endParaRPr>
              </a:p>
              <a:p>
                <a:pPr marL="0" indent="0">
                  <a:buNone/>
                </a:pPr>
                <a:r>
                  <a:rPr lang="en-US" sz="2400" b="0" i="0" dirty="0" smtClean="0">
                    <a:solidFill>
                      <a:schemeClr val="tx1"/>
                    </a:solidFill>
                    <a:latin typeface="Cambria Math" panose="02040503050406030204" pitchFamily="18" charset="0"/>
                    <a:ea typeface="Cambria Math"/>
                  </a:rPr>
                  <a:t>Assume  </a:t>
                </a:r>
                <a14:m>
                  <m:oMath xmlns:m="http://schemas.openxmlformats.org/officeDocument/2006/math">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𝑟</m:t>
                        </m:r>
                      </m:e>
                      <m:sub>
                        <m:r>
                          <a:rPr lang="en-US" sz="2400" b="0" i="1" smtClean="0">
                            <a:solidFill>
                              <a:schemeClr val="tx1"/>
                            </a:solidFill>
                            <a:latin typeface="Cambria Math" panose="02040503050406030204" pitchFamily="18" charset="0"/>
                            <a:ea typeface="Cambria Math"/>
                          </a:rPr>
                          <m:t>𝑠</m:t>
                        </m:r>
                      </m:sub>
                    </m:sSub>
                    <m:r>
                      <a:rPr lang="en-US" sz="2400" b="0" i="1" smtClean="0">
                        <a:solidFill>
                          <a:schemeClr val="tx1"/>
                        </a:solidFill>
                        <a:latin typeface="Cambria Math" panose="02040503050406030204" pitchFamily="18" charset="0"/>
                        <a:ea typeface="Cambria Math"/>
                      </a:rPr>
                      <m:t>=</m:t>
                    </m:r>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𝑟</m:t>
                        </m:r>
                      </m:e>
                      <m:sub>
                        <m:r>
                          <a:rPr lang="en-US" sz="2400" b="0" i="1" smtClean="0">
                            <a:solidFill>
                              <a:schemeClr val="tx1"/>
                            </a:solidFill>
                            <a:latin typeface="Cambria Math" panose="02040503050406030204" pitchFamily="18" charset="0"/>
                            <a:ea typeface="Cambria Math"/>
                          </a:rPr>
                          <m:t>𝑝</m:t>
                        </m:r>
                      </m:sub>
                    </m:sSub>
                    <m:r>
                      <a:rPr lang="en-US" sz="2400" b="0" i="1" smtClean="0">
                        <a:solidFill>
                          <a:schemeClr val="tx1"/>
                        </a:solidFill>
                        <a:latin typeface="Cambria Math" panose="02040503050406030204" pitchFamily="18" charset="0"/>
                        <a:ea typeface="Cambria Math"/>
                      </a:rPr>
                      <m:t> ,</m:t>
                    </m:r>
                  </m:oMath>
                </a14:m>
                <a:r>
                  <a:rPr lang="en-US" sz="2400" b="0" i="0" dirty="0" smtClean="0">
                    <a:solidFill>
                      <a:schemeClr val="tx1"/>
                    </a:solidFill>
                    <a:latin typeface="Cambria Math" panose="02040503050406030204" pitchFamily="18" charset="0"/>
                    <a:ea typeface="Cambria Math"/>
                  </a:rPr>
                  <a:t>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𝜀</m:t>
                    </m:r>
                    <m:r>
                      <a:rPr lang="en-US" sz="2400" b="0" i="1" smtClean="0">
                        <a:solidFill>
                          <a:schemeClr val="tx1"/>
                        </a:solidFill>
                        <a:latin typeface="Cambria Math" panose="02040503050406030204" pitchFamily="18" charset="0"/>
                        <a:ea typeface="Cambria Math" panose="02040503050406030204" pitchFamily="18" charset="0"/>
                      </a:rPr>
                      <m:t>~1,</m:t>
                    </m:r>
                  </m:oMath>
                </a14:m>
                <a:r>
                  <a:rPr lang="en-US" sz="2400" b="0" i="0" dirty="0" smtClean="0">
                    <a:solidFill>
                      <a:schemeClr val="tx1"/>
                    </a:solidFill>
                    <a:latin typeface="Cambria Math" panose="02040503050406030204" pitchFamily="18" charset="0"/>
                    <a:ea typeface="Cambria Math"/>
                  </a:rPr>
                  <a:t> magnetic field on pulsar  surface </a:t>
                </a:r>
                <a14:m>
                  <m:oMath xmlns:m="http://schemas.openxmlformats.org/officeDocument/2006/math">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𝐵</m:t>
                        </m:r>
                      </m:e>
                      <m:sub>
                        <m:r>
                          <a:rPr lang="en-US" sz="2400" b="0" i="1" smtClean="0">
                            <a:solidFill>
                              <a:schemeClr val="tx1"/>
                            </a:solidFill>
                            <a:latin typeface="Cambria Math" panose="02040503050406030204" pitchFamily="18" charset="0"/>
                            <a:ea typeface="Cambria Math"/>
                          </a:rPr>
                          <m:t>0</m:t>
                        </m:r>
                      </m:sub>
                    </m:sSub>
                    <m:r>
                      <a:rPr lang="en-US" sz="2400" b="0" i="1" smtClean="0">
                        <a:solidFill>
                          <a:schemeClr val="tx1"/>
                        </a:solidFill>
                        <a:latin typeface="Cambria Math" panose="02040503050406030204" pitchFamily="18" charset="0"/>
                        <a:ea typeface="Cambria Math"/>
                      </a:rPr>
                      <m:t>=</m:t>
                    </m:r>
                    <m:sSup>
                      <m:sSupPr>
                        <m:ctrlPr>
                          <a:rPr lang="en-US" sz="2400" b="0" i="1" smtClean="0">
                            <a:solidFill>
                              <a:schemeClr val="tx1"/>
                            </a:solidFill>
                            <a:latin typeface="Cambria Math" panose="02040503050406030204" pitchFamily="18" charset="0"/>
                            <a:ea typeface="Cambria Math"/>
                          </a:rPr>
                        </m:ctrlPr>
                      </m:sSupPr>
                      <m:e>
                        <m:r>
                          <a:rPr lang="en-US" sz="2400" b="0" i="1" smtClean="0">
                            <a:solidFill>
                              <a:schemeClr val="tx1"/>
                            </a:solidFill>
                            <a:latin typeface="Cambria Math" panose="02040503050406030204" pitchFamily="18" charset="0"/>
                            <a:ea typeface="Cambria Math"/>
                          </a:rPr>
                          <m:t>10</m:t>
                        </m:r>
                      </m:e>
                      <m:sup>
                        <m:r>
                          <a:rPr lang="en-US" sz="2400" b="0" i="1" smtClean="0">
                            <a:solidFill>
                              <a:schemeClr val="tx1"/>
                            </a:solidFill>
                            <a:latin typeface="Cambria Math" panose="02040503050406030204" pitchFamily="18" charset="0"/>
                            <a:ea typeface="Cambria Math"/>
                          </a:rPr>
                          <m:t>8</m:t>
                        </m:r>
                      </m:sup>
                    </m:sSup>
                  </m:oMath>
                </a14:m>
                <a:r>
                  <a:rPr lang="en-US" sz="2400" b="0" i="0" dirty="0" smtClean="0">
                    <a:solidFill>
                      <a:schemeClr val="tx1"/>
                    </a:solidFill>
                    <a:latin typeface="Cambria Math" panose="02040503050406030204" pitchFamily="18" charset="0"/>
                    <a:ea typeface="Cambria Math"/>
                  </a:rPr>
                  <a:t>T.</a:t>
                </a:r>
              </a:p>
              <a:p>
                <a:pPr marL="457200" indent="-457200">
                  <a:buFont typeface="+mj-lt"/>
                  <a:buAutoNum type="arabicPeriod"/>
                </a:pPr>
                <a:r>
                  <a:rPr lang="en-US" sz="2400" b="0" i="0" dirty="0" smtClean="0">
                    <a:solidFill>
                      <a:schemeClr val="tx1"/>
                    </a:solidFill>
                    <a:latin typeface="Cambria Math" panose="02040503050406030204" pitchFamily="18" charset="0"/>
                    <a:ea typeface="Cambria Math"/>
                  </a:rPr>
                  <a:t>If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𝑐</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𝑒</m:t>
                        </m:r>
                        <m:r>
                          <a:rPr lang="en-US" sz="2400" b="0" i="1" smtClean="0">
                            <a:latin typeface="Cambria Math" panose="02040503050406030204" pitchFamily="18" charset="0"/>
                            <a:ea typeface="Cambria Math" panose="02040503050406030204" pitchFamily="18" charset="0"/>
                          </a:rPr>
                          <m:t>𝛾</m:t>
                        </m:r>
                      </m:sub>
                    </m:sSub>
                  </m:oMath>
                </a14:m>
                <a:r>
                  <a:rPr lang="en-US" sz="2400" b="0" i="0" dirty="0" smtClean="0">
                    <a:solidFill>
                      <a:schemeClr val="tx1"/>
                    </a:solidFill>
                    <a:latin typeface="Cambria Math" panose="02040503050406030204" pitchFamily="18" charset="0"/>
                    <a:ea typeface="Cambria Math"/>
                  </a:rPr>
                  <a:t> then </a:t>
                </a:r>
                <a14:m>
                  <m:oMath xmlns:m="http://schemas.openxmlformats.org/officeDocument/2006/math">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𝐿</m:t>
                        </m:r>
                      </m:e>
                      <m:sub>
                        <m:r>
                          <a:rPr lang="en-US" sz="2400" b="0" i="1" smtClean="0">
                            <a:solidFill>
                              <a:schemeClr val="tx1"/>
                            </a:solidFill>
                            <a:latin typeface="Cambria Math" panose="02040503050406030204" pitchFamily="18" charset="0"/>
                            <a:ea typeface="Cambria Math"/>
                          </a:rPr>
                          <m:t>𝑛𝑒𝑏</m:t>
                        </m:r>
                      </m:sub>
                    </m:sSub>
                    <m:r>
                      <a:rPr lang="en-US" sz="2400" b="0" i="1" smtClean="0">
                        <a:solidFill>
                          <a:schemeClr val="tx1"/>
                        </a:solidFill>
                        <a:latin typeface="Cambria Math" panose="02040503050406030204" pitchFamily="18" charset="0"/>
                        <a:ea typeface="Cambria Math"/>
                      </a:rPr>
                      <m:t>=</m:t>
                    </m:r>
                    <m:nary>
                      <m:naryPr>
                        <m:limLoc m:val="undOvr"/>
                        <m:subHide m:val="on"/>
                        <m:supHide m:val="on"/>
                        <m:ctrlPr>
                          <a:rPr lang="en-US" sz="2400" b="0" i="1" smtClean="0">
                            <a:solidFill>
                              <a:schemeClr val="tx1"/>
                            </a:solidFill>
                            <a:latin typeface="Cambria Math" panose="02040503050406030204" pitchFamily="18" charset="0"/>
                            <a:ea typeface="Cambria Math"/>
                          </a:rPr>
                        </m:ctrlPr>
                      </m:naryPr>
                      <m:sub/>
                      <m:sup/>
                      <m:e>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𝑚</m:t>
                            </m:r>
                          </m:e>
                          <m:sub>
                            <m:r>
                              <a:rPr lang="en-US" sz="2400" b="0" i="1" smtClean="0">
                                <a:solidFill>
                                  <a:schemeClr val="tx1"/>
                                </a:solidFill>
                                <a:latin typeface="Cambria Math" panose="02040503050406030204" pitchFamily="18" charset="0"/>
                                <a:ea typeface="Cambria Math"/>
                              </a:rPr>
                              <m:t>𝑒</m:t>
                            </m:r>
                          </m:sub>
                        </m:sSub>
                        <m:sSup>
                          <m:sSupPr>
                            <m:ctrlPr>
                              <a:rPr lang="en-US" sz="2400" b="0" i="1" smtClean="0">
                                <a:solidFill>
                                  <a:schemeClr val="tx1"/>
                                </a:solidFill>
                                <a:latin typeface="Cambria Math" panose="02040503050406030204" pitchFamily="18" charset="0"/>
                                <a:ea typeface="Cambria Math"/>
                              </a:rPr>
                            </m:ctrlPr>
                          </m:sSupPr>
                          <m:e>
                            <m:r>
                              <a:rPr lang="en-US" sz="2400" b="0" i="1" smtClean="0">
                                <a:solidFill>
                                  <a:schemeClr val="tx1"/>
                                </a:solidFill>
                                <a:latin typeface="Cambria Math" panose="02040503050406030204" pitchFamily="18" charset="0"/>
                                <a:ea typeface="Cambria Math"/>
                              </a:rPr>
                              <m:t>𝑐</m:t>
                            </m:r>
                          </m:e>
                          <m:sup>
                            <m:r>
                              <a:rPr lang="en-US" sz="2400" b="0" i="1" smtClean="0">
                                <a:solidFill>
                                  <a:schemeClr val="tx1"/>
                                </a:solidFill>
                                <a:latin typeface="Cambria Math" panose="02040503050406030204" pitchFamily="18" charset="0"/>
                                <a:ea typeface="Cambria Math"/>
                              </a:rPr>
                              <m:t>2</m:t>
                            </m:r>
                          </m:sup>
                        </m:sSup>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panose="02040503050406030204" pitchFamily="18" charset="0"/>
                              </a:rPr>
                              <m:t>𝛾</m:t>
                            </m:r>
                          </m:e>
                          <m:sub>
                            <m:r>
                              <a:rPr lang="en-US" sz="2400" b="0" i="1" smtClean="0">
                                <a:solidFill>
                                  <a:schemeClr val="tx1"/>
                                </a:solidFill>
                                <a:latin typeface="Cambria Math" panose="02040503050406030204" pitchFamily="18" charset="0"/>
                                <a:ea typeface="Cambria Math"/>
                              </a:rPr>
                              <m:t>𝑒</m:t>
                            </m:r>
                          </m:sub>
                        </m:sSub>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panose="02040503050406030204" pitchFamily="18" charset="0"/>
                              </a:rPr>
                              <m:t>𝜈</m:t>
                            </m:r>
                          </m:e>
                          <m:sub>
                            <m:r>
                              <a:rPr lang="en-US" sz="2400" b="0" i="1" smtClean="0">
                                <a:solidFill>
                                  <a:schemeClr val="tx1"/>
                                </a:solidFill>
                                <a:latin typeface="Cambria Math" panose="02040503050406030204" pitchFamily="18" charset="0"/>
                                <a:ea typeface="Cambria Math"/>
                              </a:rPr>
                              <m:t>𝑐</m:t>
                            </m:r>
                          </m:sub>
                        </m:sSub>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𝑛</m:t>
                            </m:r>
                          </m:e>
                          <m:sub>
                            <m:r>
                              <a:rPr lang="en-US" sz="2400" b="0" i="1" smtClean="0">
                                <a:solidFill>
                                  <a:schemeClr val="tx1"/>
                                </a:solidFill>
                                <a:latin typeface="Cambria Math" panose="02040503050406030204" pitchFamily="18" charset="0"/>
                                <a:ea typeface="Cambria Math"/>
                              </a:rPr>
                              <m:t>𝑒</m:t>
                            </m:r>
                          </m:sub>
                        </m:sSub>
                        <m:r>
                          <a:rPr lang="en-US" sz="2400" b="0" i="1" smtClean="0">
                            <a:solidFill>
                              <a:schemeClr val="tx1"/>
                            </a:solidFill>
                            <a:latin typeface="Cambria Math" panose="02040503050406030204" pitchFamily="18" charset="0"/>
                            <a:ea typeface="Cambria Math"/>
                          </a:rPr>
                          <m:t>𝑑𝑉</m:t>
                        </m:r>
                        <m:r>
                          <a:rPr lang="en-US" sz="2400" b="0" i="1" smtClean="0">
                            <a:solidFill>
                              <a:schemeClr val="tx1"/>
                            </a:solidFill>
                            <a:latin typeface="Cambria Math" panose="02040503050406030204" pitchFamily="18" charset="0"/>
                            <a:ea typeface="Cambria Math"/>
                          </a:rPr>
                          <m:t> ≈2</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sSup>
                              <m:sSupPr>
                                <m:ctrlPr>
                                  <a:rPr lang="en-US" sz="2400" b="0" i="1" smtClean="0">
                                    <a:solidFill>
                                      <a:schemeClr val="tx1"/>
                                    </a:solidFill>
                                    <a:latin typeface="Cambria Math" panose="02040503050406030204" pitchFamily="18" charset="0"/>
                                    <a:ea typeface="Cambria Math" panose="02040503050406030204" pitchFamily="18" charset="0"/>
                                  </a:rPr>
                                </m:ctrlPr>
                              </m:sSupPr>
                              <m:e>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𝛾</m:t>
                                    </m:r>
                                  </m:e>
                                  <m:sub>
                                    <m:r>
                                      <a:rPr lang="en-US" sz="2400" b="0" i="1" smtClean="0">
                                        <a:solidFill>
                                          <a:schemeClr val="tx1"/>
                                        </a:solidFill>
                                        <a:latin typeface="Cambria Math" panose="02040503050406030204" pitchFamily="18" charset="0"/>
                                        <a:ea typeface="Cambria Math" panose="02040503050406030204" pitchFamily="18" charset="0"/>
                                      </a:rPr>
                                      <m:t>𝑒</m:t>
                                    </m:r>
                                  </m:sub>
                                </m:sSub>
                              </m:e>
                              <m:sup>
                                <m:r>
                                  <a:rPr lang="en-US" sz="2400" b="0" i="1" smtClean="0">
                                    <a:solidFill>
                                      <a:schemeClr val="tx1"/>
                                    </a:solidFill>
                                    <a:latin typeface="Cambria Math" panose="02040503050406030204" pitchFamily="18" charset="0"/>
                                    <a:ea typeface="Cambria Math" panose="02040503050406030204" pitchFamily="18" charset="0"/>
                                  </a:rPr>
                                  <m:t>2</m:t>
                                </m:r>
                              </m:sup>
                            </m:sSup>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𝑛</m:t>
                                </m:r>
                              </m:e>
                              <m:sub>
                                <m:r>
                                  <a:rPr lang="en-US" sz="2400" b="0" i="1" smtClean="0">
                                    <a:solidFill>
                                      <a:schemeClr val="tx1"/>
                                    </a:solidFill>
                                    <a:latin typeface="Cambria Math" panose="02040503050406030204" pitchFamily="18" charset="0"/>
                                    <a:ea typeface="Cambria Math" panose="02040503050406030204" pitchFamily="18" charset="0"/>
                                  </a:rPr>
                                  <m:t>𝑒</m:t>
                                </m:r>
                              </m:sub>
                            </m:sSub>
                          </m:e>
                        </m:d>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𝜎</m:t>
                            </m:r>
                          </m:e>
                          <m:sub>
                            <m:r>
                              <a:rPr lang="en-US" sz="2400" b="0" i="1" smtClean="0">
                                <a:solidFill>
                                  <a:schemeClr val="tx1"/>
                                </a:solidFill>
                                <a:latin typeface="Cambria Math" panose="02040503050406030204" pitchFamily="18" charset="0"/>
                                <a:ea typeface="Cambria Math" panose="02040503050406030204" pitchFamily="18" charset="0"/>
                              </a:rPr>
                              <m:t>𝑇</m:t>
                            </m:r>
                          </m:sub>
                        </m:sSub>
                        <m:r>
                          <a:rPr lang="en-US" sz="2400" b="0" i="1" smtClean="0">
                            <a:solidFill>
                              <a:schemeClr val="tx1"/>
                            </a:solidFill>
                            <a:latin typeface="Cambria Math" panose="02040503050406030204" pitchFamily="18" charset="0"/>
                            <a:ea typeface="Cambria Math" panose="02040503050406030204" pitchFamily="18" charset="0"/>
                          </a:rPr>
                          <m:t>𝑐</m:t>
                        </m:r>
                        <m:nary>
                          <m:naryPr>
                            <m:limLoc m:val="undOvr"/>
                            <m:subHide m:val="on"/>
                            <m:supHide m:val="on"/>
                            <m:ctrlPr>
                              <a:rPr lang="en-US" sz="2400" b="0" i="1" smtClean="0">
                                <a:solidFill>
                                  <a:schemeClr val="tx1"/>
                                </a:solidFill>
                                <a:latin typeface="Cambria Math" panose="02040503050406030204" pitchFamily="18" charset="0"/>
                                <a:ea typeface="Cambria Math" panose="02040503050406030204" pitchFamily="18" charset="0"/>
                              </a:rPr>
                            </m:ctrlPr>
                          </m:naryPr>
                          <m:sub/>
                          <m:sup/>
                          <m:e>
                            <m:f>
                              <m:fPr>
                                <m:ctrlPr>
                                  <a:rPr lang="en-US" sz="2400" b="0" i="1" smtClean="0">
                                    <a:solidFill>
                                      <a:schemeClr val="tx1"/>
                                    </a:solidFill>
                                    <a:latin typeface="Cambria Math" panose="02040503050406030204" pitchFamily="18" charset="0"/>
                                    <a:ea typeface="Cambria Math" panose="02040503050406030204" pitchFamily="18" charset="0"/>
                                  </a:rPr>
                                </m:ctrlPr>
                              </m:fPr>
                              <m:num>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𝐵</m:t>
                                    </m:r>
                                  </m:e>
                                  <m:sup>
                                    <m:r>
                                      <a:rPr lang="en-US" sz="2400" b="0" i="1" smtClean="0">
                                        <a:solidFill>
                                          <a:schemeClr val="tx1"/>
                                        </a:solidFill>
                                        <a:latin typeface="Cambria Math" panose="02040503050406030204" pitchFamily="18" charset="0"/>
                                        <a:ea typeface="Cambria Math" panose="02040503050406030204" pitchFamily="18" charset="0"/>
                                      </a:rPr>
                                      <m:t>2</m:t>
                                    </m:r>
                                  </m:sup>
                                </m:sSup>
                              </m:num>
                              <m:den>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2</m:t>
                                    </m:r>
                                    <m:r>
                                      <a:rPr lang="en-US" sz="2400" b="0" i="1" smtClean="0">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ea typeface="Cambria Math" panose="02040503050406030204" pitchFamily="18" charset="0"/>
                                      </a:rPr>
                                      <m:t>0</m:t>
                                    </m:r>
                                  </m:sub>
                                </m:sSub>
                              </m:den>
                            </m:f>
                            <m:r>
                              <a:rPr lang="en-US" sz="2400" b="0" i="1" smtClean="0">
                                <a:solidFill>
                                  <a:schemeClr val="tx1"/>
                                </a:solidFill>
                                <a:latin typeface="Cambria Math" panose="02040503050406030204" pitchFamily="18" charset="0"/>
                                <a:ea typeface="Cambria Math" panose="02040503050406030204" pitchFamily="18" charset="0"/>
                              </a:rPr>
                              <m:t>𝑑𝑉</m:t>
                            </m:r>
                          </m:e>
                        </m:nary>
                        <m:r>
                          <a:rPr lang="en-US" sz="2400" b="0" i="1" smtClean="0">
                            <a:solidFill>
                              <a:schemeClr val="tx1"/>
                            </a:solidFill>
                            <a:latin typeface="Cambria Math" panose="02040503050406030204" pitchFamily="18" charset="0"/>
                            <a:ea typeface="Cambria Math" panose="02040503050406030204" pitchFamily="18" charset="0"/>
                          </a:rPr>
                          <m:t> </m:t>
                        </m:r>
                      </m:e>
                    </m:nary>
                  </m:oMath>
                </a14:m>
                <a:r>
                  <a:rPr lang="en-US" sz="2400" b="0" i="0" dirty="0" smtClean="0">
                    <a:solidFill>
                      <a:schemeClr val="tx1"/>
                    </a:solidFill>
                    <a:latin typeface="Cambria Math" panose="02040503050406030204" pitchFamily="18" charset="0"/>
                    <a:ea typeface="Cambria Math"/>
                  </a:rPr>
                  <a:t>; magnetic energy                   </a:t>
                </a:r>
                <a14:m>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𝑊</m:t>
                        </m:r>
                      </m:e>
                      <m:sub>
                        <m:r>
                          <a:rPr lang="en-US" sz="2400" b="0" i="1" smtClean="0">
                            <a:solidFill>
                              <a:schemeClr val="tx1"/>
                            </a:solidFill>
                            <a:latin typeface="Cambria Math" panose="02040503050406030204" pitchFamily="18" charset="0"/>
                            <a:ea typeface="Cambria Math" panose="02040503050406030204" pitchFamily="18" charset="0"/>
                          </a:rPr>
                          <m:t>𝐵</m:t>
                        </m:r>
                      </m:sub>
                    </m:sSub>
                    <m:r>
                      <a:rPr lang="en-US" sz="2400" b="0" i="1" smtClean="0">
                        <a:solidFill>
                          <a:schemeClr val="tx1"/>
                        </a:solidFill>
                        <a:latin typeface="Cambria Math" panose="02040503050406030204" pitchFamily="18" charset="0"/>
                        <a:ea typeface="Cambria Math" panose="02040503050406030204" pitchFamily="18" charset="0"/>
                      </a:rPr>
                      <m:t>=</m:t>
                    </m:r>
                    <m:nary>
                      <m:naryPr>
                        <m:limLoc m:val="undOvr"/>
                        <m:subHide m:val="on"/>
                        <m:supHide m:val="on"/>
                        <m:ctrlPr>
                          <a:rPr lang="en-US" sz="2400" b="0" i="1" smtClean="0">
                            <a:solidFill>
                              <a:schemeClr val="tx1"/>
                            </a:solidFill>
                            <a:latin typeface="Cambria Math" panose="02040503050406030204" pitchFamily="18" charset="0"/>
                            <a:ea typeface="Cambria Math" panose="02040503050406030204" pitchFamily="18" charset="0"/>
                          </a:rPr>
                        </m:ctrlPr>
                      </m:naryPr>
                      <m:sub/>
                      <m:sup/>
                      <m:e>
                        <m:f>
                          <m:fPr>
                            <m:ctrlPr>
                              <a:rPr lang="en-US" sz="2400" b="0" i="1" smtClean="0">
                                <a:solidFill>
                                  <a:schemeClr val="tx1"/>
                                </a:solidFill>
                                <a:latin typeface="Cambria Math" panose="02040503050406030204" pitchFamily="18" charset="0"/>
                                <a:ea typeface="Cambria Math" panose="02040503050406030204" pitchFamily="18" charset="0"/>
                              </a:rPr>
                            </m:ctrlPr>
                          </m:fPr>
                          <m:num>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𝐵</m:t>
                                </m:r>
                              </m:e>
                              <m:sup>
                                <m:r>
                                  <a:rPr lang="en-US" sz="2400" b="0" i="1" smtClean="0">
                                    <a:solidFill>
                                      <a:schemeClr val="tx1"/>
                                    </a:solidFill>
                                    <a:latin typeface="Cambria Math" panose="02040503050406030204" pitchFamily="18" charset="0"/>
                                    <a:ea typeface="Cambria Math" panose="02040503050406030204" pitchFamily="18" charset="0"/>
                                  </a:rPr>
                                  <m:t>2</m:t>
                                </m:r>
                              </m:sup>
                            </m:sSup>
                          </m:num>
                          <m:den>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2</m:t>
                                </m:r>
                                <m:r>
                                  <a:rPr lang="en-US" sz="2400" b="0" i="1" smtClean="0">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ea typeface="Cambria Math" panose="02040503050406030204" pitchFamily="18" charset="0"/>
                                  </a:rPr>
                                  <m:t>0</m:t>
                                </m:r>
                              </m:sub>
                            </m:sSub>
                          </m:den>
                        </m:f>
                        <m:r>
                          <a:rPr lang="en-US" sz="2400" b="0" i="1" smtClean="0">
                            <a:solidFill>
                              <a:schemeClr val="tx1"/>
                            </a:solidFill>
                            <a:latin typeface="Cambria Math" panose="02040503050406030204" pitchFamily="18" charset="0"/>
                            <a:ea typeface="Cambria Math" panose="02040503050406030204" pitchFamily="18" charset="0"/>
                          </a:rPr>
                          <m:t>𝑑𝑉</m:t>
                        </m:r>
                      </m:e>
                    </m:nary>
                  </m:oMath>
                </a14:m>
                <a:r>
                  <a:rPr lang="en-US" sz="2400" b="0" i="0" dirty="0" smtClean="0">
                    <a:solidFill>
                      <a:schemeClr val="tx1"/>
                    </a:solidFill>
                    <a:latin typeface="Cambria Math" panose="02040503050406030204" pitchFamily="18" charset="0"/>
                    <a:ea typeface="Cambria Math"/>
                  </a:rPr>
                  <a:t>; if  </a:t>
                </a:r>
                <a14:m>
                  <m:oMath xmlns:m="http://schemas.openxmlformats.org/officeDocument/2006/math">
                    <m:r>
                      <a:rPr lang="en-US" sz="2400" b="0" i="1" smtClean="0">
                        <a:latin typeface="Cambria Math" panose="02040503050406030204" pitchFamily="18" charset="0"/>
                      </a:rPr>
                      <m:t>𝐵</m:t>
                    </m:r>
                  </m:oMath>
                </a14:m>
                <a:r>
                  <a:rPr lang="en-US" sz="2400" dirty="0" smtClean="0"/>
                  <a:t> is dipole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𝐵</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𝑝</m:t>
                            </m:r>
                          </m:sub>
                        </m:sSub>
                      </m:e>
                      <m:sup>
                        <m:r>
                          <a:rPr lang="en-US" sz="2400" b="0" i="1" smtClean="0">
                            <a:latin typeface="Cambria Math" panose="02040503050406030204" pitchFamily="18" charset="0"/>
                          </a:rPr>
                          <m:t>3</m:t>
                        </m:r>
                      </m:sup>
                    </m:sSup>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𝐵</m:t>
                                    </m:r>
                                  </m:e>
                                </m:acc>
                              </m:e>
                              <m:sub>
                                <m:r>
                                  <a:rPr lang="en-US" sz="2400" b="0" i="1" smtClean="0">
                                    <a:latin typeface="Cambria Math" panose="02040503050406030204" pitchFamily="18" charset="0"/>
                                  </a:rPr>
                                  <m:t>0</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3</m:t>
                                </m:r>
                              </m:sup>
                            </m:sSup>
                          </m:den>
                        </m:f>
                        <m:r>
                          <a:rPr lang="en-US" sz="2400" b="0" i="1" smtClean="0">
                            <a:latin typeface="Cambria Math" panose="02040503050406030204" pitchFamily="18" charset="0"/>
                          </a:rPr>
                          <m:t>−3</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𝑟</m:t>
                            </m:r>
                          </m:e>
                        </m:acc>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acc>
                              <m:accPr>
                                <m:chr m:val="⃗"/>
                                <m:ctrlPr>
                                  <a:rPr lang="en-US" sz="240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𝐵</m:t>
                                </m:r>
                              </m:e>
                            </m:acc>
                          </m:e>
                          <m:sub>
                            <m:r>
                              <a:rPr lang="en-US" sz="2400" b="0" i="1" smtClean="0">
                                <a:latin typeface="Cambria Math" panose="02040503050406030204" pitchFamily="18" charset="0"/>
                                <a:ea typeface="Cambria Math" panose="02040503050406030204" pitchFamily="18" charset="0"/>
                              </a:rPr>
                              <m:t>0</m:t>
                            </m:r>
                          </m:sub>
                        </m:sSub>
                        <m:f>
                          <m:fPr>
                            <m:ctrlPr>
                              <a:rPr lang="en-US" sz="2400" i="1" smtClean="0">
                                <a:latin typeface="Cambria Math" panose="02040503050406030204" pitchFamily="18" charset="0"/>
                                <a:ea typeface="Cambria Math" panose="02040503050406030204" pitchFamily="18" charset="0"/>
                              </a:rPr>
                            </m:ctrlPr>
                          </m:fPr>
                          <m:num>
                            <m:acc>
                              <m:accPr>
                                <m:chr m:val="⃗"/>
                                <m:ctrlPr>
                                  <a:rPr lang="en-US" sz="240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𝑟</m:t>
                                </m:r>
                              </m:e>
                            </m:acc>
                          </m:num>
                          <m:den>
                            <m:sSup>
                              <m:sSupPr>
                                <m:ctrlPr>
                                  <a:rPr lang="en-US"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𝑟</m:t>
                                </m:r>
                              </m:e>
                              <m:sup>
                                <m:r>
                                  <a:rPr lang="en-US" sz="2400" b="0" i="1" smtClean="0">
                                    <a:latin typeface="Cambria Math" panose="02040503050406030204" pitchFamily="18" charset="0"/>
                                    <a:ea typeface="Cambria Math" panose="02040503050406030204" pitchFamily="18" charset="0"/>
                                  </a:rPr>
                                  <m:t>5</m:t>
                                </m:r>
                              </m:sup>
                            </m:sSup>
                          </m:den>
                        </m:f>
                      </m:e>
                    </m:d>
                    <m:r>
                      <a:rPr lang="en-US" sz="2400" b="0" i="0" smtClean="0">
                        <a:latin typeface="Cambria Math" panose="02040503050406030204" pitchFamily="18" charset="0"/>
                        <a:ea typeface="Cambria Math" panose="02040503050406030204" pitchFamily="18" charset="0"/>
                      </a:rPr>
                      <m:t>,</m:t>
                    </m:r>
                  </m:oMath>
                </a14:m>
                <a:r>
                  <a:rPr lang="en-US" sz="2400" b="0" i="0" dirty="0" smtClean="0">
                    <a:solidFill>
                      <a:schemeClr val="tx1"/>
                    </a:solidFill>
                    <a:latin typeface="Cambria Math" panose="02040503050406030204" pitchFamily="18" charset="0"/>
                    <a:ea typeface="Cambria Math"/>
                  </a:rPr>
                  <a:t> then </a:t>
                </a:r>
                <a14:m>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𝑊</m:t>
                        </m:r>
                      </m:e>
                      <m:sub>
                        <m:r>
                          <a:rPr lang="en-US" sz="2400" b="0" i="1" smtClean="0">
                            <a:solidFill>
                              <a:schemeClr val="tx1"/>
                            </a:solidFill>
                            <a:latin typeface="Cambria Math" panose="02040503050406030204" pitchFamily="18" charset="0"/>
                            <a:ea typeface="Cambria Math" panose="02040503050406030204" pitchFamily="18" charset="0"/>
                          </a:rPr>
                          <m:t>𝐵</m:t>
                        </m:r>
                      </m:sub>
                    </m:sSub>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8</m:t>
                        </m:r>
                        <m:r>
                          <a:rPr lang="en-US" sz="2400" b="0" i="1" smtClean="0">
                            <a:solidFill>
                              <a:schemeClr val="tx1"/>
                            </a:solidFill>
                            <a:latin typeface="Cambria Math" panose="02040503050406030204" pitchFamily="18" charset="0"/>
                            <a:ea typeface="Cambria Math" panose="02040503050406030204" pitchFamily="18" charset="0"/>
                          </a:rPr>
                          <m:t>𝜋</m:t>
                        </m:r>
                      </m:num>
                      <m:den>
                        <m:r>
                          <a:rPr lang="en-US" sz="2400" b="0" i="1" smtClean="0">
                            <a:solidFill>
                              <a:schemeClr val="tx1"/>
                            </a:solidFill>
                            <a:latin typeface="Cambria Math" panose="02040503050406030204" pitchFamily="18" charset="0"/>
                            <a:ea typeface="Cambria Math" panose="02040503050406030204" pitchFamily="18" charset="0"/>
                          </a:rPr>
                          <m:t>3</m:t>
                        </m:r>
                      </m:den>
                    </m:f>
                    <m:sSup>
                      <m:sSupPr>
                        <m:ctrlPr>
                          <a:rPr lang="en-US" sz="2400" b="0" i="1" smtClean="0">
                            <a:solidFill>
                              <a:schemeClr val="tx1"/>
                            </a:solidFill>
                            <a:latin typeface="Cambria Math" panose="02040503050406030204" pitchFamily="18" charset="0"/>
                            <a:ea typeface="Cambria Math" panose="02040503050406030204" pitchFamily="18" charset="0"/>
                          </a:rPr>
                        </m:ctrlPr>
                      </m:sSupPr>
                      <m:e>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𝑟</m:t>
                            </m:r>
                          </m:e>
                          <m:sub>
                            <m:r>
                              <a:rPr lang="en-US" sz="2400" b="0" i="1" smtClean="0">
                                <a:solidFill>
                                  <a:schemeClr val="tx1"/>
                                </a:solidFill>
                                <a:latin typeface="Cambria Math" panose="02040503050406030204" pitchFamily="18" charset="0"/>
                                <a:ea typeface="Cambria Math" panose="02040503050406030204" pitchFamily="18" charset="0"/>
                              </a:rPr>
                              <m:t>𝑝</m:t>
                            </m:r>
                          </m:sub>
                        </m:sSub>
                      </m:e>
                      <m:sup>
                        <m:r>
                          <a:rPr lang="en-US" sz="2400" b="0" i="1" smtClean="0">
                            <a:solidFill>
                              <a:schemeClr val="tx1"/>
                            </a:solidFill>
                            <a:latin typeface="Cambria Math" panose="02040503050406030204" pitchFamily="18" charset="0"/>
                            <a:ea typeface="Cambria Math" panose="02040503050406030204" pitchFamily="18" charset="0"/>
                          </a:rPr>
                          <m:t>3</m:t>
                        </m:r>
                      </m:sup>
                    </m:sSup>
                    <m:f>
                      <m:fPr>
                        <m:ctrlPr>
                          <a:rPr lang="en-US" sz="2400" b="0" i="1" smtClean="0">
                            <a:solidFill>
                              <a:schemeClr val="tx1"/>
                            </a:solidFill>
                            <a:latin typeface="Cambria Math" panose="02040503050406030204" pitchFamily="18" charset="0"/>
                            <a:ea typeface="Cambria Math" panose="02040503050406030204" pitchFamily="18" charset="0"/>
                          </a:rPr>
                        </m:ctrlPr>
                      </m:fPr>
                      <m:num>
                        <m:sSup>
                          <m:sSupPr>
                            <m:ctrlPr>
                              <a:rPr lang="en-US" sz="2400" b="0" i="1" smtClean="0">
                                <a:solidFill>
                                  <a:schemeClr val="tx1"/>
                                </a:solidFill>
                                <a:latin typeface="Cambria Math" panose="02040503050406030204" pitchFamily="18" charset="0"/>
                                <a:ea typeface="Cambria Math" panose="02040503050406030204" pitchFamily="18" charset="0"/>
                              </a:rPr>
                            </m:ctrlPr>
                          </m:sSupPr>
                          <m:e>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1" i="1" smtClean="0">
                                    <a:solidFill>
                                      <a:schemeClr val="tx1"/>
                                    </a:solidFill>
                                    <a:latin typeface="Cambria Math" panose="02040503050406030204" pitchFamily="18" charset="0"/>
                                    <a:ea typeface="Cambria Math" panose="02040503050406030204" pitchFamily="18" charset="0"/>
                                  </a:rPr>
                                  <m:t>𝑩</m:t>
                                </m:r>
                              </m:e>
                              <m:sub>
                                <m:r>
                                  <a:rPr lang="en-US" sz="2400" b="0" i="1" smtClean="0">
                                    <a:solidFill>
                                      <a:schemeClr val="tx1"/>
                                    </a:solidFill>
                                    <a:latin typeface="Cambria Math" panose="02040503050406030204" pitchFamily="18" charset="0"/>
                                    <a:ea typeface="Cambria Math" panose="02040503050406030204" pitchFamily="18" charset="0"/>
                                  </a:rPr>
                                  <m:t>0</m:t>
                                </m:r>
                              </m:sub>
                            </m:sSub>
                          </m:e>
                          <m:sup>
                            <m:r>
                              <a:rPr lang="en-US" sz="2400" b="0" i="1" smtClean="0">
                                <a:solidFill>
                                  <a:schemeClr val="tx1"/>
                                </a:solidFill>
                                <a:latin typeface="Cambria Math" panose="02040503050406030204" pitchFamily="18" charset="0"/>
                                <a:ea typeface="Cambria Math" panose="02040503050406030204" pitchFamily="18" charset="0"/>
                              </a:rPr>
                              <m:t>2</m:t>
                            </m:r>
                          </m:sup>
                        </m:sSup>
                      </m:num>
                      <m:den>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ea typeface="Cambria Math" panose="02040503050406030204" pitchFamily="18" charset="0"/>
                              </a:rPr>
                              <m:t>0</m:t>
                            </m:r>
                          </m:sub>
                        </m:sSub>
                      </m:den>
                    </m:f>
                    <m:r>
                      <a:rPr lang="en-US" sz="2400" b="0" i="1" smtClean="0">
                        <a:solidFill>
                          <a:schemeClr val="tx1"/>
                        </a:solidFill>
                        <a:latin typeface="Cambria Math" panose="02040503050406030204" pitchFamily="18" charset="0"/>
                        <a:ea typeface="Cambria Math" panose="02040503050406030204" pitchFamily="18" charset="0"/>
                      </a:rPr>
                      <m:t>~7×</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34</m:t>
                        </m:r>
                      </m:sup>
                    </m:sSup>
                    <m:r>
                      <a:rPr lang="en-US" sz="2400" b="0" i="1" smtClean="0">
                        <a:solidFill>
                          <a:schemeClr val="tx1"/>
                        </a:solidFill>
                        <a:latin typeface="Cambria Math" panose="02040503050406030204" pitchFamily="18" charset="0"/>
                        <a:ea typeface="Cambria Math" panose="02040503050406030204" pitchFamily="18" charset="0"/>
                      </a:rPr>
                      <m:t>𝐽</m:t>
                    </m:r>
                  </m:oMath>
                </a14:m>
                <a:r>
                  <a:rPr lang="en-US" sz="2400" b="0" i="0" dirty="0" smtClean="0">
                    <a:solidFill>
                      <a:schemeClr val="tx1"/>
                    </a:solidFill>
                    <a:latin typeface="Cambria Math" panose="02040503050406030204" pitchFamily="18" charset="0"/>
                    <a:ea typeface="Cambria Math"/>
                  </a:rPr>
                  <a:t>  and             </a:t>
                </a:r>
              </a:p>
              <a:p>
                <a:pPr marL="0" indent="0" algn="ctr">
                  <a:buNone/>
                </a:pPr>
                <a14:m>
                  <m:oMath xmlns:m="http://schemas.openxmlformats.org/officeDocument/2006/math">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𝐿</m:t>
                        </m:r>
                      </m:e>
                      <m:sub>
                        <m:r>
                          <a:rPr lang="en-US" sz="2400" b="0" i="1" smtClean="0">
                            <a:solidFill>
                              <a:schemeClr val="tx1"/>
                            </a:solidFill>
                            <a:latin typeface="Cambria Math" panose="02040503050406030204" pitchFamily="18" charset="0"/>
                            <a:ea typeface="Cambria Math"/>
                          </a:rPr>
                          <m:t>𝑛𝑒𝑏</m:t>
                        </m:r>
                      </m:sub>
                    </m:sSub>
                    <m:r>
                      <a:rPr lang="en-US" sz="2400" b="0" i="1" smtClean="0">
                        <a:solidFill>
                          <a:schemeClr val="tx1"/>
                        </a:solidFill>
                        <a:latin typeface="Cambria Math" panose="02040503050406030204" pitchFamily="18" charset="0"/>
                        <a:ea typeface="Cambria Math" panose="02040503050406030204" pitchFamily="18" charset="0"/>
                      </a:rPr>
                      <m:t>~3×</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37</m:t>
                        </m:r>
                      </m:sup>
                    </m:sSup>
                    <m:r>
                      <a:rPr lang="en-US" sz="2400" b="0" i="1" smtClean="0">
                        <a:solidFill>
                          <a:schemeClr val="tx1"/>
                        </a:solidFill>
                        <a:latin typeface="Cambria Math" panose="02040503050406030204" pitchFamily="18" charset="0"/>
                        <a:ea typeface="Cambria Math" panose="02040503050406030204" pitchFamily="18" charset="0"/>
                      </a:rPr>
                      <m:t>[</m:t>
                    </m:r>
                    <m:f>
                      <m:fPr>
                        <m:type m:val="skw"/>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𝑒𝑟𝑔</m:t>
                        </m:r>
                      </m:num>
                      <m:den>
                        <m:r>
                          <a:rPr lang="en-US" sz="2400" b="0" i="1" smtClean="0">
                            <a:solidFill>
                              <a:schemeClr val="tx1"/>
                            </a:solidFill>
                            <a:latin typeface="Cambria Math" panose="02040503050406030204" pitchFamily="18" charset="0"/>
                            <a:ea typeface="Cambria Math" panose="02040503050406030204" pitchFamily="18" charset="0"/>
                          </a:rPr>
                          <m:t>𝑠</m:t>
                        </m:r>
                      </m:den>
                    </m:f>
                    <m:r>
                      <a:rPr lang="en-US" sz="2400" b="0" i="1" smtClean="0">
                        <a:solidFill>
                          <a:schemeClr val="tx1"/>
                        </a:solidFill>
                        <a:latin typeface="Cambria Math" panose="02040503050406030204" pitchFamily="18" charset="0"/>
                        <a:ea typeface="Cambria Math" panose="02040503050406030204" pitchFamily="18" charset="0"/>
                      </a:rPr>
                      <m:t>]</m:t>
                    </m:r>
                    <m:d>
                      <m:dPr>
                        <m:ctrlPr>
                          <a:rPr lang="en-US" sz="2400" b="0" i="1" smtClean="0">
                            <a:solidFill>
                              <a:schemeClr val="tx1"/>
                            </a:solidFill>
                            <a:latin typeface="Cambria Math" panose="02040503050406030204" pitchFamily="18" charset="0"/>
                            <a:ea typeface="Cambria Math" panose="02040503050406030204" pitchFamily="18" charset="0"/>
                          </a:rPr>
                        </m:ctrlPr>
                      </m:dPr>
                      <m:e>
                        <m:f>
                          <m:fPr>
                            <m:ctrlPr>
                              <a:rPr lang="en-US" sz="2400" b="0" i="1" smtClean="0">
                                <a:solidFill>
                                  <a:schemeClr val="tx1"/>
                                </a:solidFill>
                                <a:latin typeface="Cambria Math" panose="02040503050406030204" pitchFamily="18" charset="0"/>
                                <a:ea typeface="Cambria Math" panose="02040503050406030204" pitchFamily="18" charset="0"/>
                              </a:rPr>
                            </m:ctrlPr>
                          </m:fPr>
                          <m:num>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𝑛</m:t>
                                </m:r>
                              </m:e>
                              <m:sub>
                                <m:r>
                                  <a:rPr lang="en-US" sz="2400" b="0" i="1" smtClean="0">
                                    <a:solidFill>
                                      <a:schemeClr val="tx1"/>
                                    </a:solidFill>
                                    <a:latin typeface="Cambria Math" panose="02040503050406030204" pitchFamily="18" charset="0"/>
                                    <a:ea typeface="Cambria Math" panose="02040503050406030204" pitchFamily="18" charset="0"/>
                                  </a:rPr>
                                  <m:t>𝑒</m:t>
                                </m:r>
                              </m:sub>
                            </m:sSub>
                          </m:num>
                          <m:den>
                            <m:r>
                              <a:rPr lang="en-US" sz="2400" b="0" i="1" smtClean="0">
                                <a:solidFill>
                                  <a:schemeClr val="tx1"/>
                                </a:solidFill>
                                <a:latin typeface="Cambria Math" panose="02040503050406030204" pitchFamily="18" charset="0"/>
                                <a:ea typeface="Cambria Math" panose="02040503050406030204" pitchFamily="18" charset="0"/>
                              </a:rPr>
                              <m:t>1000</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𝑐𝑚</m:t>
                                </m:r>
                              </m:e>
                              <m:sup>
                                <m:r>
                                  <a:rPr lang="en-US" sz="2400" b="0" i="1" smtClean="0">
                                    <a:solidFill>
                                      <a:schemeClr val="tx1"/>
                                    </a:solidFill>
                                    <a:latin typeface="Cambria Math" panose="02040503050406030204" pitchFamily="18" charset="0"/>
                                    <a:ea typeface="Cambria Math" panose="02040503050406030204" pitchFamily="18" charset="0"/>
                                  </a:rPr>
                                  <m:t>−3</m:t>
                                </m:r>
                              </m:sup>
                            </m:sSup>
                          </m:den>
                        </m:f>
                      </m:e>
                    </m:d>
                    <m:sSup>
                      <m:sSupPr>
                        <m:ctrlPr>
                          <a:rPr lang="en-US" sz="2400" b="0" i="1" smtClean="0">
                            <a:solidFill>
                              <a:schemeClr val="tx1"/>
                            </a:solidFill>
                            <a:latin typeface="Cambria Math" panose="02040503050406030204" pitchFamily="18" charset="0"/>
                            <a:ea typeface="Cambria Math" panose="02040503050406030204" pitchFamily="18" charset="0"/>
                          </a:rPr>
                        </m:ctrlPr>
                      </m:sSupPr>
                      <m:e>
                        <m:d>
                          <m:dPr>
                            <m:ctrlPr>
                              <a:rPr lang="en-US" sz="2400" b="0" i="1" smtClean="0">
                                <a:solidFill>
                                  <a:schemeClr val="tx1"/>
                                </a:solidFill>
                                <a:latin typeface="Cambria Math" panose="02040503050406030204" pitchFamily="18" charset="0"/>
                                <a:ea typeface="Cambria Math" panose="02040503050406030204" pitchFamily="18" charset="0"/>
                              </a:rPr>
                            </m:ctrlPr>
                          </m:dPr>
                          <m:e>
                            <m:f>
                              <m:fPr>
                                <m:ctrlPr>
                                  <a:rPr lang="en-US" sz="2400" b="0" i="1" smtClean="0">
                                    <a:solidFill>
                                      <a:schemeClr val="tx1"/>
                                    </a:solidFill>
                                    <a:latin typeface="Cambria Math" panose="02040503050406030204" pitchFamily="18" charset="0"/>
                                    <a:ea typeface="Cambria Math" panose="02040503050406030204" pitchFamily="18" charset="0"/>
                                  </a:rPr>
                                </m:ctrlPr>
                              </m:fPr>
                              <m:num>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𝛾</m:t>
                                    </m:r>
                                  </m:e>
                                  <m:sub>
                                    <m:r>
                                      <a:rPr lang="en-US" sz="2400" b="0" i="1" smtClean="0">
                                        <a:solidFill>
                                          <a:schemeClr val="tx1"/>
                                        </a:solidFill>
                                        <a:latin typeface="Cambria Math" panose="02040503050406030204" pitchFamily="18" charset="0"/>
                                        <a:ea typeface="Cambria Math" panose="02040503050406030204" pitchFamily="18" charset="0"/>
                                      </a:rPr>
                                      <m:t>𝑒</m:t>
                                    </m:r>
                                  </m:sub>
                                </m:sSub>
                              </m:num>
                              <m:den>
                                <m:r>
                                  <a:rPr lang="en-US" sz="2400" b="0" i="1" smtClean="0">
                                    <a:solidFill>
                                      <a:schemeClr val="tx1"/>
                                    </a:solidFill>
                                    <a:latin typeface="Cambria Math" panose="02040503050406030204" pitchFamily="18" charset="0"/>
                                    <a:ea typeface="Cambria Math" panose="02040503050406030204" pitchFamily="18" charset="0"/>
                                  </a:rPr>
                                  <m:t>1000</m:t>
                                </m:r>
                              </m:den>
                            </m:f>
                          </m:e>
                        </m:d>
                      </m:e>
                      <m:sup>
                        <m:r>
                          <a:rPr lang="en-US" sz="2400" b="0" i="1" smtClean="0">
                            <a:solidFill>
                              <a:schemeClr val="tx1"/>
                            </a:solidFill>
                            <a:latin typeface="Cambria Math" panose="02040503050406030204" pitchFamily="18" charset="0"/>
                            <a:ea typeface="Cambria Math" panose="02040503050406030204" pitchFamily="18" charset="0"/>
                          </a:rPr>
                          <m:t>2</m:t>
                        </m:r>
                      </m:sup>
                    </m:sSup>
                  </m:oMath>
                </a14:m>
                <a:r>
                  <a:rPr lang="en-US" sz="2400" b="0" i="0" dirty="0" smtClean="0">
                    <a:solidFill>
                      <a:schemeClr val="tx1"/>
                    </a:solidFill>
                    <a:latin typeface="Cambria Math" panose="02040503050406030204" pitchFamily="18" charset="0"/>
                    <a:ea typeface="Cambria Math"/>
                  </a:rPr>
                  <a:t>,  </a:t>
                </a:r>
                <a14:m>
                  <m:oMath xmlns:m="http://schemas.openxmlformats.org/officeDocument/2006/math">
                    <m:sSub>
                      <m:sSubPr>
                        <m:ctrlPr>
                          <a:rPr lang="en-US" sz="2400" b="0" i="1" smtClean="0">
                            <a:solidFill>
                              <a:schemeClr val="tx1"/>
                            </a:solidFill>
                            <a:latin typeface="Cambria Math" panose="02040503050406030204" pitchFamily="18" charset="0"/>
                            <a:ea typeface="Cambria Math"/>
                          </a:rPr>
                        </m:ctrlPr>
                      </m:sSubPr>
                      <m:e>
                        <m:r>
                          <a:rPr lang="en-US" sz="2400" b="0" i="1" smtClean="0">
                            <a:solidFill>
                              <a:schemeClr val="tx1"/>
                            </a:solidFill>
                            <a:latin typeface="Cambria Math" panose="02040503050406030204" pitchFamily="18" charset="0"/>
                            <a:ea typeface="Cambria Math"/>
                          </a:rPr>
                          <m:t>𝐿</m:t>
                        </m:r>
                      </m:e>
                      <m:sub>
                        <m:r>
                          <a:rPr lang="en-US" sz="2400" b="0" i="1" smtClean="0">
                            <a:solidFill>
                              <a:schemeClr val="tx1"/>
                            </a:solidFill>
                            <a:latin typeface="Cambria Math" panose="02040503050406030204" pitchFamily="18" charset="0"/>
                            <a:ea typeface="Cambria Math"/>
                          </a:rPr>
                          <m:t>𝑠𝑙𝑜𝑤𝑑𝑜𝑤𝑛</m:t>
                        </m:r>
                      </m:sub>
                    </m:sSub>
                    <m:r>
                      <a:rPr lang="en-US" sz="2400" i="1">
                        <a:solidFill>
                          <a:schemeClr val="tx1"/>
                        </a:solidFill>
                        <a:latin typeface="Cambria Math" panose="02040503050406030204" pitchFamily="18" charset="0"/>
                        <a:ea typeface="Cambria Math"/>
                      </a:rPr>
                      <m:t>~</m:t>
                    </m:r>
                    <m:r>
                      <a:rPr lang="en-US" sz="2400" b="0" i="1" smtClean="0">
                        <a:solidFill>
                          <a:schemeClr val="tx1"/>
                        </a:solidFill>
                        <a:latin typeface="Cambria Math" panose="02040503050406030204" pitchFamily="18" charset="0"/>
                        <a:ea typeface="Cambria Math"/>
                      </a:rPr>
                      <m:t>2</m:t>
                    </m:r>
                    <m:r>
                      <a:rPr lang="en-US" sz="2400" b="0" i="1" smtClean="0">
                        <a:solidFill>
                          <a:schemeClr val="tx1"/>
                        </a:solidFill>
                        <a:latin typeface="Cambria Math" panose="02040503050406030204" pitchFamily="18" charset="0"/>
                        <a:ea typeface="Cambria Math" panose="02040503050406030204" pitchFamily="18" charset="0"/>
                      </a:rPr>
                      <m:t>×</m:t>
                    </m:r>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10</m:t>
                        </m:r>
                      </m:e>
                      <m:sup>
                        <m:r>
                          <a:rPr lang="en-US" sz="2400" b="0" i="1" smtClean="0">
                            <a:solidFill>
                              <a:schemeClr val="tx1"/>
                            </a:solidFill>
                            <a:latin typeface="Cambria Math" panose="02040503050406030204" pitchFamily="18" charset="0"/>
                            <a:ea typeface="Cambria Math" panose="02040503050406030204" pitchFamily="18" charset="0"/>
                          </a:rPr>
                          <m:t>38</m:t>
                        </m:r>
                      </m:sup>
                    </m:sSup>
                  </m:oMath>
                </a14:m>
                <a:r>
                  <a:rPr lang="en-US" sz="2400" b="0" dirty="0" smtClean="0">
                    <a:solidFill>
                      <a:schemeClr val="tx1"/>
                    </a:solidFill>
                    <a:ea typeface="Cambria Math" panose="02040503050406030204" pitchFamily="18" charset="0"/>
                  </a:rPr>
                  <a:t>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f>
                      <m:fPr>
                        <m:type m:val="skw"/>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𝑒𝑟𝑔</m:t>
                        </m:r>
                      </m:num>
                      <m:den>
                        <m:r>
                          <a:rPr lang="en-US" sz="2400" b="0" i="1" smtClean="0">
                            <a:solidFill>
                              <a:schemeClr val="tx1"/>
                            </a:solidFill>
                            <a:latin typeface="Cambria Math" panose="02040503050406030204" pitchFamily="18" charset="0"/>
                            <a:ea typeface="Cambria Math" panose="02040503050406030204" pitchFamily="18" charset="0"/>
                          </a:rPr>
                          <m:t>𝑠</m:t>
                        </m:r>
                      </m:den>
                    </m:f>
                    <m:r>
                      <a:rPr lang="en-US" sz="2400" b="0" i="1" smtClean="0">
                        <a:solidFill>
                          <a:schemeClr val="tx1"/>
                        </a:solidFill>
                        <a:latin typeface="Cambria Math" panose="02040503050406030204" pitchFamily="18" charset="0"/>
                        <a:ea typeface="Cambria Math" panose="02040503050406030204" pitchFamily="18" charset="0"/>
                      </a:rPr>
                      <m:t>]</m:t>
                    </m:r>
                  </m:oMath>
                </a14:m>
                <a:endParaRPr lang="en-US" sz="2400" b="0" i="0" dirty="0" smtClean="0">
                  <a:solidFill>
                    <a:schemeClr val="tx1"/>
                  </a:solidFill>
                  <a:latin typeface="Cambria Math" panose="02040503050406030204" pitchFamily="18" charset="0"/>
                  <a:ea typeface="Cambria Math"/>
                </a:endParaRPr>
              </a:p>
              <a:p>
                <a:pPr marL="0" indent="0">
                  <a:buNone/>
                </a:pPr>
                <a:endParaRPr lang="sl-SI"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86349"/>
                <a:ext cx="12192000" cy="5471652"/>
              </a:xfrm>
              <a:blipFill>
                <a:blip r:embed="rId3"/>
                <a:stretch>
                  <a:fillRect l="-599" t="-333" r="-949"/>
                </a:stretch>
              </a:blipFill>
            </p:spPr>
            <p:txBody>
              <a:bodyPr/>
              <a:lstStyle/>
              <a:p>
                <a:r>
                  <a:rPr lang="sl-SI">
                    <a:noFill/>
                  </a:rPr>
                  <a:t> </a:t>
                </a:r>
              </a:p>
            </p:txBody>
          </p:sp>
        </mc:Fallback>
      </mc:AlternateContent>
      <p:sp>
        <p:nvSpPr>
          <p:cNvPr id="5" name="Rectangle 4"/>
          <p:cNvSpPr/>
          <p:nvPr/>
        </p:nvSpPr>
        <p:spPr>
          <a:xfrm>
            <a:off x="1870364" y="5216236"/>
            <a:ext cx="4925291" cy="685800"/>
          </a:xfrm>
          <a:prstGeom prst="rect">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16309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nebular plasma satisfy the calculated conditions?</a:t>
            </a:r>
            <a:endParaRPr lang="sl-SI"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7239001" cy="4351338"/>
              </a:xfrm>
            </p:spPr>
            <p:txBody>
              <a:bodyPr>
                <a:normAutofit fontScale="62500" lnSpcReduction="20000"/>
              </a:bodyPr>
              <a:lstStyle/>
              <a:p>
                <a14:m>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1000</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𝑐𝑚</m:t>
                                </m:r>
                              </m:e>
                              <m:sup>
                                <m:r>
                                  <a:rPr lang="en-US" b="0" i="1" smtClean="0">
                                    <a:latin typeface="Cambria Math" panose="02040503050406030204" pitchFamily="18" charset="0"/>
                                    <a:ea typeface="Cambria Math" panose="02040503050406030204" pitchFamily="18" charset="0"/>
                                  </a:rPr>
                                  <m:t>−3</m:t>
                                </m:r>
                              </m:sup>
                            </m:sSup>
                          </m:den>
                        </m:f>
                      </m:e>
                    </m:d>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1000</m:t>
                                </m:r>
                              </m:den>
                            </m:f>
                          </m:e>
                        </m:d>
                      </m:e>
                      <m:sup>
                        <m:r>
                          <a:rPr lang="en-US" b="0" i="1" smtClean="0">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3,  </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&gt;0</m:t>
                    </m:r>
                  </m:oMath>
                </a14:m>
                <a:endParaRPr lang="en-US" b="0" i="1" dirty="0" smtClean="0">
                  <a:latin typeface="Cambria Math" panose="02040503050406030204" pitchFamily="18" charset="0"/>
                  <a:ea typeface="Cambria Math" panose="02040503050406030204" pitchFamily="18" charset="0"/>
                </a:endParaRPr>
              </a:p>
              <a:p>
                <a:pPr marL="0" indent="0">
                  <a:buNone/>
                </a:pPr>
                <a:r>
                  <a:rPr lang="en-US" dirty="0" smtClean="0">
                    <a:ea typeface="Cambria Math" panose="02040503050406030204" pitchFamily="18" charset="0"/>
                  </a:rPr>
                  <a:t>i.e.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sSub>
                          <m:sSubPr>
                            <m:ctrlPr>
                              <a:rPr lang="sl-SI"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.3</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𝑐𝑚</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𝛾</m:t>
                        </m:r>
                      </m:e>
                      <m:sub>
                        <m:r>
                          <a:rPr lang="en-US" b="0" i="1" dirty="0" smtClean="0">
                            <a:latin typeface="Cambria Math" panose="02040503050406030204" pitchFamily="18" charset="0"/>
                          </a:rPr>
                          <m:t>𝑒</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5</m:t>
                        </m:r>
                      </m:sup>
                    </m:sSup>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~1</m:t>
                    </m:r>
                  </m:oMath>
                </a14:m>
                <a:endParaRPr lang="en-US" dirty="0" smtClean="0"/>
              </a:p>
              <a:p>
                <a:pPr marL="514350" indent="-514350">
                  <a:buFont typeface="+mj-lt"/>
                  <a:buAutoNum type="arabicPeriod"/>
                </a:pP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sSub>
                          <m:sSubPr>
                            <m:ctrlPr>
                              <a:rPr lang="sl-SI"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e>
                    </m:d>
                  </m:oMath>
                </a14:m>
                <a:r>
                  <a:rPr lang="en-US" dirty="0" smtClean="0"/>
                  <a:t> is </a:t>
                </a:r>
                <a:r>
                  <a:rPr lang="en-US" dirty="0" smtClean="0"/>
                  <a:t>consistently lower than </a:t>
                </a:r>
                <a:r>
                  <a:rPr lang="en-US" dirty="0" smtClean="0"/>
                  <a:t>electron density in filaments</a:t>
                </a:r>
              </a:p>
              <a:p>
                <a:pPr marL="514350" indent="-514350">
                  <a:buFont typeface="+mj-lt"/>
                  <a:buAutoNum type="arabicPeriod"/>
                </a:pP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𝛾</m:t>
                        </m:r>
                      </m:e>
                      <m:sub>
                        <m:r>
                          <a:rPr lang="en-US" b="0" i="1" dirty="0" smtClean="0">
                            <a:latin typeface="Cambria Math" panose="02040503050406030204" pitchFamily="18" charset="0"/>
                          </a:rPr>
                          <m:t>𝑒</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b="0" i="1" dirty="0" smtClean="0">
                        <a:latin typeface="Cambria Math" panose="02040503050406030204" pitchFamily="18" charset="0"/>
                        <a:ea typeface="Cambria Math" panose="02040503050406030204" pitchFamily="18" charset="0"/>
                      </a:rPr>
                      <m:t>×</m:t>
                    </m:r>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10</m:t>
                        </m:r>
                      </m:e>
                      <m:sup>
                        <m:r>
                          <a:rPr lang="en-US" b="0" i="1" dirty="0" smtClean="0">
                            <a:latin typeface="Cambria Math" panose="02040503050406030204" pitchFamily="18" charset="0"/>
                            <a:ea typeface="Cambria Math" panose="02040503050406030204" pitchFamily="18" charset="0"/>
                          </a:rPr>
                          <m:t>5</m:t>
                        </m:r>
                      </m:sup>
                    </m:sSup>
                  </m:oMath>
                </a14:m>
                <a:r>
                  <a:rPr lang="en-US" dirty="0" smtClean="0"/>
                  <a:t> is not inconsistent with energy spectrum</a:t>
                </a:r>
              </a:p>
              <a:p>
                <a:pPr marL="514350" indent="-514350">
                  <a:buFont typeface="+mj-lt"/>
                  <a:buAutoNum type="arabicPeriod"/>
                </a:pPr>
                <a14:m>
                  <m:oMath xmlns:m="http://schemas.openxmlformats.org/officeDocument/2006/math">
                    <m:r>
                      <a:rPr lang="en-US" b="0"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~1</m:t>
                    </m:r>
                  </m:oMath>
                </a14:m>
                <a:r>
                  <a:rPr lang="en-US" dirty="0" smtClean="0"/>
                  <a:t> ??? Neutral plasma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𝑝</m:t>
                            </m:r>
                          </m:sub>
                        </m:sSub>
                      </m:e>
                      <m:sup>
                        <m:r>
                          <a:rPr lang="en-US" b="0" i="1" smtClean="0">
                            <a:latin typeface="Cambria Math" panose="02040503050406030204" pitchFamily="18" charset="0"/>
                          </a:rPr>
                          <m:t>2</m:t>
                        </m:r>
                      </m:sup>
                    </m:sSup>
                  </m:oMath>
                </a14:m>
                <a:r>
                  <a:rPr lang="en-US" dirty="0" smtClean="0"/>
                  <a:t>, so for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𝜀</m:t>
                    </m:r>
                    <m:r>
                      <a:rPr lang="en-US" b="0" i="1" dirty="0" smtClean="0">
                        <a:latin typeface="Cambria Math" panose="02040503050406030204" pitchFamily="18" charset="0"/>
                        <a:ea typeface="Cambria Math" panose="02040503050406030204" pitchFamily="18" charset="0"/>
                      </a:rPr>
                      <m:t>=0</m:t>
                    </m:r>
                  </m:oMath>
                </a14:m>
                <a:r>
                  <a:rPr lang="en-US" dirty="0" smtClean="0"/>
                  <a:t>. Plasma frequency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𝑝</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m:t>
                                    </m:r>
                                  </m:sub>
                                </m:sSub>
                              </m:e>
                              <m:sup>
                                <m:r>
                                  <a:rPr lang="en-US" b="0" i="1" smtClean="0">
                                    <a:latin typeface="Cambria Math" panose="02040503050406030204" pitchFamily="18" charset="0"/>
                                  </a:rPr>
                                  <m:t>∗</m:t>
                                </m:r>
                              </m:sup>
                            </m:sSup>
                          </m:den>
                        </m:f>
                      </m:e>
                    </m:rad>
                    <m:r>
                      <a:rPr lang="en-US" b="0" i="1" smtClean="0">
                        <a:latin typeface="Cambria Math" panose="02040503050406030204" pitchFamily="18" charset="0"/>
                      </a:rPr>
                      <m:t> </m:t>
                    </m:r>
                  </m:oMath>
                </a14:m>
                <a:r>
                  <a:rPr lang="en-US" dirty="0" smtClean="0"/>
                  <a:t>is higher than the frequency of pulsar EM wave, so wave can </a:t>
                </a:r>
                <a:r>
                  <a:rPr lang="en-US" dirty="0" smtClean="0"/>
                  <a:t>not propagate </a:t>
                </a:r>
                <a:r>
                  <a:rPr lang="en-US" dirty="0" smtClean="0"/>
                  <a:t>and heat </a:t>
                </a:r>
                <a:r>
                  <a:rPr lang="en-US" dirty="0" smtClean="0"/>
                  <a:t>plasma, only locally non-neutral plasma allows propagation. </a:t>
                </a:r>
                <a:endParaRPr lang="en-US" dirty="0" smtClean="0">
                  <a:ea typeface="Cambria Math" panose="02040503050406030204" pitchFamily="18" charset="0"/>
                </a:endParaRPr>
              </a:p>
              <a:p>
                <a:pPr marL="514350" indent="-514350">
                  <a:buFont typeface="+mj-lt"/>
                  <a:buAutoNum type="arabicPeriod"/>
                </a:pPr>
                <a:r>
                  <a:rPr lang="en-US" dirty="0" smtClean="0"/>
                  <a:t>To keep the population of high energy electrons tied to the nebula, long range electric and magnetic fields are required. Plasma can not be locally neutral!</a:t>
                </a:r>
              </a:p>
              <a:p>
                <a:pPr marL="514350" indent="-514350">
                  <a:buFont typeface="+mj-lt"/>
                  <a:buAutoNum type="arabicPeriod"/>
                </a:pPr>
                <a:r>
                  <a:rPr lang="en-US" dirty="0" smtClean="0"/>
                  <a:t>Size of heating region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ℐ</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𝜀</m:t>
                            </m:r>
                          </m:e>
                        </m:rad>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𝑐</m:t>
                        </m:r>
                      </m:den>
                    </m:f>
                    <m:r>
                      <a:rPr lang="en-US" b="0" i="1" smtClean="0">
                        <a:latin typeface="Cambria Math" panose="02040503050406030204" pitchFamily="18" charset="0"/>
                        <a:ea typeface="Cambria Math" panose="02040503050406030204" pitchFamily="18" charset="0"/>
                      </a:rPr>
                      <m:t>~7.6×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𝑚</m:t>
                    </m:r>
                  </m:oMath>
                </a14:m>
                <a:r>
                  <a:rPr lang="en-US" dirty="0" smtClean="0"/>
                  <a:t>: about  solar size!!! </a:t>
                </a:r>
              </a:p>
              <a:p>
                <a:pPr marL="514350" indent="-514350">
                  <a:buFont typeface="+mj-lt"/>
                  <a:buAutoNum type="arabicPeriod"/>
                </a:pPr>
                <a:endParaRPr lang="en-US" dirty="0" smtClean="0"/>
              </a:p>
              <a:p>
                <a:pPr marL="514350" indent="-514350">
                  <a:buFont typeface="+mj-lt"/>
                  <a:buAutoNum type="arabicPeriod"/>
                </a:pPr>
                <a:endParaRPr lang="sl-SI"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7239001" cy="4351338"/>
              </a:xfrm>
              <a:blipFill>
                <a:blip r:embed="rId2"/>
                <a:stretch>
                  <a:fillRect l="-758" r="-421"/>
                </a:stretch>
              </a:blipFill>
            </p:spPr>
            <p:txBody>
              <a:bodyPr/>
              <a:lstStyle/>
              <a:p>
                <a:r>
                  <a:rPr lang="sl-SI">
                    <a:noFill/>
                  </a:rPr>
                  <a:t> </a:t>
                </a:r>
              </a:p>
            </p:txBody>
          </p:sp>
        </mc:Fallback>
      </mc:AlternateContent>
      <p:sp>
        <p:nvSpPr>
          <p:cNvPr id="7" name="Rectangle 6"/>
          <p:cNvSpPr/>
          <p:nvPr/>
        </p:nvSpPr>
        <p:spPr>
          <a:xfrm>
            <a:off x="1169959" y="1825625"/>
            <a:ext cx="3863171" cy="571586"/>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1" y="1027906"/>
            <a:ext cx="4114799" cy="4114799"/>
          </a:xfrm>
          <a:prstGeom prst="rect">
            <a:avLst/>
          </a:prstGeom>
        </p:spPr>
      </p:pic>
      <p:sp>
        <p:nvSpPr>
          <p:cNvPr id="6" name="TextBox 5"/>
          <p:cNvSpPr txBox="1"/>
          <p:nvPr/>
        </p:nvSpPr>
        <p:spPr>
          <a:xfrm>
            <a:off x="8996435" y="4834928"/>
            <a:ext cx="2449325" cy="307777"/>
          </a:xfrm>
          <a:prstGeom prst="rect">
            <a:avLst/>
          </a:prstGeom>
          <a:noFill/>
        </p:spPr>
        <p:txBody>
          <a:bodyPr wrap="none" rtlCol="0">
            <a:spAutoFit/>
          </a:bodyPr>
          <a:lstStyle/>
          <a:p>
            <a:r>
              <a:rPr lang="en-US" sz="1400" dirty="0" err="1" smtClean="0"/>
              <a:t>Kohri</a:t>
            </a:r>
            <a:r>
              <a:rPr lang="en-US" sz="1400" dirty="0" smtClean="0"/>
              <a:t>, </a:t>
            </a:r>
            <a:r>
              <a:rPr lang="en-US" sz="1400" dirty="0" err="1" smtClean="0"/>
              <a:t>Ohira</a:t>
            </a:r>
            <a:r>
              <a:rPr lang="en-US" sz="1400" dirty="0" smtClean="0"/>
              <a:t>, </a:t>
            </a:r>
            <a:r>
              <a:rPr lang="en-US" sz="1400" dirty="0" err="1" smtClean="0"/>
              <a:t>Ioka</a:t>
            </a:r>
            <a:r>
              <a:rPr lang="en-US" sz="1400" dirty="0" smtClean="0"/>
              <a:t>: MNRAS2012</a:t>
            </a:r>
            <a:endParaRPr lang="sl-SI" sz="1400" dirty="0"/>
          </a:p>
        </p:txBody>
      </p:sp>
    </p:spTree>
    <p:extLst>
      <p:ext uri="{BB962C8B-B14F-4D97-AF65-F5344CB8AC3E}">
        <p14:creationId xmlns:p14="http://schemas.microsoft.com/office/powerpoint/2010/main" val="149740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32225</TotalTime>
  <Words>862</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Courier</vt:lpstr>
      <vt:lpstr>Office Theme</vt:lpstr>
      <vt:lpstr>The role of electromagnetism in tidal disruption events</vt:lpstr>
      <vt:lpstr>Why should global electomagnetic fields be important in large scale phenomena?</vt:lpstr>
      <vt:lpstr>Pulsar slow down as an example of coupling dynamics to electromagnetism --- the case of Crab</vt:lpstr>
      <vt:lpstr>3D Structure of Crab nebula (by spectroscopy)</vt:lpstr>
      <vt:lpstr>X-rays are emitted in a regular disk-jet pattern, completely contained within the line radiation cage</vt:lpstr>
      <vt:lpstr>Pulsar slow-down</vt:lpstr>
      <vt:lpstr>Pulsar EM field interacting with nebula</vt:lpstr>
      <vt:lpstr>What is needed to explain average Crab braking index n≈2.5?</vt:lpstr>
      <vt:lpstr>Can the nebular plasma satisfy the calculated conditions?</vt:lpstr>
      <vt:lpstr>The role of the nebula and assumed structure</vt:lpstr>
      <vt:lpstr>Boltzmann and generation of electric field</vt:lpstr>
      <vt:lpstr>Electric field in rarefied plasma of electrons and ions of different temperature</vt:lpstr>
      <vt:lpstr>Equation of state for 〖10〗^15particles in R=1m sphere: τ_-=τ_+</vt:lpstr>
      <vt:lpstr>Equation of state for 〖10〗^15particles in R=1m sphere: τ_-=2τ_+</vt:lpstr>
      <vt:lpstr>Properties of non-neutral states</vt:lpstr>
      <vt:lpstr>Boltzmann and generation of magnetic field</vt:lpstr>
      <vt:lpstr>Field equations</vt:lpstr>
      <vt:lpstr>Simplified field equations and solutions</vt:lpstr>
      <vt:lpstr>Magnetic field behavior</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electromagnetism in tidal disruption events</dc:title>
  <dc:creator>Cadez</dc:creator>
  <cp:lastModifiedBy>Cadez</cp:lastModifiedBy>
  <cp:revision>158</cp:revision>
  <dcterms:created xsi:type="dcterms:W3CDTF">2016-08-20T07:54:13Z</dcterms:created>
  <dcterms:modified xsi:type="dcterms:W3CDTF">2016-09-11T17:14:41Z</dcterms:modified>
</cp:coreProperties>
</file>