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57" r:id="rId3"/>
    <p:sldId id="258" r:id="rId4"/>
    <p:sldId id="285" r:id="rId5"/>
    <p:sldId id="283" r:id="rId6"/>
    <p:sldId id="259" r:id="rId7"/>
    <p:sldId id="284" r:id="rId8"/>
    <p:sldId id="263" r:id="rId9"/>
    <p:sldId id="262" r:id="rId10"/>
    <p:sldId id="281" r:id="rId11"/>
    <p:sldId id="267" r:id="rId12"/>
    <p:sldId id="266" r:id="rId13"/>
    <p:sldId id="270" r:id="rId14"/>
    <p:sldId id="274" r:id="rId15"/>
    <p:sldId id="282" r:id="rId16"/>
    <p:sldId id="280"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1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D5737B-0C6F-4095-8080-1A4149877B73}" type="datetimeFigureOut">
              <a:rPr lang="zh-CN" altLang="en-US" smtClean="0"/>
              <a:pPr/>
              <a:t>2016-9-14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26686-A0BD-4EB2-849F-2B287B5F2CE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BCE2B-A04E-432E-94EB-B5AD0211011B}" type="datetimeFigureOut">
              <a:rPr lang="zh-CN" altLang="en-US" smtClean="0"/>
              <a:pPr/>
              <a:t>2016-9-14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16C3F-FB6B-481A-9F0E-4D23F24D65D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5" name="页眉占位符 4"/>
          <p:cNvSpPr>
            <a:spLocks noGrp="1"/>
          </p:cNvSpPr>
          <p:nvPr>
            <p:ph type="hdr" sz="quarter" idx="10"/>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5" name="页眉占位符 4"/>
          <p:cNvSpPr>
            <a:spLocks noGrp="1"/>
          </p:cNvSpPr>
          <p:nvPr>
            <p:ph type="hdr" sz="quarter" idx="10"/>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r>
              <a:rPr lang="en-US" altLang="zh-CN" smtClean="0"/>
              <a:t>2016-9-14</a:t>
            </a:r>
            <a:endParaRPr lang="zh-CN" altLang="en-US"/>
          </a:p>
        </p:txBody>
      </p:sp>
      <p:sp>
        <p:nvSpPr>
          <p:cNvPr id="19" name="页脚占位符 18"/>
          <p:cNvSpPr>
            <a:spLocks noGrp="1"/>
          </p:cNvSpPr>
          <p:nvPr>
            <p:ph type="ftr" sz="quarter" idx="11"/>
          </p:nvPr>
        </p:nvSpPr>
        <p:spPr/>
        <p:txBody>
          <a:bodyPr/>
          <a:lstStyle/>
          <a:p>
            <a:r>
              <a:rPr lang="en-US" altLang="zh-CN" smtClean="0"/>
              <a:t>IAU Symposium 324, Ljubljana</a:t>
            </a:r>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r>
              <a:rPr lang="en-US" altLang="zh-CN" smtClean="0"/>
              <a:t>2016-9-14</a:t>
            </a:r>
            <a:endParaRPr lang="zh-CN" altLang="en-US"/>
          </a:p>
        </p:txBody>
      </p:sp>
      <p:sp>
        <p:nvSpPr>
          <p:cNvPr id="5" name="页脚占位符 4"/>
          <p:cNvSpPr>
            <a:spLocks noGrp="1"/>
          </p:cNvSpPr>
          <p:nvPr>
            <p:ph type="ftr" sz="quarter" idx="11"/>
          </p:nvPr>
        </p:nvSpPr>
        <p:spPr/>
        <p:txBody>
          <a:bodyPr/>
          <a:lstStyle/>
          <a:p>
            <a:r>
              <a:rPr lang="en-US" altLang="zh-CN" smtClean="0"/>
              <a:t>IAU Symposium 324, Ljubljana</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r>
              <a:rPr lang="en-US" altLang="zh-CN" smtClean="0"/>
              <a:t>2016-9-14</a:t>
            </a:r>
            <a:endParaRPr lang="zh-CN" altLang="en-US"/>
          </a:p>
        </p:txBody>
      </p:sp>
      <p:sp>
        <p:nvSpPr>
          <p:cNvPr id="5" name="页脚占位符 4"/>
          <p:cNvSpPr>
            <a:spLocks noGrp="1"/>
          </p:cNvSpPr>
          <p:nvPr>
            <p:ph type="ftr" sz="quarter" idx="11"/>
          </p:nvPr>
        </p:nvSpPr>
        <p:spPr/>
        <p:txBody>
          <a:bodyPr/>
          <a:lstStyle/>
          <a:p>
            <a:r>
              <a:rPr lang="en-US" altLang="zh-CN" smtClean="0"/>
              <a:t>IAU Symposium 324, Ljubljana</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r>
              <a:rPr lang="en-US" altLang="zh-CN" smtClean="0"/>
              <a:t>2016-9-14</a:t>
            </a:r>
            <a:endParaRPr lang="zh-CN" altLang="en-US"/>
          </a:p>
        </p:txBody>
      </p:sp>
      <p:sp>
        <p:nvSpPr>
          <p:cNvPr id="5" name="页脚占位符 4"/>
          <p:cNvSpPr>
            <a:spLocks noGrp="1"/>
          </p:cNvSpPr>
          <p:nvPr>
            <p:ph type="ftr" sz="quarter" idx="11"/>
          </p:nvPr>
        </p:nvSpPr>
        <p:spPr/>
        <p:txBody>
          <a:bodyPr/>
          <a:lstStyle/>
          <a:p>
            <a:r>
              <a:rPr lang="en-US" altLang="zh-CN" smtClean="0"/>
              <a:t>IAU Symposium 324, Ljubljana</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2016-9-14</a:t>
            </a:r>
            <a:endParaRPr lang="zh-CN" altLang="en-US"/>
          </a:p>
        </p:txBody>
      </p:sp>
      <p:sp>
        <p:nvSpPr>
          <p:cNvPr id="5" name="页脚占位符 4"/>
          <p:cNvSpPr>
            <a:spLocks noGrp="1"/>
          </p:cNvSpPr>
          <p:nvPr>
            <p:ph type="ftr" sz="quarter" idx="11"/>
          </p:nvPr>
        </p:nvSpPr>
        <p:spPr/>
        <p:txBody>
          <a:bodyPr/>
          <a:lstStyle/>
          <a:p>
            <a:r>
              <a:rPr lang="en-US" altLang="zh-CN" smtClean="0"/>
              <a:t>IAU Symposium 324, Ljubljana</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r>
              <a:rPr lang="en-US" altLang="zh-CN" smtClean="0"/>
              <a:t>2016-9-14</a:t>
            </a:r>
            <a:endParaRPr lang="zh-CN" altLang="en-US"/>
          </a:p>
        </p:txBody>
      </p:sp>
      <p:sp>
        <p:nvSpPr>
          <p:cNvPr id="6" name="页脚占位符 5"/>
          <p:cNvSpPr>
            <a:spLocks noGrp="1"/>
          </p:cNvSpPr>
          <p:nvPr>
            <p:ph type="ftr" sz="quarter" idx="11"/>
          </p:nvPr>
        </p:nvSpPr>
        <p:spPr/>
        <p:txBody>
          <a:bodyPr/>
          <a:lstStyle/>
          <a:p>
            <a:r>
              <a:rPr lang="en-US" altLang="zh-CN" smtClean="0"/>
              <a:t>IAU Symposium 324, Ljubljana</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r>
              <a:rPr lang="en-US" altLang="zh-CN" smtClean="0"/>
              <a:t>2016-9-14</a:t>
            </a:r>
            <a:endParaRPr lang="zh-CN" altLang="en-US"/>
          </a:p>
        </p:txBody>
      </p:sp>
      <p:sp>
        <p:nvSpPr>
          <p:cNvPr id="8" name="页脚占位符 7"/>
          <p:cNvSpPr>
            <a:spLocks noGrp="1"/>
          </p:cNvSpPr>
          <p:nvPr>
            <p:ph type="ftr" sz="quarter" idx="11"/>
          </p:nvPr>
        </p:nvSpPr>
        <p:spPr/>
        <p:txBody>
          <a:bodyPr/>
          <a:lstStyle/>
          <a:p>
            <a:r>
              <a:rPr lang="en-US" altLang="zh-CN" smtClean="0"/>
              <a:t>IAU Symposium 324, Ljubljana</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r>
              <a:rPr lang="en-US" altLang="zh-CN" smtClean="0"/>
              <a:t>2016-9-14</a:t>
            </a:r>
            <a:endParaRPr lang="zh-CN" altLang="en-US"/>
          </a:p>
        </p:txBody>
      </p:sp>
      <p:sp>
        <p:nvSpPr>
          <p:cNvPr id="4" name="页脚占位符 3"/>
          <p:cNvSpPr>
            <a:spLocks noGrp="1"/>
          </p:cNvSpPr>
          <p:nvPr>
            <p:ph type="ftr" sz="quarter" idx="11"/>
          </p:nvPr>
        </p:nvSpPr>
        <p:spPr/>
        <p:txBody>
          <a:bodyPr/>
          <a:lstStyle/>
          <a:p>
            <a:r>
              <a:rPr lang="en-US" altLang="zh-CN" smtClean="0"/>
              <a:t>IAU Symposium 324, Ljubljana</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2016-9-14</a:t>
            </a:r>
            <a:endParaRPr lang="zh-CN" altLang="en-US"/>
          </a:p>
        </p:txBody>
      </p:sp>
      <p:sp>
        <p:nvSpPr>
          <p:cNvPr id="3" name="页脚占位符 2"/>
          <p:cNvSpPr>
            <a:spLocks noGrp="1"/>
          </p:cNvSpPr>
          <p:nvPr>
            <p:ph type="ftr" sz="quarter" idx="11"/>
          </p:nvPr>
        </p:nvSpPr>
        <p:spPr/>
        <p:txBody>
          <a:bodyPr/>
          <a:lstStyle/>
          <a:p>
            <a:r>
              <a:rPr lang="en-US" altLang="zh-CN" smtClean="0"/>
              <a:t>IAU Symposium 324, Ljubljana</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r>
              <a:rPr lang="en-US" altLang="zh-CN" smtClean="0"/>
              <a:t>2016-9-14</a:t>
            </a:r>
            <a:endParaRPr lang="zh-CN" altLang="en-US"/>
          </a:p>
        </p:txBody>
      </p:sp>
      <p:sp>
        <p:nvSpPr>
          <p:cNvPr id="6" name="页脚占位符 5"/>
          <p:cNvSpPr>
            <a:spLocks noGrp="1"/>
          </p:cNvSpPr>
          <p:nvPr>
            <p:ph type="ftr" sz="quarter" idx="11"/>
          </p:nvPr>
        </p:nvSpPr>
        <p:spPr/>
        <p:txBody>
          <a:bodyPr/>
          <a:lstStyle/>
          <a:p>
            <a:r>
              <a:rPr lang="en-US" altLang="zh-CN" smtClean="0"/>
              <a:t>IAU Symposium 324, Ljubljana</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2016-9-14</a:t>
            </a:r>
            <a:endParaRPr lang="zh-CN" altLang="en-US"/>
          </a:p>
        </p:txBody>
      </p:sp>
      <p:sp>
        <p:nvSpPr>
          <p:cNvPr id="6" name="页脚占位符 5"/>
          <p:cNvSpPr>
            <a:spLocks noGrp="1"/>
          </p:cNvSpPr>
          <p:nvPr>
            <p:ph type="ftr" sz="quarter" idx="11"/>
          </p:nvPr>
        </p:nvSpPr>
        <p:spPr/>
        <p:txBody>
          <a:bodyPr/>
          <a:lstStyle/>
          <a:p>
            <a:r>
              <a:rPr lang="en-US" altLang="zh-CN" smtClean="0"/>
              <a:t>IAU Symposium 324, Ljubljana</a:t>
            </a:r>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ltLang="zh-CN" smtClean="0"/>
              <a:t>2016-9-14</a:t>
            </a:r>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ltLang="zh-CN" smtClean="0"/>
              <a:t>IAU Symposium 324, Ljubljana</a:t>
            </a:r>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3400" y="1528192"/>
            <a:ext cx="7851648" cy="1828800"/>
          </a:xfrm>
        </p:spPr>
        <p:txBody>
          <a:bodyPr>
            <a:noAutofit/>
          </a:bodyPr>
          <a:lstStyle/>
          <a:p>
            <a:r>
              <a:rPr lang="en-US" altLang="zh-CN" sz="3600" dirty="0" smtClean="0"/>
              <a:t>THE HIGH-EFFICIENCY JETS MAGNETICALLY ACCELERATED FROM A THIN DISK IN POWERFUL LOBE-DOMINATED FRII RADIO GALAXIES</a:t>
            </a:r>
          </a:p>
        </p:txBody>
      </p:sp>
      <p:sp>
        <p:nvSpPr>
          <p:cNvPr id="3" name="副标题 2"/>
          <p:cNvSpPr>
            <a:spLocks noGrp="1"/>
          </p:cNvSpPr>
          <p:nvPr>
            <p:ph type="subTitle" idx="1"/>
          </p:nvPr>
        </p:nvSpPr>
        <p:spPr>
          <a:xfrm>
            <a:off x="533400" y="4124672"/>
            <a:ext cx="7854696" cy="1752600"/>
          </a:xfrm>
        </p:spPr>
        <p:txBody>
          <a:bodyPr>
            <a:normAutofit/>
          </a:bodyPr>
          <a:lstStyle/>
          <a:p>
            <a:pPr algn="ctr"/>
            <a:r>
              <a:rPr lang="en-US" altLang="zh-CN" sz="2400" b="1" dirty="0" smtClean="0"/>
              <a:t>Li </a:t>
            </a:r>
            <a:r>
              <a:rPr lang="en-US" altLang="zh-CN" sz="2400" b="1" dirty="0" err="1" smtClean="0"/>
              <a:t>Shuang</a:t>
            </a:r>
            <a:r>
              <a:rPr lang="en-US" altLang="zh-CN" sz="2400" b="1" dirty="0" smtClean="0"/>
              <a:t>-Liang</a:t>
            </a:r>
          </a:p>
          <a:p>
            <a:pPr algn="ctr"/>
            <a:endParaRPr lang="en-US" altLang="zh-CN" sz="2400" b="1" dirty="0" smtClean="0"/>
          </a:p>
          <a:p>
            <a:pPr algn="ctr"/>
            <a:r>
              <a:rPr lang="en-US" altLang="zh-CN" sz="2400" b="1" dirty="0" smtClean="0"/>
              <a:t>Shanghai Astronomical Observatory, China</a:t>
            </a:r>
          </a:p>
        </p:txBody>
      </p:sp>
      <p:sp>
        <p:nvSpPr>
          <p:cNvPr id="5" name="日期占位符 4"/>
          <p:cNvSpPr>
            <a:spLocks noGrp="1"/>
          </p:cNvSpPr>
          <p:nvPr>
            <p:ph type="dt" sz="half" idx="10"/>
          </p:nvPr>
        </p:nvSpPr>
        <p:spPr/>
        <p:txBody>
          <a:bodyPr/>
          <a:lstStyle/>
          <a:p>
            <a:r>
              <a:rPr lang="en-US" altLang="zh-CN" smtClean="0"/>
              <a:t>2016-9-14</a:t>
            </a:r>
            <a:endParaRPr lang="zh-CN" altLang="en-US"/>
          </a:p>
        </p:txBody>
      </p:sp>
      <p:sp>
        <p:nvSpPr>
          <p:cNvPr id="6" name="页脚占位符 5"/>
          <p:cNvSpPr>
            <a:spLocks noGrp="1"/>
          </p:cNvSpPr>
          <p:nvPr>
            <p:ph type="ftr" sz="quarter" idx="11"/>
          </p:nvPr>
        </p:nvSpPr>
        <p:spPr/>
        <p:txBody>
          <a:bodyPr/>
          <a:lstStyle/>
          <a:p>
            <a:r>
              <a:rPr lang="en-US" altLang="zh-CN" smtClean="0"/>
              <a:t>IAU Symposium 324, Ljubljana</a:t>
            </a:r>
            <a:endParaRPr lang="zh-CN" altLang="en-US" dirty="0"/>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476672"/>
            <a:ext cx="8045524" cy="5852938"/>
          </a:xfrm>
          <a:prstGeom prst="rect">
            <a:avLst/>
          </a:prstGeom>
          <a:noFill/>
          <a:ln w="9525">
            <a:noFill/>
            <a:miter lim="800000"/>
            <a:headEnd/>
            <a:tailEnd/>
          </a:ln>
        </p:spPr>
      </p:pic>
      <p:sp>
        <p:nvSpPr>
          <p:cNvPr id="3" name="矩形 2"/>
          <p:cNvSpPr/>
          <p:nvPr/>
        </p:nvSpPr>
        <p:spPr>
          <a:xfrm>
            <a:off x="5004048" y="692696"/>
            <a:ext cx="1584176" cy="93610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228184" y="2348880"/>
            <a:ext cx="1368152" cy="792088"/>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652120" y="3645024"/>
            <a:ext cx="1296144" cy="792088"/>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7"/>
          <p:cNvSpPr>
            <a:spLocks noGrp="1"/>
          </p:cNvSpPr>
          <p:nvPr>
            <p:ph type="dt" sz="half" idx="10"/>
          </p:nvPr>
        </p:nvSpPr>
        <p:spPr/>
        <p:txBody>
          <a:bodyPr/>
          <a:lstStyle/>
          <a:p>
            <a:r>
              <a:rPr lang="en-US" altLang="zh-CN" smtClean="0"/>
              <a:t>2016-9-14</a:t>
            </a:r>
            <a:endParaRPr lang="zh-CN" altLang="en-US"/>
          </a:p>
        </p:txBody>
      </p:sp>
      <p:sp>
        <p:nvSpPr>
          <p:cNvPr id="9" name="页脚占位符 8"/>
          <p:cNvSpPr>
            <a:spLocks noGrp="1"/>
          </p:cNvSpPr>
          <p:nvPr>
            <p:ph type="ftr" sz="quarter" idx="11"/>
          </p:nvPr>
        </p:nvSpPr>
        <p:spPr/>
        <p:txBody>
          <a:bodyPr/>
          <a:lstStyle/>
          <a:p>
            <a:r>
              <a:rPr lang="en-US" altLang="zh-CN" smtClean="0"/>
              <a:t>IAU Symposium 324, Ljubljana</a:t>
            </a:r>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91784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u="none" strike="noStrike" kern="1200" cap="none" spc="0" normalizeH="0" baseline="0" noProof="0" dirty="0" smtClean="0">
                <a:ln>
                  <a:noFill/>
                </a:ln>
                <a:solidFill>
                  <a:schemeClr val="tx2"/>
                </a:solidFill>
                <a:effectLst/>
                <a:uLnTx/>
                <a:uFillTx/>
                <a:latin typeface="+mj-lt"/>
                <a:ea typeface="+mj-ea"/>
                <a:cs typeface="+mj-cs"/>
              </a:rPr>
              <a:t>The mechanisms of jet formation</a:t>
            </a:r>
            <a:endParaRPr kumimoji="0" lang="zh-CN" altLang="en-US" sz="3600" b="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内容占位符 2"/>
          <p:cNvSpPr txBox="1">
            <a:spLocks/>
          </p:cNvSpPr>
          <p:nvPr/>
        </p:nvSpPr>
        <p:spPr>
          <a:xfrm>
            <a:off x="457200" y="1935163"/>
            <a:ext cx="8229600" cy="4389437"/>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BZ process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BP process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1403648" y="2636912"/>
            <a:ext cx="5842000" cy="8001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447577" y="4437112"/>
            <a:ext cx="5500687" cy="968375"/>
          </a:xfrm>
          <a:prstGeom prst="rect">
            <a:avLst/>
          </a:prstGeom>
          <a:noFill/>
          <a:ln w="9525">
            <a:noFill/>
            <a:miter lim="800000"/>
            <a:headEnd/>
            <a:tailEnd/>
          </a:ln>
        </p:spPr>
      </p:pic>
      <p:sp>
        <p:nvSpPr>
          <p:cNvPr id="8" name="日期占位符 7"/>
          <p:cNvSpPr>
            <a:spLocks noGrp="1"/>
          </p:cNvSpPr>
          <p:nvPr>
            <p:ph type="dt" sz="half" idx="10"/>
          </p:nvPr>
        </p:nvSpPr>
        <p:spPr/>
        <p:txBody>
          <a:bodyPr/>
          <a:lstStyle/>
          <a:p>
            <a:r>
              <a:rPr lang="en-US" altLang="zh-CN" smtClean="0"/>
              <a:t>2016-9-14</a:t>
            </a:r>
            <a:endParaRPr lang="zh-CN" altLang="en-US"/>
          </a:p>
        </p:txBody>
      </p:sp>
      <p:sp>
        <p:nvSpPr>
          <p:cNvPr id="9" name="页脚占位符 8"/>
          <p:cNvSpPr>
            <a:spLocks noGrp="1"/>
          </p:cNvSpPr>
          <p:nvPr>
            <p:ph type="ftr" sz="quarter" idx="11"/>
          </p:nvPr>
        </p:nvSpPr>
        <p:spPr/>
        <p:txBody>
          <a:bodyPr/>
          <a:lstStyle/>
          <a:p>
            <a:r>
              <a:rPr lang="en-US" altLang="zh-CN" smtClean="0"/>
              <a:t>IAU Symposium 324, Ljubljana</a:t>
            </a:r>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854968"/>
          </a:xfrm>
        </p:spPr>
        <p:txBody>
          <a:bodyPr/>
          <a:lstStyle/>
          <a:p>
            <a:r>
              <a:rPr lang="en-US" altLang="zh-CN" dirty="0" smtClean="0"/>
              <a:t>3 Results</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899592" y="994253"/>
            <a:ext cx="7485611" cy="5459083"/>
          </a:xfrm>
          <a:prstGeom prst="rect">
            <a:avLst/>
          </a:prstGeom>
          <a:noFill/>
          <a:ln w="9525">
            <a:noFill/>
            <a:miter lim="800000"/>
            <a:headEnd/>
            <a:tailEnd/>
          </a:ln>
        </p:spPr>
      </p:pic>
      <p:sp>
        <p:nvSpPr>
          <p:cNvPr id="4" name="椭圆形标注 3"/>
          <p:cNvSpPr/>
          <p:nvPr/>
        </p:nvSpPr>
        <p:spPr>
          <a:xfrm>
            <a:off x="3131840" y="116632"/>
            <a:ext cx="3600400" cy="1425823"/>
          </a:xfrm>
          <a:prstGeom prst="wedgeEllipseCallout">
            <a:avLst>
              <a:gd name="adj1" fmla="val -73326"/>
              <a:gd name="adj2" fmla="val 121436"/>
            </a:avLst>
          </a:prstGeom>
          <a:solidFill>
            <a:srgbClr val="1616F6">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zh-CN" sz="2400" dirty="0" smtClean="0">
                <a:solidFill>
                  <a:srgbClr val="FF0000"/>
                </a:solidFill>
              </a:rPr>
              <a:t>β</a:t>
            </a:r>
            <a:r>
              <a:rPr lang="el-GR" altLang="zh-CN" sz="2400" dirty="0" smtClean="0"/>
              <a:t> </a:t>
            </a:r>
            <a:r>
              <a:rPr lang="en-US" altLang="zh-CN" sz="2400" baseline="-25000" dirty="0" smtClean="0">
                <a:solidFill>
                  <a:srgbClr val="FF0000"/>
                </a:solidFill>
              </a:rPr>
              <a:t>p</a:t>
            </a:r>
            <a:r>
              <a:rPr lang="en-US" altLang="zh-CN" sz="2400" dirty="0" smtClean="0">
                <a:solidFill>
                  <a:srgbClr val="FF0000"/>
                </a:solidFill>
              </a:rPr>
              <a:t>=(</a:t>
            </a:r>
            <a:r>
              <a:rPr lang="en-US" altLang="zh-CN" sz="2400" dirty="0" err="1" smtClean="0">
                <a:solidFill>
                  <a:srgbClr val="FF0000"/>
                </a:solidFill>
              </a:rPr>
              <a:t>P</a:t>
            </a:r>
            <a:r>
              <a:rPr lang="en-US" altLang="zh-CN" sz="2400" baseline="-25000" dirty="0" err="1" smtClean="0">
                <a:solidFill>
                  <a:srgbClr val="FF0000"/>
                </a:solidFill>
              </a:rPr>
              <a:t>gas</a:t>
            </a:r>
            <a:r>
              <a:rPr lang="en-US" altLang="zh-CN" sz="2400" dirty="0" err="1" smtClean="0">
                <a:solidFill>
                  <a:srgbClr val="FF0000"/>
                </a:solidFill>
              </a:rPr>
              <a:t>+P</a:t>
            </a:r>
            <a:r>
              <a:rPr lang="en-US" altLang="zh-CN" sz="2400" baseline="-25000" dirty="0" err="1" smtClean="0">
                <a:solidFill>
                  <a:srgbClr val="FF0000"/>
                </a:solidFill>
              </a:rPr>
              <a:t>rad</a:t>
            </a:r>
            <a:r>
              <a:rPr lang="en-US" altLang="zh-CN" sz="2400" dirty="0" smtClean="0">
                <a:solidFill>
                  <a:srgbClr val="FF0000"/>
                </a:solidFill>
              </a:rPr>
              <a:t>)/P</a:t>
            </a:r>
            <a:r>
              <a:rPr lang="en-US" altLang="zh-CN" sz="2400" baseline="-25000" dirty="0" smtClean="0">
                <a:solidFill>
                  <a:srgbClr val="FF0000"/>
                </a:solidFill>
              </a:rPr>
              <a:t>m</a:t>
            </a:r>
            <a:endParaRPr lang="zh-CN" altLang="en-US" sz="2400" baseline="-25000" dirty="0">
              <a:solidFill>
                <a:srgbClr val="FF0000"/>
              </a:solidFill>
            </a:endParaRPr>
          </a:p>
        </p:txBody>
      </p:sp>
      <p:sp>
        <p:nvSpPr>
          <p:cNvPr id="7" name="日期占位符 6"/>
          <p:cNvSpPr>
            <a:spLocks noGrp="1"/>
          </p:cNvSpPr>
          <p:nvPr>
            <p:ph type="dt" sz="half" idx="10"/>
          </p:nvPr>
        </p:nvSpPr>
        <p:spPr/>
        <p:txBody>
          <a:bodyPr/>
          <a:lstStyle/>
          <a:p>
            <a:r>
              <a:rPr lang="en-US" altLang="zh-CN" smtClean="0"/>
              <a:t>2016-9-14</a:t>
            </a:r>
            <a:endParaRPr lang="zh-CN" altLang="en-US"/>
          </a:p>
        </p:txBody>
      </p:sp>
      <p:sp>
        <p:nvSpPr>
          <p:cNvPr id="8" name="页脚占位符 7"/>
          <p:cNvSpPr>
            <a:spLocks noGrp="1"/>
          </p:cNvSpPr>
          <p:nvPr>
            <p:ph type="ftr" sz="quarter" idx="11"/>
          </p:nvPr>
        </p:nvSpPr>
        <p:spPr/>
        <p:txBody>
          <a:bodyPr/>
          <a:lstStyle/>
          <a:p>
            <a:r>
              <a:rPr lang="en-US" altLang="zh-CN" smtClean="0"/>
              <a:t>IAU Symposium 324, Ljubljana</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39552" y="44624"/>
            <a:ext cx="3773342" cy="3270230"/>
          </a:xfrm>
          <a:prstGeom prst="rect">
            <a:avLst/>
          </a:prstGeom>
          <a:noFill/>
          <a:ln w="9525">
            <a:noFill/>
            <a:miter lim="800000"/>
            <a:headEnd/>
            <a:tailEnd/>
          </a:ln>
        </p:spPr>
      </p:pic>
      <p:sp>
        <p:nvSpPr>
          <p:cNvPr id="5" name="日期占位符 4"/>
          <p:cNvSpPr>
            <a:spLocks noGrp="1"/>
          </p:cNvSpPr>
          <p:nvPr>
            <p:ph type="dt" sz="half" idx="10"/>
          </p:nvPr>
        </p:nvSpPr>
        <p:spPr/>
        <p:txBody>
          <a:bodyPr/>
          <a:lstStyle/>
          <a:p>
            <a:r>
              <a:rPr lang="en-US" altLang="zh-CN" smtClean="0"/>
              <a:t>2016-9-14</a:t>
            </a:r>
            <a:endParaRPr lang="zh-CN" altLang="en-US"/>
          </a:p>
        </p:txBody>
      </p:sp>
      <p:sp>
        <p:nvSpPr>
          <p:cNvPr id="6" name="页脚占位符 5"/>
          <p:cNvSpPr>
            <a:spLocks noGrp="1"/>
          </p:cNvSpPr>
          <p:nvPr>
            <p:ph type="ftr" sz="quarter" idx="11"/>
          </p:nvPr>
        </p:nvSpPr>
        <p:spPr/>
        <p:txBody>
          <a:bodyPr/>
          <a:lstStyle/>
          <a:p>
            <a:r>
              <a:rPr lang="en-US" altLang="zh-CN" smtClean="0"/>
              <a:t>IAU Symposium 324, Ljubljana</a:t>
            </a:r>
            <a:endParaRPr lang="zh-CN" altLang="en-US"/>
          </a:p>
        </p:txBody>
      </p:sp>
      <p:pic>
        <p:nvPicPr>
          <p:cNvPr id="7" name="Picture 2"/>
          <p:cNvPicPr>
            <a:picLocks noChangeAspect="1" noChangeArrowheads="1"/>
          </p:cNvPicPr>
          <p:nvPr/>
        </p:nvPicPr>
        <p:blipFill>
          <a:blip r:embed="rId3" cstate="print"/>
          <a:srcRect/>
          <a:stretch>
            <a:fillRect/>
          </a:stretch>
        </p:blipFill>
        <p:spPr bwMode="auto">
          <a:xfrm>
            <a:off x="4283968" y="44624"/>
            <a:ext cx="3990278" cy="316367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18666" y="3212976"/>
            <a:ext cx="3837310" cy="3187115"/>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211960" y="3140968"/>
            <a:ext cx="4010918" cy="3427350"/>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57808"/>
            <a:ext cx="8229600" cy="854968"/>
          </a:xfrm>
        </p:spPr>
        <p:txBody>
          <a:bodyPr>
            <a:normAutofit fontScale="90000"/>
          </a:bodyPr>
          <a:lstStyle/>
          <a:p>
            <a:r>
              <a:rPr lang="en-US" altLang="zh-CN" dirty="0" smtClean="0"/>
              <a:t>4 CONCLUSIONS AND DISCUSSION</a:t>
            </a:r>
            <a:endParaRPr lang="zh-CN" altLang="en-US" dirty="0"/>
          </a:p>
        </p:txBody>
      </p:sp>
      <p:sp>
        <p:nvSpPr>
          <p:cNvPr id="3" name="内容占位符 2"/>
          <p:cNvSpPr>
            <a:spLocks noGrp="1"/>
          </p:cNvSpPr>
          <p:nvPr>
            <p:ph idx="1"/>
          </p:nvPr>
        </p:nvSpPr>
        <p:spPr>
          <a:xfrm>
            <a:off x="457200" y="1556792"/>
            <a:ext cx="8229600" cy="4824536"/>
          </a:xfrm>
        </p:spPr>
        <p:txBody>
          <a:bodyPr>
            <a:normAutofit/>
          </a:bodyPr>
          <a:lstStyle/>
          <a:p>
            <a:r>
              <a:rPr lang="en-US" altLang="zh-CN" sz="2400" dirty="0" smtClean="0"/>
              <a:t>1. According to our model, the reason for the high jet efficiency could be that most of released gravitational energy in the disk is carried away by jets, which results in the very low </a:t>
            </a:r>
            <a:r>
              <a:rPr lang="en-US" altLang="zh-CN" sz="2400" dirty="0" err="1" smtClean="0"/>
              <a:t>radiative</a:t>
            </a:r>
            <a:r>
              <a:rPr lang="en-US" altLang="zh-CN" sz="2400" dirty="0" smtClean="0"/>
              <a:t> efficiency.</a:t>
            </a:r>
          </a:p>
          <a:p>
            <a:endParaRPr lang="en-US" altLang="zh-CN" sz="2400" dirty="0" smtClean="0"/>
          </a:p>
          <a:p>
            <a:r>
              <a:rPr lang="en-US" altLang="zh-CN" sz="2400" dirty="0" smtClean="0"/>
              <a:t>2. A theoretical maximum jet efficiency R ~ 1000 is found in this work, which is adequate even to take the episodic activity of jets into account.</a:t>
            </a:r>
          </a:p>
          <a:p>
            <a:endParaRPr lang="en-US" altLang="zh-CN" sz="2400" dirty="0" smtClean="0"/>
          </a:p>
          <a:p>
            <a:r>
              <a:rPr lang="en-US" altLang="zh-CN" sz="2400" dirty="0" smtClean="0"/>
              <a:t>3. Compared with the observational results, our study indicates that </a:t>
            </a:r>
            <a:r>
              <a:rPr lang="el-GR" altLang="zh-CN" sz="2400" dirty="0" smtClean="0"/>
              <a:t>10</a:t>
            </a:r>
            <a:r>
              <a:rPr lang="en-US" altLang="zh-CN" sz="2400" dirty="0" smtClean="0"/>
              <a:t> </a:t>
            </a:r>
            <a:r>
              <a:rPr lang="el-GR" altLang="zh-CN" sz="2400" dirty="0" smtClean="0"/>
              <a:t>&lt;</a:t>
            </a:r>
            <a:r>
              <a:rPr lang="en-US" altLang="zh-CN" sz="2400" dirty="0" smtClean="0"/>
              <a:t> </a:t>
            </a:r>
            <a:r>
              <a:rPr lang="el-GR" altLang="zh-CN" sz="2400" dirty="0" smtClean="0"/>
              <a:t>β</a:t>
            </a:r>
            <a:r>
              <a:rPr lang="en-US" altLang="zh-CN" sz="2400" baseline="-25000" dirty="0" smtClean="0"/>
              <a:t>p</a:t>
            </a:r>
            <a:r>
              <a:rPr lang="en-US" altLang="zh-CN" sz="2400" dirty="0" smtClean="0"/>
              <a:t> &lt; 20 is required for α = 0.1 and </a:t>
            </a:r>
            <a:r>
              <a:rPr lang="en-US" altLang="zh-CN" sz="2400" dirty="0" err="1" smtClean="0"/>
              <a:t>B</a:t>
            </a:r>
            <a:r>
              <a:rPr lang="en-US" altLang="zh-CN" sz="2400" baseline="-25000" dirty="0" err="1" smtClean="0"/>
              <a:t>φ</a:t>
            </a:r>
            <a:r>
              <a:rPr lang="en-US" altLang="zh-CN" sz="2400" dirty="0" smtClean="0"/>
              <a:t> = 0.1B</a:t>
            </a:r>
            <a:r>
              <a:rPr lang="en-US" altLang="zh-CN" sz="2400" baseline="-25000" dirty="0" smtClean="0"/>
              <a:t>p</a:t>
            </a:r>
            <a:r>
              <a:rPr lang="en-US" altLang="zh-CN" sz="2400" dirty="0" smtClean="0"/>
              <a:t>.</a:t>
            </a:r>
            <a:endParaRPr lang="zh-CN" altLang="en-US" sz="2400" dirty="0" smtClean="0"/>
          </a:p>
        </p:txBody>
      </p:sp>
      <p:sp>
        <p:nvSpPr>
          <p:cNvPr id="6" name="日期占位符 5"/>
          <p:cNvSpPr>
            <a:spLocks noGrp="1"/>
          </p:cNvSpPr>
          <p:nvPr>
            <p:ph type="dt" sz="half" idx="10"/>
          </p:nvPr>
        </p:nvSpPr>
        <p:spPr/>
        <p:txBody>
          <a:bodyPr/>
          <a:lstStyle/>
          <a:p>
            <a:r>
              <a:rPr lang="en-US" altLang="zh-CN" smtClean="0"/>
              <a:t>2016-9-14</a:t>
            </a:r>
            <a:endParaRPr lang="zh-CN" altLang="en-US"/>
          </a:p>
        </p:txBody>
      </p:sp>
      <p:sp>
        <p:nvSpPr>
          <p:cNvPr id="7" name="页脚占位符 6"/>
          <p:cNvSpPr>
            <a:spLocks noGrp="1"/>
          </p:cNvSpPr>
          <p:nvPr>
            <p:ph type="ftr" sz="quarter" idx="11"/>
          </p:nvPr>
        </p:nvSpPr>
        <p:spPr/>
        <p:txBody>
          <a:bodyPr/>
          <a:lstStyle/>
          <a:p>
            <a:r>
              <a:rPr lang="en-US" altLang="zh-CN" smtClean="0"/>
              <a:t>IAU Symposium 324, Ljubljana</a:t>
            </a: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457200" y="1935163"/>
            <a:ext cx="8229600" cy="4389437"/>
          </a:xfrm>
          <a:prstGeom prst="rect">
            <a:avLst/>
          </a:prstGeom>
        </p:spPr>
        <p:txBody>
          <a:bodyPr/>
          <a:lstStyle/>
          <a:p>
            <a:pPr marL="274320" indent="-274320" fontAlgn="auto">
              <a:spcBef>
                <a:spcPct val="20000"/>
              </a:spcBef>
              <a:spcAft>
                <a:spcPts val="0"/>
              </a:spcAft>
              <a:buClr>
                <a:schemeClr val="accent3"/>
              </a:buClr>
              <a:buSzPct val="95000"/>
              <a:buFont typeface="Wingdings 2"/>
              <a:buChar char=""/>
              <a:defRPr/>
            </a:pPr>
            <a:r>
              <a:rPr lang="en-US" altLang="zh-CN" sz="2400" dirty="0" err="1">
                <a:latin typeface="+mn-lt"/>
                <a:ea typeface="+mn-ea"/>
              </a:rPr>
              <a:t>Lubow</a:t>
            </a:r>
            <a:r>
              <a:rPr lang="en-US" altLang="zh-CN" sz="2400" dirty="0">
                <a:latin typeface="+mn-lt"/>
                <a:ea typeface="+mn-ea"/>
              </a:rPr>
              <a:t> et al. (1994)</a:t>
            </a:r>
          </a:p>
          <a:p>
            <a:pPr marL="274320" indent="-274320" fontAlgn="auto">
              <a:spcBef>
                <a:spcPct val="20000"/>
              </a:spcBef>
              <a:spcAft>
                <a:spcPts val="0"/>
              </a:spcAft>
              <a:buClr>
                <a:schemeClr val="accent3"/>
              </a:buClr>
              <a:buSzPct val="95000"/>
              <a:buFont typeface="Wingdings 2"/>
              <a:buChar char=""/>
              <a:defRPr/>
            </a:pPr>
            <a:endParaRPr lang="en-US" altLang="zh-CN" sz="2400" dirty="0">
              <a:latin typeface="+mn-lt"/>
              <a:ea typeface="+mn-ea"/>
            </a:endParaRPr>
          </a:p>
          <a:p>
            <a:pPr marL="274320" indent="-274320" fontAlgn="auto">
              <a:spcBef>
                <a:spcPct val="20000"/>
              </a:spcBef>
              <a:spcAft>
                <a:spcPts val="0"/>
              </a:spcAft>
              <a:buClr>
                <a:schemeClr val="accent3"/>
              </a:buClr>
              <a:buSzPct val="95000"/>
              <a:buFont typeface="Wingdings 2"/>
              <a:buChar char=""/>
              <a:defRPr/>
            </a:pPr>
            <a:endParaRPr lang="en-US" altLang="zh-CN" sz="2400" dirty="0">
              <a:latin typeface="+mn-lt"/>
              <a:ea typeface="+mn-ea"/>
            </a:endParaRPr>
          </a:p>
          <a:p>
            <a:pPr marL="274320" indent="-274320" fontAlgn="auto">
              <a:spcBef>
                <a:spcPct val="20000"/>
              </a:spcBef>
              <a:spcAft>
                <a:spcPts val="0"/>
              </a:spcAft>
              <a:buClr>
                <a:schemeClr val="accent3"/>
              </a:buClr>
              <a:buSzPct val="95000"/>
              <a:buFont typeface="Wingdings 2"/>
              <a:buChar char=""/>
              <a:defRPr/>
            </a:pPr>
            <a:endParaRPr lang="en-US" altLang="zh-CN" sz="2400" dirty="0">
              <a:latin typeface="+mn-lt"/>
              <a:ea typeface="+mn-ea"/>
            </a:endParaRPr>
          </a:p>
          <a:p>
            <a:pPr marL="274320" indent="-274320" fontAlgn="auto">
              <a:spcBef>
                <a:spcPct val="20000"/>
              </a:spcBef>
              <a:spcAft>
                <a:spcPts val="0"/>
              </a:spcAft>
              <a:buClr>
                <a:schemeClr val="accent3"/>
              </a:buClr>
              <a:buSzPct val="95000"/>
              <a:buFont typeface="Wingdings 2"/>
              <a:buChar char=""/>
              <a:defRPr/>
            </a:pPr>
            <a:endParaRPr lang="en-US" altLang="zh-CN" sz="2400" dirty="0">
              <a:latin typeface="+mn-lt"/>
              <a:ea typeface="+mn-ea"/>
            </a:endParaRPr>
          </a:p>
          <a:p>
            <a:pPr marL="274320" indent="-274320" fontAlgn="auto">
              <a:spcBef>
                <a:spcPct val="20000"/>
              </a:spcBef>
              <a:spcAft>
                <a:spcPts val="0"/>
              </a:spcAft>
              <a:buClr>
                <a:schemeClr val="accent3"/>
              </a:buClr>
              <a:buSzPct val="95000"/>
              <a:buFont typeface="Wingdings 2"/>
              <a:buChar char=""/>
              <a:defRPr/>
            </a:pPr>
            <a:endParaRPr lang="en-US" altLang="zh-CN" sz="2400" dirty="0">
              <a:latin typeface="+mn-lt"/>
              <a:ea typeface="+mn-ea"/>
            </a:endParaRPr>
          </a:p>
          <a:p>
            <a:pPr marL="274320" indent="-274320" fontAlgn="auto">
              <a:spcBef>
                <a:spcPct val="20000"/>
              </a:spcBef>
              <a:spcAft>
                <a:spcPts val="0"/>
              </a:spcAft>
              <a:buClr>
                <a:schemeClr val="accent3"/>
              </a:buClr>
              <a:buSzPct val="95000"/>
              <a:buFont typeface="Wingdings 2" pitchFamily="18" charset="2"/>
              <a:buNone/>
              <a:defRPr/>
            </a:pPr>
            <a:endParaRPr lang="en-US" altLang="zh-CN" sz="2400" dirty="0">
              <a:latin typeface="+mn-lt"/>
              <a:ea typeface="+mn-ea"/>
            </a:endParaRPr>
          </a:p>
          <a:p>
            <a:pPr marL="274320" indent="-274320" fontAlgn="auto">
              <a:spcBef>
                <a:spcPct val="20000"/>
              </a:spcBef>
              <a:spcAft>
                <a:spcPts val="0"/>
              </a:spcAft>
              <a:buClr>
                <a:schemeClr val="accent3"/>
              </a:buClr>
              <a:buSzPct val="95000"/>
              <a:buFont typeface="Wingdings 2"/>
              <a:buChar char=""/>
              <a:defRPr/>
            </a:pPr>
            <a:r>
              <a:rPr lang="en-US" altLang="zh-CN" sz="2400" dirty="0" err="1">
                <a:latin typeface="+mn-lt"/>
                <a:ea typeface="+mn-ea"/>
              </a:rPr>
              <a:t>Spurit</a:t>
            </a:r>
            <a:r>
              <a:rPr lang="en-US" altLang="zh-CN" sz="2400" dirty="0">
                <a:latin typeface="+mn-lt"/>
                <a:ea typeface="+mn-ea"/>
              </a:rPr>
              <a:t> &amp; </a:t>
            </a:r>
            <a:r>
              <a:rPr lang="en-US" altLang="zh-CN" sz="2400" dirty="0" err="1">
                <a:latin typeface="+mn-lt"/>
                <a:ea typeface="+mn-ea"/>
              </a:rPr>
              <a:t>Uzdensky</a:t>
            </a:r>
            <a:r>
              <a:rPr lang="en-US" altLang="zh-CN" sz="2400" dirty="0">
                <a:latin typeface="+mn-lt"/>
                <a:ea typeface="+mn-ea"/>
              </a:rPr>
              <a:t> (2005), field bundles</a:t>
            </a:r>
          </a:p>
          <a:p>
            <a:pPr marL="274320" indent="-274320" fontAlgn="auto">
              <a:spcBef>
                <a:spcPct val="20000"/>
              </a:spcBef>
              <a:spcAft>
                <a:spcPts val="0"/>
              </a:spcAft>
              <a:buClr>
                <a:schemeClr val="accent3"/>
              </a:buClr>
              <a:buSzPct val="95000"/>
              <a:buFont typeface="Wingdings 2"/>
              <a:buChar char=""/>
              <a:defRPr/>
            </a:pPr>
            <a:r>
              <a:rPr lang="en-US" altLang="zh-CN" sz="2400" dirty="0">
                <a:latin typeface="+mn-lt"/>
                <a:ea typeface="+mn-ea"/>
              </a:rPr>
              <a:t>Cao &amp; </a:t>
            </a:r>
            <a:r>
              <a:rPr lang="en-US" altLang="zh-CN" sz="2400" dirty="0" err="1">
                <a:latin typeface="+mn-lt"/>
                <a:ea typeface="+mn-ea"/>
              </a:rPr>
              <a:t>Spruit</a:t>
            </a:r>
            <a:r>
              <a:rPr lang="en-US" altLang="zh-CN" sz="2400" dirty="0">
                <a:latin typeface="+mn-lt"/>
                <a:ea typeface="+mn-ea"/>
              </a:rPr>
              <a:t> (2013</a:t>
            </a:r>
            <a:r>
              <a:rPr lang="en-US" altLang="zh-CN" sz="2400" dirty="0" smtClean="0">
                <a:latin typeface="+mn-lt"/>
                <a:ea typeface="+mn-ea"/>
              </a:rPr>
              <a:t>), Li &amp; </a:t>
            </a:r>
            <a:r>
              <a:rPr lang="en-US" altLang="zh-CN" sz="2400" dirty="0" err="1" smtClean="0">
                <a:latin typeface="+mn-lt"/>
                <a:ea typeface="+mn-ea"/>
              </a:rPr>
              <a:t>Begelman</a:t>
            </a:r>
            <a:r>
              <a:rPr lang="en-US" altLang="zh-CN" sz="2400" dirty="0" smtClean="0">
                <a:latin typeface="+mn-lt"/>
                <a:ea typeface="+mn-ea"/>
              </a:rPr>
              <a:t> (2014), large scale </a:t>
            </a:r>
            <a:r>
              <a:rPr lang="en-US" altLang="zh-CN" sz="2400" dirty="0">
                <a:latin typeface="+mn-lt"/>
                <a:ea typeface="+mn-ea"/>
              </a:rPr>
              <a:t>magnetic fields</a:t>
            </a:r>
          </a:p>
        </p:txBody>
      </p:sp>
      <p:pic>
        <p:nvPicPr>
          <p:cNvPr id="3" name="Picture 2"/>
          <p:cNvPicPr>
            <a:picLocks noChangeAspect="1" noChangeArrowheads="1"/>
          </p:cNvPicPr>
          <p:nvPr/>
        </p:nvPicPr>
        <p:blipFill>
          <a:blip r:embed="rId2" cstate="print"/>
          <a:srcRect/>
          <a:stretch>
            <a:fillRect/>
          </a:stretch>
        </p:blipFill>
        <p:spPr bwMode="auto">
          <a:xfrm>
            <a:off x="4211960" y="115888"/>
            <a:ext cx="4536753" cy="4865766"/>
          </a:xfrm>
          <a:prstGeom prst="rect">
            <a:avLst/>
          </a:prstGeom>
          <a:noFill/>
          <a:ln w="9525">
            <a:noFill/>
            <a:miter lim="800000"/>
            <a:headEnd/>
            <a:tailEnd/>
          </a:ln>
        </p:spPr>
      </p:pic>
      <p:sp>
        <p:nvSpPr>
          <p:cNvPr id="4" name="椭圆形标注 3"/>
          <p:cNvSpPr/>
          <p:nvPr/>
        </p:nvSpPr>
        <p:spPr>
          <a:xfrm>
            <a:off x="3203848" y="4005064"/>
            <a:ext cx="1152525" cy="936625"/>
          </a:xfrm>
          <a:prstGeom prst="wedgeEllipseCallout">
            <a:avLst>
              <a:gd name="adj1" fmla="val 222918"/>
              <a:gd name="adj2" fmla="val -73917"/>
            </a:avLst>
          </a:prstGeom>
          <a:solidFill>
            <a:schemeClr val="bg2">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rPr>
              <a:t>Thick disk</a:t>
            </a:r>
            <a:endParaRPr lang="zh-CN" altLang="en-US" b="1" dirty="0">
              <a:solidFill>
                <a:srgbClr val="FF0000"/>
              </a:solidFill>
            </a:endParaRPr>
          </a:p>
        </p:txBody>
      </p:sp>
      <p:sp>
        <p:nvSpPr>
          <p:cNvPr id="5" name="椭圆形标注 4"/>
          <p:cNvSpPr/>
          <p:nvPr/>
        </p:nvSpPr>
        <p:spPr>
          <a:xfrm>
            <a:off x="3204022" y="2420888"/>
            <a:ext cx="1223962" cy="936625"/>
          </a:xfrm>
          <a:prstGeom prst="wedgeEllipseCallout">
            <a:avLst>
              <a:gd name="adj1" fmla="val 135108"/>
              <a:gd name="adj2" fmla="val -161494"/>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rPr>
              <a:t>Thin disk</a:t>
            </a:r>
            <a:endParaRPr lang="zh-CN" altLang="en-US" b="1" dirty="0">
              <a:solidFill>
                <a:srgbClr val="FF0000"/>
              </a:solidFill>
            </a:endParaRPr>
          </a:p>
        </p:txBody>
      </p:sp>
      <p:sp>
        <p:nvSpPr>
          <p:cNvPr id="8" name="日期占位符 7"/>
          <p:cNvSpPr>
            <a:spLocks noGrp="1"/>
          </p:cNvSpPr>
          <p:nvPr>
            <p:ph type="dt" sz="half" idx="10"/>
          </p:nvPr>
        </p:nvSpPr>
        <p:spPr/>
        <p:txBody>
          <a:bodyPr/>
          <a:lstStyle/>
          <a:p>
            <a:r>
              <a:rPr lang="en-US" altLang="zh-CN" smtClean="0"/>
              <a:t>2016-9-14</a:t>
            </a:r>
            <a:endParaRPr lang="zh-CN" altLang="en-US"/>
          </a:p>
        </p:txBody>
      </p:sp>
      <p:sp>
        <p:nvSpPr>
          <p:cNvPr id="9" name="页脚占位符 8"/>
          <p:cNvSpPr>
            <a:spLocks noGrp="1"/>
          </p:cNvSpPr>
          <p:nvPr>
            <p:ph type="ftr" sz="quarter" idx="11"/>
          </p:nvPr>
        </p:nvSpPr>
        <p:spPr/>
        <p:txBody>
          <a:bodyPr/>
          <a:lstStyle/>
          <a:p>
            <a:r>
              <a:rPr lang="en-US" altLang="zh-CN" smtClean="0"/>
              <a:t>IAU Symposium 324, Ljubljana</a:t>
            </a:r>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39752" y="2721694"/>
            <a:ext cx="4176464" cy="1323439"/>
          </a:xfrm>
          <a:prstGeom prst="rect">
            <a:avLst/>
          </a:prstGeom>
          <a:noFill/>
        </p:spPr>
        <p:txBody>
          <a:bodyPr wrap="square" lIns="91440" tIns="45720" rIns="91440" bIns="45720">
            <a:spAutoFit/>
          </a:bodyPr>
          <a:lstStyle/>
          <a:p>
            <a:pPr algn="ctr"/>
            <a:r>
              <a:rPr lang="en-US" altLang="zh-CN" sz="8000" b="1" dirty="0" smtClean="0">
                <a:ln w="10541" cmpd="sng">
                  <a:solidFill>
                    <a:schemeClr val="accent1">
                      <a:shade val="88000"/>
                      <a:satMod val="110000"/>
                    </a:schemeClr>
                  </a:solidFill>
                  <a:prstDash val="solid"/>
                </a:ln>
                <a:solidFill>
                  <a:srgbClr val="FFFF00"/>
                </a:solidFill>
              </a:rPr>
              <a:t>Thanks!</a:t>
            </a:r>
            <a:endParaRPr lang="zh-CN" altLang="en-US" sz="8000" b="1" dirty="0">
              <a:ln w="10541" cmpd="sng">
                <a:solidFill>
                  <a:schemeClr val="accent1">
                    <a:shade val="88000"/>
                    <a:satMod val="110000"/>
                  </a:schemeClr>
                </a:solidFill>
                <a:prstDash val="solid"/>
              </a:ln>
              <a:solidFill>
                <a:srgbClr val="FFFF00"/>
              </a:solidFill>
            </a:endParaRPr>
          </a:p>
        </p:txBody>
      </p:sp>
      <p:sp>
        <p:nvSpPr>
          <p:cNvPr id="5" name="日期占位符 4"/>
          <p:cNvSpPr>
            <a:spLocks noGrp="1"/>
          </p:cNvSpPr>
          <p:nvPr>
            <p:ph type="dt" sz="half" idx="10"/>
          </p:nvPr>
        </p:nvSpPr>
        <p:spPr/>
        <p:txBody>
          <a:bodyPr/>
          <a:lstStyle/>
          <a:p>
            <a:r>
              <a:rPr lang="en-US" altLang="zh-CN" smtClean="0"/>
              <a:t>2016-9-14</a:t>
            </a:r>
            <a:endParaRPr lang="zh-CN" altLang="en-US"/>
          </a:p>
        </p:txBody>
      </p:sp>
      <p:sp>
        <p:nvSpPr>
          <p:cNvPr id="6" name="页脚占位符 5"/>
          <p:cNvSpPr>
            <a:spLocks noGrp="1"/>
          </p:cNvSpPr>
          <p:nvPr>
            <p:ph type="ftr" sz="quarter" idx="11"/>
          </p:nvPr>
        </p:nvSpPr>
        <p:spPr/>
        <p:txBody>
          <a:bodyPr/>
          <a:lstStyle/>
          <a:p>
            <a:r>
              <a:rPr lang="en-US" altLang="zh-CN" smtClean="0"/>
              <a:t>IAU Symposium 324, Ljubljana</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2208232"/>
            <a:ext cx="8229600" cy="3741048"/>
          </a:xfrm>
        </p:spPr>
        <p:txBody>
          <a:bodyPr>
            <a:normAutofit/>
          </a:bodyPr>
          <a:lstStyle/>
          <a:p>
            <a:r>
              <a:rPr lang="en-US" altLang="zh-CN" sz="2400" dirty="0" smtClean="0"/>
              <a:t>1 MOTIVATION</a:t>
            </a:r>
          </a:p>
          <a:p>
            <a:endParaRPr lang="en-US" altLang="zh-CN" sz="2400" dirty="0" smtClean="0"/>
          </a:p>
          <a:p>
            <a:r>
              <a:rPr lang="en-US" altLang="zh-CN" sz="2400" dirty="0" smtClean="0"/>
              <a:t>2 MODEL</a:t>
            </a:r>
          </a:p>
          <a:p>
            <a:endParaRPr lang="en-US" altLang="zh-CN" sz="2400" dirty="0" smtClean="0"/>
          </a:p>
          <a:p>
            <a:r>
              <a:rPr lang="en-US" altLang="zh-CN" sz="2400" dirty="0" smtClean="0"/>
              <a:t>3 RESULTS</a:t>
            </a:r>
          </a:p>
          <a:p>
            <a:endParaRPr lang="en-US" altLang="zh-CN" sz="2400" dirty="0" smtClean="0"/>
          </a:p>
          <a:p>
            <a:r>
              <a:rPr lang="en-US" altLang="zh-CN" sz="2400" dirty="0" smtClean="0"/>
              <a:t>4 CONCLUSIONS AND DISCUSSION</a:t>
            </a:r>
          </a:p>
        </p:txBody>
      </p:sp>
      <p:sp>
        <p:nvSpPr>
          <p:cNvPr id="6" name="日期占位符 5"/>
          <p:cNvSpPr>
            <a:spLocks noGrp="1"/>
          </p:cNvSpPr>
          <p:nvPr>
            <p:ph type="dt" sz="half" idx="10"/>
          </p:nvPr>
        </p:nvSpPr>
        <p:spPr/>
        <p:txBody>
          <a:bodyPr/>
          <a:lstStyle/>
          <a:p>
            <a:r>
              <a:rPr lang="en-US" altLang="zh-CN" smtClean="0"/>
              <a:t>2016-9-14</a:t>
            </a:r>
            <a:endParaRPr lang="zh-CN" altLang="en-US"/>
          </a:p>
        </p:txBody>
      </p:sp>
      <p:sp>
        <p:nvSpPr>
          <p:cNvPr id="7" name="页脚占位符 6"/>
          <p:cNvSpPr>
            <a:spLocks noGrp="1"/>
          </p:cNvSpPr>
          <p:nvPr>
            <p:ph type="ftr" sz="quarter" idx="11"/>
          </p:nvPr>
        </p:nvSpPr>
        <p:spPr/>
        <p:txBody>
          <a:bodyPr/>
          <a:lstStyle/>
          <a:p>
            <a:r>
              <a:rPr lang="en-US" altLang="zh-CN" smtClean="0"/>
              <a:t>IAU Symposium 324, Ljubljana</a:t>
            </a: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smtClean="0"/>
              <a:t>1 MOTIVATION</a:t>
            </a:r>
            <a:endParaRPr lang="zh-CN" altLang="en-US" sz="4400" dirty="0"/>
          </a:p>
        </p:txBody>
      </p:sp>
      <p:sp>
        <p:nvSpPr>
          <p:cNvPr id="3" name="内容占位符 2"/>
          <p:cNvSpPr>
            <a:spLocks noGrp="1"/>
          </p:cNvSpPr>
          <p:nvPr>
            <p:ph idx="1"/>
          </p:nvPr>
        </p:nvSpPr>
        <p:spPr>
          <a:xfrm>
            <a:off x="251520" y="2276872"/>
            <a:ext cx="4042792" cy="2880320"/>
          </a:xfrm>
        </p:spPr>
        <p:txBody>
          <a:bodyPr>
            <a:normAutofit/>
          </a:bodyPr>
          <a:lstStyle/>
          <a:p>
            <a:r>
              <a:rPr lang="en-US" altLang="zh-CN" sz="2400" dirty="0" smtClean="0"/>
              <a:t>FRI: bright jets in the centre and edge-darkened radio lobes.</a:t>
            </a:r>
          </a:p>
          <a:p>
            <a:endParaRPr lang="en-US" altLang="zh-CN" sz="2400" dirty="0" smtClean="0"/>
          </a:p>
          <a:p>
            <a:r>
              <a:rPr lang="en-US" altLang="zh-CN" sz="2400" dirty="0" smtClean="0"/>
              <a:t>FRII: edge-brightened radio lobes and hot spots (</a:t>
            </a:r>
            <a:r>
              <a:rPr lang="en-US" altLang="zh-CN" sz="2400" dirty="0" err="1" smtClean="0"/>
              <a:t>Fanaroff</a:t>
            </a:r>
            <a:r>
              <a:rPr lang="en-US" altLang="zh-CN" sz="2400" dirty="0" smtClean="0"/>
              <a:t> &amp; Riley 1974).</a:t>
            </a:r>
          </a:p>
          <a:p>
            <a:endParaRPr lang="en-US" altLang="zh-CN" sz="2400" dirty="0" smtClean="0"/>
          </a:p>
        </p:txBody>
      </p:sp>
      <p:sp>
        <p:nvSpPr>
          <p:cNvPr id="6" name="日期占位符 5"/>
          <p:cNvSpPr>
            <a:spLocks noGrp="1"/>
          </p:cNvSpPr>
          <p:nvPr>
            <p:ph type="dt" sz="half" idx="10"/>
          </p:nvPr>
        </p:nvSpPr>
        <p:spPr/>
        <p:txBody>
          <a:bodyPr/>
          <a:lstStyle/>
          <a:p>
            <a:r>
              <a:rPr lang="en-US" altLang="zh-CN" smtClean="0"/>
              <a:t>2016-9-14</a:t>
            </a:r>
            <a:endParaRPr lang="zh-CN" altLang="en-US"/>
          </a:p>
        </p:txBody>
      </p:sp>
      <p:sp>
        <p:nvSpPr>
          <p:cNvPr id="7" name="页脚占位符 6"/>
          <p:cNvSpPr>
            <a:spLocks noGrp="1"/>
          </p:cNvSpPr>
          <p:nvPr>
            <p:ph type="ftr" sz="quarter" idx="11"/>
          </p:nvPr>
        </p:nvSpPr>
        <p:spPr/>
        <p:txBody>
          <a:bodyPr/>
          <a:lstStyle/>
          <a:p>
            <a:r>
              <a:rPr lang="en-US" altLang="zh-CN" smtClean="0"/>
              <a:t>IAU Symposium 324, Ljubljana</a:t>
            </a:r>
            <a:endParaRPr lang="zh-CN" altLang="en-US"/>
          </a:p>
        </p:txBody>
      </p:sp>
      <p:pic>
        <p:nvPicPr>
          <p:cNvPr id="8" name="Picture 4"/>
          <p:cNvPicPr>
            <a:picLocks noChangeAspect="1" noChangeArrowheads="1"/>
          </p:cNvPicPr>
          <p:nvPr/>
        </p:nvPicPr>
        <p:blipFill>
          <a:blip r:embed="rId3" cstate="print"/>
          <a:srcRect/>
          <a:stretch>
            <a:fillRect/>
          </a:stretch>
        </p:blipFill>
        <p:spPr bwMode="auto">
          <a:xfrm>
            <a:off x="4662264" y="3789040"/>
            <a:ext cx="4302224" cy="2390124"/>
          </a:xfrm>
          <a:prstGeom prst="rect">
            <a:avLst/>
          </a:prstGeom>
          <a:noFill/>
          <a:ln w="12700" cap="sq">
            <a:noFill/>
            <a:miter lim="800000"/>
            <a:headEnd type="none" w="sm" len="sm"/>
            <a:tailEnd type="none" w="sm" len="sm"/>
          </a:ln>
          <a:effectLst/>
        </p:spPr>
      </p:pic>
      <p:pic>
        <p:nvPicPr>
          <p:cNvPr id="21506" name="Picture 2" descr="C:\Users\roche\AppData\Local\Temp\mx31C3C.png"/>
          <p:cNvPicPr>
            <a:picLocks noChangeAspect="1" noChangeArrowheads="1"/>
          </p:cNvPicPr>
          <p:nvPr/>
        </p:nvPicPr>
        <p:blipFill>
          <a:blip r:embed="rId4" cstate="print"/>
          <a:srcRect/>
          <a:stretch>
            <a:fillRect/>
          </a:stretch>
        </p:blipFill>
        <p:spPr bwMode="auto">
          <a:xfrm>
            <a:off x="4662738" y="1124744"/>
            <a:ext cx="4301750" cy="2504510"/>
          </a:xfrm>
          <a:prstGeom prst="rect">
            <a:avLst/>
          </a:prstGeom>
          <a:noFill/>
        </p:spPr>
      </p:pic>
      <p:sp>
        <p:nvSpPr>
          <p:cNvPr id="11" name="TextBox 10"/>
          <p:cNvSpPr txBox="1"/>
          <p:nvPr/>
        </p:nvSpPr>
        <p:spPr>
          <a:xfrm>
            <a:off x="4860032" y="1331476"/>
            <a:ext cx="1438920" cy="369332"/>
          </a:xfrm>
          <a:prstGeom prst="rect">
            <a:avLst/>
          </a:prstGeom>
          <a:noFill/>
        </p:spPr>
        <p:txBody>
          <a:bodyPr wrap="none" rtlCol="0">
            <a:spAutoFit/>
          </a:bodyPr>
          <a:lstStyle/>
          <a:p>
            <a:r>
              <a:rPr lang="en-US" altLang="zh-CN" dirty="0" smtClean="0">
                <a:solidFill>
                  <a:schemeClr val="bg1"/>
                </a:solidFill>
              </a:rPr>
              <a:t>FRI (3C 449)</a:t>
            </a:r>
            <a:endParaRPr lang="zh-CN" altLang="en-US" dirty="0">
              <a:solidFill>
                <a:schemeClr val="bg1"/>
              </a:solidFill>
            </a:endParaRPr>
          </a:p>
        </p:txBody>
      </p:sp>
      <p:sp>
        <p:nvSpPr>
          <p:cNvPr id="12" name="TextBox 11"/>
          <p:cNvSpPr txBox="1"/>
          <p:nvPr/>
        </p:nvSpPr>
        <p:spPr>
          <a:xfrm>
            <a:off x="4860032" y="3923764"/>
            <a:ext cx="1420517" cy="369332"/>
          </a:xfrm>
          <a:prstGeom prst="rect">
            <a:avLst/>
          </a:prstGeom>
          <a:noFill/>
        </p:spPr>
        <p:txBody>
          <a:bodyPr wrap="none" rtlCol="0">
            <a:spAutoFit/>
          </a:bodyPr>
          <a:lstStyle/>
          <a:p>
            <a:r>
              <a:rPr lang="en-US" altLang="zh-CN" dirty="0" smtClean="0">
                <a:solidFill>
                  <a:schemeClr val="bg1"/>
                </a:solidFill>
              </a:rPr>
              <a:t>FRII (</a:t>
            </a:r>
            <a:r>
              <a:rPr lang="en-US" altLang="zh-CN" dirty="0" err="1" smtClean="0">
                <a:solidFill>
                  <a:schemeClr val="bg1"/>
                </a:solidFill>
              </a:rPr>
              <a:t>Cyg</a:t>
            </a:r>
            <a:r>
              <a:rPr lang="en-US" altLang="zh-CN" dirty="0" smtClean="0">
                <a:solidFill>
                  <a:schemeClr val="bg1"/>
                </a:solidFill>
              </a:rPr>
              <a:t> A)</a:t>
            </a:r>
            <a:endParaRPr lang="zh-CN" altLang="en-US" dirty="0">
              <a:solidFill>
                <a:schemeClr val="bg1"/>
              </a:solidFill>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2016-9-14</a:t>
            </a:r>
            <a:endParaRPr lang="zh-CN" altLang="en-US"/>
          </a:p>
        </p:txBody>
      </p:sp>
      <p:sp>
        <p:nvSpPr>
          <p:cNvPr id="3" name="页脚占位符 2"/>
          <p:cNvSpPr>
            <a:spLocks noGrp="1"/>
          </p:cNvSpPr>
          <p:nvPr>
            <p:ph type="ftr" sz="quarter" idx="11"/>
          </p:nvPr>
        </p:nvSpPr>
        <p:spPr/>
        <p:txBody>
          <a:bodyPr/>
          <a:lstStyle/>
          <a:p>
            <a:r>
              <a:rPr lang="en-US" altLang="zh-CN" smtClean="0"/>
              <a:t>IAU Symposium 324, Ljubljana</a:t>
            </a:r>
            <a:endParaRPr lang="zh-CN" altLang="en-US"/>
          </a:p>
        </p:txBody>
      </p:sp>
      <p:sp>
        <p:nvSpPr>
          <p:cNvPr id="4" name="标题 1"/>
          <p:cNvSpPr txBox="1">
            <a:spLocks/>
          </p:cNvSpPr>
          <p:nvPr/>
        </p:nvSpPr>
        <p:spPr>
          <a:xfrm>
            <a:off x="323528" y="404664"/>
            <a:ext cx="83058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smtClean="0">
                <a:ln>
                  <a:noFill/>
                </a:ln>
                <a:solidFill>
                  <a:schemeClr val="tx2"/>
                </a:solidFill>
                <a:effectLst/>
                <a:uLnTx/>
                <a:uFillTx/>
                <a:latin typeface="+mj-lt"/>
                <a:ea typeface="+mj-ea"/>
                <a:cs typeface="+mj-cs"/>
              </a:rPr>
              <a:t>Accretion disk model</a:t>
            </a: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2553298" y="1268760"/>
            <a:ext cx="5187054" cy="5247268"/>
          </a:xfrm>
          <a:prstGeom prst="rect">
            <a:avLst/>
          </a:prstGeom>
          <a:noFill/>
          <a:ln w="9525">
            <a:noFill/>
            <a:miter lim="800000"/>
            <a:headEnd/>
            <a:tailEnd/>
          </a:ln>
        </p:spPr>
      </p:pic>
      <p:sp>
        <p:nvSpPr>
          <p:cNvPr id="6" name="TextBox 5"/>
          <p:cNvSpPr txBox="1"/>
          <p:nvPr/>
        </p:nvSpPr>
        <p:spPr>
          <a:xfrm>
            <a:off x="216024" y="2852936"/>
            <a:ext cx="2051720" cy="1200329"/>
          </a:xfrm>
          <a:prstGeom prst="rect">
            <a:avLst/>
          </a:prstGeom>
          <a:noFill/>
        </p:spPr>
        <p:txBody>
          <a:bodyPr wrap="square" rtlCol="0">
            <a:spAutoFit/>
          </a:bodyPr>
          <a:lstStyle/>
          <a:p>
            <a:r>
              <a:rPr lang="en-US" altLang="zh-CN" sz="2400" dirty="0" smtClean="0"/>
              <a:t>Ghisellini &amp; </a:t>
            </a:r>
          </a:p>
          <a:p>
            <a:r>
              <a:rPr lang="en-US" altLang="zh-CN" sz="2400" dirty="0" err="1" smtClean="0"/>
              <a:t>Celotti</a:t>
            </a:r>
            <a:r>
              <a:rPr lang="en-US" altLang="zh-CN" sz="2400" dirty="0" smtClean="0"/>
              <a:t> (2001)</a:t>
            </a:r>
          </a:p>
          <a:p>
            <a:endParaRPr lang="zh-CN" altLang="en-US" sz="2400" dirty="0"/>
          </a:p>
        </p:txBody>
      </p:sp>
      <p:sp>
        <p:nvSpPr>
          <p:cNvPr id="7" name="椭圆形标注 6"/>
          <p:cNvSpPr/>
          <p:nvPr/>
        </p:nvSpPr>
        <p:spPr>
          <a:xfrm>
            <a:off x="6132512" y="1772816"/>
            <a:ext cx="2759968" cy="993775"/>
          </a:xfrm>
          <a:prstGeom prst="wedgeEllipseCallout">
            <a:avLst>
              <a:gd name="adj1" fmla="val -78907"/>
              <a:gd name="adj2" fmla="val 103192"/>
            </a:avLst>
          </a:prstGeom>
          <a:solidFill>
            <a:srgbClr val="1616F6">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smtClean="0">
                <a:solidFill>
                  <a:srgbClr val="FF0000"/>
                </a:solidFill>
              </a:rPr>
              <a:t>Thin disk</a:t>
            </a:r>
            <a:endParaRPr lang="zh-CN" altLang="en-US" sz="2400" dirty="0">
              <a:solidFill>
                <a:srgbClr val="FF0000"/>
              </a:solidFill>
            </a:endParaRPr>
          </a:p>
        </p:txBody>
      </p:sp>
      <p:sp>
        <p:nvSpPr>
          <p:cNvPr id="8" name="椭圆形标注 7"/>
          <p:cNvSpPr/>
          <p:nvPr/>
        </p:nvSpPr>
        <p:spPr>
          <a:xfrm>
            <a:off x="6284912" y="3501008"/>
            <a:ext cx="2607568" cy="993775"/>
          </a:xfrm>
          <a:prstGeom prst="wedgeEllipseCallout">
            <a:avLst>
              <a:gd name="adj1" fmla="val -78907"/>
              <a:gd name="adj2" fmla="val 103192"/>
            </a:avLst>
          </a:prstGeom>
          <a:solidFill>
            <a:srgbClr val="1616F6">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smtClean="0">
                <a:solidFill>
                  <a:srgbClr val="FF0000"/>
                </a:solidFill>
              </a:rPr>
              <a:t>ADAF</a:t>
            </a:r>
            <a:endParaRPr lang="zh-CN" altLang="en-US" sz="2400" dirty="0">
              <a:solidFill>
                <a:srgbClr val="FF0000"/>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2016-9-14</a:t>
            </a:r>
            <a:endParaRPr lang="zh-CN" altLang="en-US"/>
          </a:p>
        </p:txBody>
      </p:sp>
      <p:sp>
        <p:nvSpPr>
          <p:cNvPr id="3" name="页脚占位符 2"/>
          <p:cNvSpPr>
            <a:spLocks noGrp="1"/>
          </p:cNvSpPr>
          <p:nvPr>
            <p:ph type="ftr" sz="quarter" idx="11"/>
          </p:nvPr>
        </p:nvSpPr>
        <p:spPr/>
        <p:txBody>
          <a:bodyPr/>
          <a:lstStyle/>
          <a:p>
            <a:r>
              <a:rPr lang="en-US" altLang="zh-CN" smtClean="0"/>
              <a:t>IAU Symposium 324, Ljubljana</a:t>
            </a:r>
            <a:endParaRPr lang="zh-CN" altLang="en-US" dirty="0"/>
          </a:p>
        </p:txBody>
      </p:sp>
      <p:sp>
        <p:nvSpPr>
          <p:cNvPr id="4" name="内容占位符 2"/>
          <p:cNvSpPr txBox="1">
            <a:spLocks/>
          </p:cNvSpPr>
          <p:nvPr/>
        </p:nvSpPr>
        <p:spPr>
          <a:xfrm>
            <a:off x="457200" y="2132856"/>
            <a:ext cx="8229600" cy="201622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Several observational data discovered the jet efficiency (defined as R = </a:t>
            </a:r>
            <a:r>
              <a:rPr kumimoji="0" lang="en-US" altLang="zh-CN" sz="2400" b="0" i="0" u="none" strike="noStrike" kern="1200" cap="none" spc="0" normalizeH="0" baseline="0" noProof="0" dirty="0" err="1" smtClean="0">
                <a:ln>
                  <a:noFill/>
                </a:ln>
                <a:solidFill>
                  <a:schemeClr val="tx1"/>
                </a:solidFill>
                <a:effectLst/>
                <a:uLnTx/>
                <a:uFillTx/>
                <a:latin typeface="+mn-lt"/>
                <a:ea typeface="+mn-ea"/>
                <a:cs typeface="+mn-cs"/>
              </a:rPr>
              <a:t>L</a:t>
            </a:r>
            <a:r>
              <a:rPr kumimoji="0" lang="en-US" altLang="zh-CN" sz="2400" b="0" i="0" u="none" strike="noStrike" kern="1200" cap="none" spc="0" normalizeH="0" baseline="-25000" noProof="0" dirty="0" err="1" smtClean="0">
                <a:ln>
                  <a:noFill/>
                </a:ln>
                <a:solidFill>
                  <a:schemeClr val="tx1"/>
                </a:solidFill>
                <a:effectLst/>
                <a:uLnTx/>
                <a:uFillTx/>
                <a:latin typeface="+mn-lt"/>
                <a:ea typeface="+mn-ea"/>
                <a:cs typeface="+mn-cs"/>
              </a:rPr>
              <a:t>jet</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400" b="0" i="0" u="none" strike="noStrike" kern="1200" cap="none" spc="0" normalizeH="0" baseline="0" noProof="0" dirty="0" err="1" smtClean="0">
                <a:ln>
                  <a:noFill/>
                </a:ln>
                <a:solidFill>
                  <a:schemeClr val="tx1"/>
                </a:solidFill>
                <a:effectLst/>
                <a:uLnTx/>
                <a:uFillTx/>
                <a:latin typeface="+mn-lt"/>
                <a:ea typeface="+mn-ea"/>
                <a:cs typeface="+mn-cs"/>
              </a:rPr>
              <a:t>L</a:t>
            </a:r>
            <a:r>
              <a:rPr kumimoji="0" lang="en-US" altLang="zh-CN" sz="2400" b="0" i="0" u="none" strike="noStrike" kern="1200" cap="none" spc="0" normalizeH="0" baseline="-25000" noProof="0" dirty="0" err="1" smtClean="0">
                <a:ln>
                  <a:noFill/>
                </a:ln>
                <a:solidFill>
                  <a:schemeClr val="tx1"/>
                </a:solidFill>
                <a:effectLst/>
                <a:uLnTx/>
                <a:uFillTx/>
                <a:latin typeface="+mn-lt"/>
                <a:ea typeface="+mn-ea"/>
                <a:cs typeface="+mn-cs"/>
              </a:rPr>
              <a:t>bol</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of some luminous lobe dominated FRII could be very high.</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03648" y="188640"/>
            <a:ext cx="6768752" cy="4320480"/>
          </a:xfrm>
          <a:prstGeom prst="rect">
            <a:avLst/>
          </a:prstGeom>
          <a:noFill/>
          <a:ln w="9525">
            <a:noFill/>
            <a:miter lim="800000"/>
            <a:headEnd/>
            <a:tailEnd/>
          </a:ln>
        </p:spPr>
      </p:pic>
      <p:sp>
        <p:nvSpPr>
          <p:cNvPr id="3" name="TextBox 2"/>
          <p:cNvSpPr txBox="1"/>
          <p:nvPr/>
        </p:nvSpPr>
        <p:spPr>
          <a:xfrm>
            <a:off x="323528" y="4581128"/>
            <a:ext cx="8496944" cy="1785104"/>
          </a:xfrm>
          <a:prstGeom prst="rect">
            <a:avLst/>
          </a:prstGeom>
          <a:noFill/>
        </p:spPr>
        <p:txBody>
          <a:bodyPr wrap="square" rtlCol="0">
            <a:spAutoFit/>
          </a:bodyPr>
          <a:lstStyle/>
          <a:p>
            <a:r>
              <a:rPr lang="en-US" altLang="zh-CN" sz="2200" dirty="0" smtClean="0"/>
              <a:t>1:  The low-frequency (151 MHz) flux from the radio (e.g.,  </a:t>
            </a:r>
            <a:r>
              <a:rPr lang="en-US" altLang="zh-CN" sz="2200" dirty="0" err="1" smtClean="0"/>
              <a:t>Willott</a:t>
            </a:r>
            <a:r>
              <a:rPr lang="en-US" altLang="zh-CN" sz="2200" dirty="0" smtClean="0"/>
              <a:t> et al. 1999)</a:t>
            </a:r>
          </a:p>
          <a:p>
            <a:r>
              <a:rPr lang="en-US" altLang="zh-CN" sz="2200" dirty="0" smtClean="0"/>
              <a:t>2:  The cavities blown up by jets (e.g., </a:t>
            </a:r>
            <a:r>
              <a:rPr lang="en-US" altLang="zh-CN" sz="2200" dirty="0" err="1" smtClean="0"/>
              <a:t>Birzan</a:t>
            </a:r>
            <a:r>
              <a:rPr lang="en-US" altLang="zh-CN" sz="2200" dirty="0" smtClean="0"/>
              <a:t> et al. 2004)</a:t>
            </a:r>
          </a:p>
          <a:p>
            <a:r>
              <a:rPr lang="en-US" altLang="zh-CN" sz="2200" dirty="0" smtClean="0"/>
              <a:t>3:  The broadband spectra associated with the relativistic parsec scale jet (e.g.,  Ghisellini et al. 2010).</a:t>
            </a:r>
          </a:p>
        </p:txBody>
      </p:sp>
      <p:sp>
        <p:nvSpPr>
          <p:cNvPr id="4" name="TextBox 3"/>
          <p:cNvSpPr txBox="1"/>
          <p:nvPr/>
        </p:nvSpPr>
        <p:spPr>
          <a:xfrm>
            <a:off x="179512" y="1606387"/>
            <a:ext cx="892552" cy="1894621"/>
          </a:xfrm>
          <a:prstGeom prst="rect">
            <a:avLst/>
          </a:prstGeom>
          <a:noFill/>
        </p:spPr>
        <p:txBody>
          <a:bodyPr vert="eaVert" wrap="none" rtlCol="0">
            <a:spAutoFit/>
          </a:bodyPr>
          <a:lstStyle/>
          <a:p>
            <a:r>
              <a:rPr lang="en-US" altLang="zh-CN" sz="2800" dirty="0" err="1" smtClean="0"/>
              <a:t>Punsly</a:t>
            </a:r>
            <a:r>
              <a:rPr lang="en-US" altLang="zh-CN" sz="2800" dirty="0" smtClean="0"/>
              <a:t>  2011</a:t>
            </a:r>
          </a:p>
          <a:p>
            <a:endParaRPr lang="zh-CN" altLang="en-US" dirty="0"/>
          </a:p>
        </p:txBody>
      </p:sp>
      <p:sp>
        <p:nvSpPr>
          <p:cNvPr id="5" name="椭圆形标注 4"/>
          <p:cNvSpPr/>
          <p:nvPr/>
        </p:nvSpPr>
        <p:spPr>
          <a:xfrm>
            <a:off x="5412432" y="58961"/>
            <a:ext cx="3048000" cy="993775"/>
          </a:xfrm>
          <a:prstGeom prst="wedgeEllipseCallout">
            <a:avLst>
              <a:gd name="adj1" fmla="val -78907"/>
              <a:gd name="adj2" fmla="val 103192"/>
            </a:avLst>
          </a:prstGeom>
          <a:solidFill>
            <a:srgbClr val="1616F6">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1616F6"/>
                </a:solidFill>
              </a:rPr>
              <a:t>R=</a:t>
            </a:r>
            <a:r>
              <a:rPr lang="en-US" altLang="zh-CN" sz="2400" dirty="0" err="1">
                <a:solidFill>
                  <a:srgbClr val="1616F6"/>
                </a:solidFill>
              </a:rPr>
              <a:t>L</a:t>
            </a:r>
            <a:r>
              <a:rPr lang="en-US" altLang="zh-CN" sz="2400" baseline="-25000" dirty="0" err="1">
                <a:solidFill>
                  <a:srgbClr val="1616F6"/>
                </a:solidFill>
              </a:rPr>
              <a:t>jet</a:t>
            </a:r>
            <a:r>
              <a:rPr lang="en-US" altLang="zh-CN" sz="2400" dirty="0">
                <a:solidFill>
                  <a:srgbClr val="1616F6"/>
                </a:solidFill>
              </a:rPr>
              <a:t>/</a:t>
            </a:r>
            <a:r>
              <a:rPr lang="en-US" altLang="zh-CN" sz="2400" dirty="0" err="1">
                <a:solidFill>
                  <a:srgbClr val="1616F6"/>
                </a:solidFill>
              </a:rPr>
              <a:t>L</a:t>
            </a:r>
            <a:r>
              <a:rPr lang="en-US" altLang="zh-CN" sz="2400" baseline="-25000" dirty="0" err="1">
                <a:solidFill>
                  <a:srgbClr val="1616F6"/>
                </a:solidFill>
              </a:rPr>
              <a:t>bol</a:t>
            </a:r>
            <a:r>
              <a:rPr lang="en-US" altLang="zh-CN" sz="2400" dirty="0">
                <a:solidFill>
                  <a:srgbClr val="1616F6"/>
                </a:solidFill>
              </a:rPr>
              <a:t>=25</a:t>
            </a:r>
            <a:endParaRPr lang="zh-CN" altLang="en-US" sz="2400" dirty="0">
              <a:solidFill>
                <a:srgbClr val="1616F6"/>
              </a:solidFill>
            </a:endParaRPr>
          </a:p>
        </p:txBody>
      </p:sp>
      <p:sp>
        <p:nvSpPr>
          <p:cNvPr id="8" name="日期占位符 7"/>
          <p:cNvSpPr>
            <a:spLocks noGrp="1"/>
          </p:cNvSpPr>
          <p:nvPr>
            <p:ph type="dt" sz="half" idx="10"/>
          </p:nvPr>
        </p:nvSpPr>
        <p:spPr/>
        <p:txBody>
          <a:bodyPr/>
          <a:lstStyle/>
          <a:p>
            <a:r>
              <a:rPr lang="en-US" altLang="zh-CN" smtClean="0"/>
              <a:t>2016-9-14</a:t>
            </a:r>
            <a:endParaRPr lang="zh-CN" altLang="en-US"/>
          </a:p>
        </p:txBody>
      </p:sp>
      <p:sp>
        <p:nvSpPr>
          <p:cNvPr id="9" name="页脚占位符 8"/>
          <p:cNvSpPr>
            <a:spLocks noGrp="1"/>
          </p:cNvSpPr>
          <p:nvPr>
            <p:ph type="ftr" sz="quarter" idx="11"/>
          </p:nvPr>
        </p:nvSpPr>
        <p:spPr/>
        <p:txBody>
          <a:bodyPr/>
          <a:lstStyle/>
          <a:p>
            <a:r>
              <a:rPr lang="en-US" altLang="zh-CN" smtClean="0"/>
              <a:t>IAU Symposium 324, Ljubljana</a:t>
            </a:r>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6</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2016-9-14</a:t>
            </a:r>
            <a:endParaRPr lang="zh-CN" altLang="en-US"/>
          </a:p>
        </p:txBody>
      </p:sp>
      <p:sp>
        <p:nvSpPr>
          <p:cNvPr id="3" name="页脚占位符 2"/>
          <p:cNvSpPr>
            <a:spLocks noGrp="1"/>
          </p:cNvSpPr>
          <p:nvPr>
            <p:ph type="ftr" sz="quarter" idx="11"/>
          </p:nvPr>
        </p:nvSpPr>
        <p:spPr/>
        <p:txBody>
          <a:bodyPr/>
          <a:lstStyle/>
          <a:p>
            <a:r>
              <a:rPr lang="en-US" altLang="zh-CN" smtClean="0"/>
              <a:t>IAU Symposium 324, Ljubljana</a:t>
            </a:r>
            <a:endParaRPr lang="zh-CN" altLang="en-US" dirty="0"/>
          </a:p>
        </p:txBody>
      </p:sp>
      <p:grpSp>
        <p:nvGrpSpPr>
          <p:cNvPr id="8" name="组合 7"/>
          <p:cNvGrpSpPr/>
          <p:nvPr/>
        </p:nvGrpSpPr>
        <p:grpSpPr>
          <a:xfrm>
            <a:off x="1043608" y="908720"/>
            <a:ext cx="6840760" cy="1656184"/>
            <a:chOff x="539552" y="1412776"/>
            <a:chExt cx="6480720" cy="1368152"/>
          </a:xfrm>
        </p:grpSpPr>
        <p:sp>
          <p:nvSpPr>
            <p:cNvPr id="4" name="流程图: 过程 3"/>
            <p:cNvSpPr/>
            <p:nvPr/>
          </p:nvSpPr>
          <p:spPr>
            <a:xfrm>
              <a:off x="539552" y="1412776"/>
              <a:ext cx="2520280" cy="504056"/>
            </a:xfrm>
            <a:prstGeom prst="flowChartProcess">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err="1" smtClean="0">
                  <a:solidFill>
                    <a:srgbClr val="FF0000"/>
                  </a:solidFill>
                </a:rPr>
                <a:t>L</a:t>
              </a:r>
              <a:r>
                <a:rPr lang="en-US" altLang="zh-CN" sz="2400" baseline="-25000" dirty="0" err="1" smtClean="0">
                  <a:solidFill>
                    <a:srgbClr val="FF0000"/>
                  </a:solidFill>
                </a:rPr>
                <a:t>bol</a:t>
              </a:r>
              <a:r>
                <a:rPr lang="en-US" altLang="zh-CN" sz="2400" dirty="0" smtClean="0">
                  <a:solidFill>
                    <a:srgbClr val="FF0000"/>
                  </a:solidFill>
                </a:rPr>
                <a:t> = </a:t>
              </a:r>
              <a:r>
                <a:rPr lang="el-GR" altLang="zh-CN" sz="2400" dirty="0" smtClean="0">
                  <a:solidFill>
                    <a:srgbClr val="FF0000"/>
                  </a:solidFill>
                </a:rPr>
                <a:t>η</a:t>
              </a:r>
              <a:r>
                <a:rPr lang="en-US" altLang="zh-CN" sz="2400" baseline="-25000" dirty="0" err="1" smtClean="0">
                  <a:solidFill>
                    <a:srgbClr val="FF0000"/>
                  </a:solidFill>
                </a:rPr>
                <a:t>th</a:t>
              </a:r>
              <a:r>
                <a:rPr lang="en-US" altLang="zh-CN" sz="2400" dirty="0" smtClean="0">
                  <a:solidFill>
                    <a:srgbClr val="FF0000"/>
                  </a:solidFill>
                </a:rPr>
                <a:t> </a:t>
              </a:r>
              <a:r>
                <a:rPr lang="en-US" altLang="zh-CN" sz="2400" dirty="0" smtClean="0">
                  <a:solidFill>
                    <a:srgbClr val="FF0000"/>
                  </a:solidFill>
                  <a:latin typeface="Calibri"/>
                </a:rPr>
                <a:t>Ṁ </a:t>
              </a:r>
              <a:r>
                <a:rPr lang="en-US" altLang="zh-CN" sz="2400" dirty="0" smtClean="0">
                  <a:solidFill>
                    <a:srgbClr val="FF0000"/>
                  </a:solidFill>
                </a:rPr>
                <a:t>c</a:t>
              </a:r>
              <a:r>
                <a:rPr lang="en-US" altLang="zh-CN" sz="2400" baseline="30000" dirty="0" smtClean="0">
                  <a:solidFill>
                    <a:srgbClr val="FF0000"/>
                  </a:solidFill>
                </a:rPr>
                <a:t>2</a:t>
              </a:r>
              <a:endParaRPr lang="zh-CN" altLang="en-US" sz="2400" dirty="0">
                <a:solidFill>
                  <a:srgbClr val="FF0000"/>
                </a:solidFill>
              </a:endParaRPr>
            </a:p>
          </p:txBody>
        </p:sp>
        <p:sp>
          <p:nvSpPr>
            <p:cNvPr id="5" name="流程图: 过程 4"/>
            <p:cNvSpPr/>
            <p:nvPr/>
          </p:nvSpPr>
          <p:spPr>
            <a:xfrm>
              <a:off x="539552" y="2276872"/>
              <a:ext cx="2520280" cy="504056"/>
            </a:xfrm>
            <a:prstGeom prst="flowChartProcess">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err="1" smtClean="0">
                  <a:solidFill>
                    <a:srgbClr val="FF0000"/>
                  </a:solidFill>
                </a:rPr>
                <a:t>L</a:t>
              </a:r>
              <a:r>
                <a:rPr lang="en-US" altLang="zh-CN" sz="2400" baseline="-25000" dirty="0" err="1" smtClean="0">
                  <a:solidFill>
                    <a:srgbClr val="FF0000"/>
                  </a:solidFill>
                </a:rPr>
                <a:t>jet</a:t>
              </a:r>
              <a:r>
                <a:rPr lang="en-US" altLang="zh-CN" sz="2400" dirty="0" smtClean="0">
                  <a:solidFill>
                    <a:srgbClr val="FF0000"/>
                  </a:solidFill>
                </a:rPr>
                <a:t> = </a:t>
              </a:r>
              <a:r>
                <a:rPr lang="el-GR" altLang="zh-CN" sz="2400" dirty="0" smtClean="0">
                  <a:solidFill>
                    <a:srgbClr val="FF0000"/>
                  </a:solidFill>
                </a:rPr>
                <a:t>η</a:t>
              </a:r>
              <a:r>
                <a:rPr lang="en-US" altLang="zh-CN" sz="2400" baseline="-25000" dirty="0" smtClean="0">
                  <a:solidFill>
                    <a:srgbClr val="FF0000"/>
                  </a:solidFill>
                </a:rPr>
                <a:t>Q</a:t>
              </a:r>
              <a:r>
                <a:rPr lang="en-US" altLang="zh-CN" sz="2400" dirty="0" smtClean="0">
                  <a:solidFill>
                    <a:srgbClr val="FF0000"/>
                  </a:solidFill>
                </a:rPr>
                <a:t> </a:t>
              </a:r>
              <a:r>
                <a:rPr lang="en-US" altLang="zh-CN" sz="2400" dirty="0" smtClean="0">
                  <a:solidFill>
                    <a:srgbClr val="FF0000"/>
                  </a:solidFill>
                  <a:latin typeface="Calibri"/>
                </a:rPr>
                <a:t>Ṁ </a:t>
              </a:r>
              <a:r>
                <a:rPr lang="en-US" altLang="zh-CN" sz="2400" dirty="0" smtClean="0">
                  <a:solidFill>
                    <a:srgbClr val="FF0000"/>
                  </a:solidFill>
                </a:rPr>
                <a:t>c</a:t>
              </a:r>
              <a:r>
                <a:rPr lang="en-US" altLang="zh-CN" sz="2400" baseline="30000" dirty="0" smtClean="0">
                  <a:solidFill>
                    <a:srgbClr val="FF0000"/>
                  </a:solidFill>
                </a:rPr>
                <a:t>2</a:t>
              </a:r>
              <a:endParaRPr lang="zh-CN" altLang="en-US" sz="2400" dirty="0">
                <a:solidFill>
                  <a:srgbClr val="FF0000"/>
                </a:solidFill>
              </a:endParaRPr>
            </a:p>
          </p:txBody>
        </p:sp>
        <p:sp>
          <p:nvSpPr>
            <p:cNvPr id="6" name="右箭头 5"/>
            <p:cNvSpPr/>
            <p:nvPr/>
          </p:nvSpPr>
          <p:spPr>
            <a:xfrm>
              <a:off x="3059832" y="1628800"/>
              <a:ext cx="1080120" cy="93610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过程 6"/>
            <p:cNvSpPr/>
            <p:nvPr/>
          </p:nvSpPr>
          <p:spPr>
            <a:xfrm>
              <a:off x="4139952" y="1844824"/>
              <a:ext cx="2880320" cy="504056"/>
            </a:xfrm>
            <a:prstGeom prst="flowChartProcess">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0000"/>
                  </a:solidFill>
                </a:rPr>
                <a:t>R= </a:t>
              </a:r>
              <a:r>
                <a:rPr lang="en-US" altLang="zh-CN" sz="2400" dirty="0" err="1" smtClean="0">
                  <a:solidFill>
                    <a:srgbClr val="FF0000"/>
                  </a:solidFill>
                </a:rPr>
                <a:t>L</a:t>
              </a:r>
              <a:r>
                <a:rPr lang="en-US" altLang="zh-CN" sz="2400" baseline="-25000" dirty="0" err="1" smtClean="0">
                  <a:solidFill>
                    <a:srgbClr val="FF0000"/>
                  </a:solidFill>
                </a:rPr>
                <a:t>jet</a:t>
              </a:r>
              <a:r>
                <a:rPr lang="en-US" altLang="zh-CN" sz="2400" dirty="0" smtClean="0">
                  <a:solidFill>
                    <a:srgbClr val="FF0000"/>
                  </a:solidFill>
                </a:rPr>
                <a:t>/</a:t>
              </a:r>
              <a:r>
                <a:rPr lang="en-US" altLang="zh-CN" sz="2400" dirty="0" err="1" smtClean="0">
                  <a:solidFill>
                    <a:srgbClr val="FF0000"/>
                  </a:solidFill>
                </a:rPr>
                <a:t>L</a:t>
              </a:r>
              <a:r>
                <a:rPr lang="en-US" altLang="zh-CN" sz="2400" baseline="-25000" dirty="0" err="1" smtClean="0">
                  <a:solidFill>
                    <a:srgbClr val="FF0000"/>
                  </a:solidFill>
                </a:rPr>
                <a:t>bol</a:t>
              </a:r>
              <a:r>
                <a:rPr lang="en-US" altLang="zh-CN" sz="2400" dirty="0" smtClean="0">
                  <a:solidFill>
                    <a:srgbClr val="FF0000"/>
                  </a:solidFill>
                </a:rPr>
                <a:t> = </a:t>
              </a:r>
              <a:r>
                <a:rPr lang="el-GR" altLang="zh-CN" sz="2400" dirty="0" smtClean="0">
                  <a:solidFill>
                    <a:srgbClr val="FF0000"/>
                  </a:solidFill>
                </a:rPr>
                <a:t>η</a:t>
              </a:r>
              <a:r>
                <a:rPr lang="en-US" altLang="zh-CN" sz="2400" baseline="-25000" dirty="0" smtClean="0">
                  <a:solidFill>
                    <a:srgbClr val="FF0000"/>
                  </a:solidFill>
                </a:rPr>
                <a:t>Q</a:t>
              </a:r>
              <a:r>
                <a:rPr lang="el-GR" altLang="zh-CN" sz="2400" dirty="0" smtClean="0">
                  <a:solidFill>
                    <a:srgbClr val="FF0000"/>
                  </a:solidFill>
                </a:rPr>
                <a:t> </a:t>
              </a:r>
              <a:r>
                <a:rPr lang="en-US" altLang="zh-CN" sz="2400" dirty="0" smtClean="0">
                  <a:solidFill>
                    <a:srgbClr val="FF0000"/>
                  </a:solidFill>
                </a:rPr>
                <a:t>/</a:t>
              </a:r>
              <a:r>
                <a:rPr lang="el-GR" altLang="zh-CN" sz="2400" dirty="0" smtClean="0">
                  <a:solidFill>
                    <a:srgbClr val="FF0000"/>
                  </a:solidFill>
                </a:rPr>
                <a:t> η</a:t>
              </a:r>
              <a:r>
                <a:rPr lang="en-US" altLang="zh-CN" sz="2400" baseline="-25000" dirty="0" err="1" smtClean="0">
                  <a:solidFill>
                    <a:srgbClr val="FF0000"/>
                  </a:solidFill>
                </a:rPr>
                <a:t>th</a:t>
              </a:r>
              <a:endParaRPr lang="zh-CN" altLang="en-US" sz="2400" dirty="0">
                <a:solidFill>
                  <a:srgbClr val="FF0000"/>
                </a:solidFill>
              </a:endParaRPr>
            </a:p>
          </p:txBody>
        </p:sp>
      </p:grpSp>
      <p:sp>
        <p:nvSpPr>
          <p:cNvPr id="11" name="内容占位符 2"/>
          <p:cNvSpPr txBox="1">
            <a:spLocks/>
          </p:cNvSpPr>
          <p:nvPr/>
        </p:nvSpPr>
        <p:spPr>
          <a:xfrm>
            <a:off x="457200" y="3933056"/>
            <a:ext cx="8229600" cy="216024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For thin disk, </a:t>
            </a:r>
            <a:r>
              <a:rPr kumimoji="0" lang="el-GR" altLang="zh-CN" sz="2400" b="0" i="0" u="none" strike="noStrike" kern="1200" cap="none" spc="0" normalizeH="0" baseline="0" noProof="0" dirty="0" smtClean="0">
                <a:ln>
                  <a:noFill/>
                </a:ln>
                <a:solidFill>
                  <a:schemeClr val="tx1"/>
                </a:solidFill>
                <a:effectLst/>
                <a:uLnTx/>
                <a:uFillTx/>
                <a:latin typeface="+mn-lt"/>
                <a:ea typeface="+mn-ea"/>
                <a:cs typeface="+mn-cs"/>
              </a:rPr>
              <a:t>η</a:t>
            </a:r>
            <a:r>
              <a:rPr kumimoji="0" lang="en-US" altLang="zh-CN" sz="2400" b="0" i="0" u="none" strike="noStrike" kern="1200" cap="none" spc="0" normalizeH="0" baseline="-25000" noProof="0" dirty="0" err="1" smtClean="0">
                <a:ln>
                  <a:noFill/>
                </a:ln>
                <a:solidFill>
                  <a:schemeClr val="tx1"/>
                </a:solidFill>
                <a:effectLst/>
                <a:uLnTx/>
                <a:uFillTx/>
                <a:latin typeface="+mn-lt"/>
                <a:ea typeface="+mn-ea"/>
                <a:cs typeface="+mn-cs"/>
              </a:rPr>
              <a:t>th</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~0.1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Simulations found the maximal efficiency </a:t>
            </a:r>
            <a:r>
              <a:rPr kumimoji="0" lang="el-GR" altLang="zh-CN" sz="2400" b="0" i="0" u="none" strike="noStrike" kern="1200" cap="none" spc="0" normalizeH="0" baseline="0" noProof="0" dirty="0" smtClean="0">
                <a:ln>
                  <a:noFill/>
                </a:ln>
                <a:solidFill>
                  <a:schemeClr val="tx1"/>
                </a:solidFill>
                <a:effectLst/>
                <a:uLnTx/>
                <a:uFillTx/>
                <a:latin typeface="+mn-lt"/>
                <a:ea typeface="+mn-ea"/>
                <a:cs typeface="+mn-cs"/>
              </a:rPr>
              <a:t>η</a:t>
            </a:r>
            <a:r>
              <a:rPr kumimoji="0" lang="en-US" altLang="zh-CN" sz="2400" b="0" i="0" u="none" strike="noStrike" kern="1200" cap="none" spc="0" normalizeH="0" baseline="-25000" noProof="0" dirty="0" smtClean="0">
                <a:ln>
                  <a:noFill/>
                </a:ln>
                <a:solidFill>
                  <a:schemeClr val="tx1"/>
                </a:solidFill>
                <a:effectLst/>
                <a:uLnTx/>
                <a:uFillTx/>
                <a:latin typeface="+mn-lt"/>
                <a:ea typeface="+mn-ea"/>
                <a:cs typeface="+mn-cs"/>
              </a:rPr>
              <a:t>Q ~</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140% was achieved  in the BZ process simulations for a = 0.99. (McKinney 2005; </a:t>
            </a:r>
            <a:r>
              <a:rPr kumimoji="0" lang="en-US" altLang="zh-CN" sz="2400" b="0" i="0" u="none" strike="noStrike" kern="1200" cap="none" spc="0" normalizeH="0" baseline="0" noProof="0" dirty="0" err="1" smtClean="0">
                <a:ln>
                  <a:noFill/>
                </a:ln>
                <a:solidFill>
                  <a:schemeClr val="tx1"/>
                </a:solidFill>
                <a:effectLst/>
                <a:uLnTx/>
                <a:uFillTx/>
                <a:latin typeface="+mn-lt"/>
                <a:ea typeface="+mn-ea"/>
                <a:cs typeface="+mn-cs"/>
              </a:rPr>
              <a:t>Tchekhovskoy</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et al. 2010, 2011)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R</a:t>
            </a:r>
            <a:r>
              <a:rPr kumimoji="0" lang="en-US" altLang="zh-CN" sz="2400" b="0" i="0" u="none" strike="noStrike" kern="1200" cap="none" spc="0" normalizeH="0" baseline="-25000" noProof="0" dirty="0" smtClean="0">
                <a:ln>
                  <a:noFill/>
                </a:ln>
                <a:solidFill>
                  <a:schemeClr val="tx1"/>
                </a:solidFill>
                <a:effectLst/>
                <a:uLnTx/>
                <a:uFillTx/>
                <a:latin typeface="+mn-lt"/>
                <a:ea typeface="+mn-ea"/>
                <a:cs typeface="+mn-cs"/>
              </a:rPr>
              <a:t>max</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~14</a:t>
            </a:r>
          </a:p>
        </p:txBody>
      </p:sp>
      <p:sp>
        <p:nvSpPr>
          <p:cNvPr id="12" name="内容占位符 2"/>
          <p:cNvSpPr txBox="1">
            <a:spLocks/>
          </p:cNvSpPr>
          <p:nvPr/>
        </p:nvSpPr>
        <p:spPr>
          <a:xfrm>
            <a:off x="467544" y="2708920"/>
            <a:ext cx="7488832" cy="936104"/>
          </a:xfrm>
          <a:prstGeom prst="rect">
            <a:avLst/>
          </a:prstGeom>
        </p:spPr>
        <p:txBody>
          <a:bodyPr>
            <a:normAutofit/>
          </a:bodyPr>
          <a:lstStyle/>
          <a:p>
            <a:pPr marL="274320" indent="-274320">
              <a:spcBef>
                <a:spcPct val="20000"/>
              </a:spcBef>
              <a:buClr>
                <a:schemeClr val="accent3"/>
              </a:buClr>
              <a:buSzPct val="95000"/>
              <a:buFont typeface="Wingdings 2"/>
              <a:buChar char=""/>
            </a:pPr>
            <a:r>
              <a:rPr lang="en-US" altLang="zh-CN" sz="2400" dirty="0" smtClean="0"/>
              <a:t>Where </a:t>
            </a:r>
            <a:r>
              <a:rPr lang="el-GR" altLang="zh-CN" sz="2400" dirty="0" smtClean="0"/>
              <a:t>η</a:t>
            </a:r>
            <a:r>
              <a:rPr lang="en-US" altLang="zh-CN" sz="2400" baseline="-25000" dirty="0" err="1" smtClean="0"/>
              <a:t>th</a:t>
            </a:r>
            <a:r>
              <a:rPr lang="en-US" altLang="zh-CN" sz="2400" dirty="0" smtClean="0"/>
              <a:t> is the </a:t>
            </a:r>
            <a:r>
              <a:rPr lang="en-US" altLang="zh-CN" sz="2400" dirty="0" err="1" smtClean="0"/>
              <a:t>radiative</a:t>
            </a:r>
            <a:r>
              <a:rPr lang="en-US" altLang="zh-CN" sz="2400" dirty="0" smtClean="0"/>
              <a:t> efficiency and </a:t>
            </a:r>
            <a:r>
              <a:rPr lang="el-GR" altLang="zh-CN" sz="2400" dirty="0" smtClean="0"/>
              <a:t>η</a:t>
            </a:r>
            <a:r>
              <a:rPr lang="en-US" altLang="zh-CN" sz="2400" baseline="-25000" dirty="0" smtClean="0"/>
              <a:t>Q</a:t>
            </a:r>
            <a:r>
              <a:rPr lang="en-US" altLang="zh-CN" sz="2400" dirty="0" smtClean="0"/>
              <a:t> is the jet production efficiency.</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灯片编号占位符 12"/>
          <p:cNvSpPr>
            <a:spLocks noGrp="1"/>
          </p:cNvSpPr>
          <p:nvPr>
            <p:ph type="sldNum" sz="quarter" idx="12"/>
          </p:nvPr>
        </p:nvSpPr>
        <p:spPr/>
        <p:txBody>
          <a:bodyPr/>
          <a:lstStyle/>
          <a:p>
            <a:fld id="{0C913308-F349-4B6D-A68A-DD1791B4A57B}" type="slidenum">
              <a:rPr lang="zh-CN" altLang="en-US" smtClean="0"/>
              <a:pPr/>
              <a:t>7</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4136"/>
            <a:ext cx="8229600" cy="4389120"/>
          </a:xfrm>
        </p:spPr>
        <p:txBody>
          <a:bodyPr>
            <a:normAutofit/>
          </a:bodyPr>
          <a:lstStyle/>
          <a:p>
            <a:r>
              <a:rPr lang="en-US" altLang="zh-CN" sz="2400" dirty="0" smtClean="0"/>
              <a:t>Li &amp; Cao (2012) and </a:t>
            </a:r>
            <a:r>
              <a:rPr lang="en-US" altLang="zh-CN" sz="2400" dirty="0" err="1" smtClean="0"/>
              <a:t>and</a:t>
            </a:r>
            <a:r>
              <a:rPr lang="en-US" altLang="zh-CN" sz="2400" dirty="0" smtClean="0"/>
              <a:t> Li &amp; </a:t>
            </a:r>
            <a:r>
              <a:rPr lang="en-US" altLang="zh-CN" sz="2400" dirty="0" err="1" smtClean="0"/>
              <a:t>Begelman</a:t>
            </a:r>
            <a:r>
              <a:rPr lang="en-US" altLang="zh-CN" sz="2400" dirty="0" smtClean="0"/>
              <a:t> (2014) produced a model for an accretion disk with magnetically driven outflows/jets, in which the effects of jets are properly included. </a:t>
            </a:r>
          </a:p>
          <a:p>
            <a:r>
              <a:rPr lang="en-US" altLang="zh-CN" sz="2400" dirty="0" smtClean="0"/>
              <a:t>It was found that the disk properties can be significantly changed by the feedback of jets. The temperature of an </a:t>
            </a:r>
            <a:r>
              <a:rPr lang="en-US" altLang="zh-CN" sz="2400" dirty="0" smtClean="0"/>
              <a:t>thin </a:t>
            </a:r>
            <a:r>
              <a:rPr lang="en-US" altLang="zh-CN" sz="2400" dirty="0" smtClean="0"/>
              <a:t>disk with jets is obvious lower compared with that of a standard </a:t>
            </a:r>
            <a:r>
              <a:rPr lang="en-US" altLang="zh-CN" sz="2400" dirty="0" smtClean="0"/>
              <a:t>thin </a:t>
            </a:r>
            <a:r>
              <a:rPr lang="en-US" altLang="zh-CN" sz="2400" dirty="0" smtClean="0"/>
              <a:t>disk. This will directly result in </a:t>
            </a:r>
            <a:r>
              <a:rPr lang="en-US" altLang="zh-CN" sz="2400" dirty="0" smtClean="0">
                <a:solidFill>
                  <a:srgbClr val="FF0000"/>
                </a:solidFill>
              </a:rPr>
              <a:t>the decrease of bolometric luminosity (and </a:t>
            </a:r>
            <a:r>
              <a:rPr lang="el-GR" altLang="zh-CN" sz="2400" dirty="0" smtClean="0">
                <a:solidFill>
                  <a:srgbClr val="FF0000"/>
                </a:solidFill>
              </a:rPr>
              <a:t>η</a:t>
            </a:r>
            <a:r>
              <a:rPr lang="en-US" altLang="zh-CN" sz="2400" baseline="-25000" dirty="0" err="1" smtClean="0">
                <a:solidFill>
                  <a:srgbClr val="FF0000"/>
                </a:solidFill>
              </a:rPr>
              <a:t>th</a:t>
            </a:r>
            <a:r>
              <a:rPr lang="en-US" altLang="zh-CN" sz="2400" dirty="0" smtClean="0">
                <a:solidFill>
                  <a:srgbClr val="FF0000"/>
                </a:solidFill>
              </a:rPr>
              <a:t>) </a:t>
            </a:r>
            <a:r>
              <a:rPr lang="en-US" altLang="zh-CN" sz="2400" dirty="0" smtClean="0"/>
              <a:t>of the </a:t>
            </a:r>
            <a:r>
              <a:rPr lang="en-US" altLang="zh-CN" sz="2400" dirty="0" smtClean="0"/>
              <a:t>thin </a:t>
            </a:r>
            <a:r>
              <a:rPr lang="en-US" altLang="zh-CN" sz="2400" dirty="0" smtClean="0"/>
              <a:t>disk </a:t>
            </a:r>
            <a:r>
              <a:rPr lang="en-US" altLang="zh-CN" sz="2400" dirty="0" smtClean="0">
                <a:solidFill>
                  <a:srgbClr val="FF0000"/>
                </a:solidFill>
              </a:rPr>
              <a:t>and the increase of jet efficiency R.</a:t>
            </a:r>
          </a:p>
          <a:p>
            <a:endParaRPr lang="en-US" altLang="zh-CN" sz="2400" dirty="0" smtClean="0"/>
          </a:p>
          <a:p>
            <a:endParaRPr lang="zh-CN" altLang="en-US" dirty="0"/>
          </a:p>
        </p:txBody>
      </p:sp>
      <p:sp>
        <p:nvSpPr>
          <p:cNvPr id="6" name="日期占位符 5"/>
          <p:cNvSpPr>
            <a:spLocks noGrp="1"/>
          </p:cNvSpPr>
          <p:nvPr>
            <p:ph type="dt" sz="half" idx="10"/>
          </p:nvPr>
        </p:nvSpPr>
        <p:spPr/>
        <p:txBody>
          <a:bodyPr/>
          <a:lstStyle/>
          <a:p>
            <a:r>
              <a:rPr lang="en-US" altLang="zh-CN" smtClean="0"/>
              <a:t>2016-9-14</a:t>
            </a:r>
            <a:endParaRPr lang="zh-CN" altLang="en-US"/>
          </a:p>
        </p:txBody>
      </p:sp>
      <p:sp>
        <p:nvSpPr>
          <p:cNvPr id="7" name="页脚占位符 6"/>
          <p:cNvSpPr>
            <a:spLocks noGrp="1"/>
          </p:cNvSpPr>
          <p:nvPr>
            <p:ph type="ftr" sz="quarter" idx="11"/>
          </p:nvPr>
        </p:nvSpPr>
        <p:spPr/>
        <p:txBody>
          <a:bodyPr/>
          <a:lstStyle/>
          <a:p>
            <a:r>
              <a:rPr lang="en-US" altLang="zh-CN" smtClean="0"/>
              <a:t>IAU Symposium 324, Ljubljana</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 Model </a:t>
            </a:r>
            <a:r>
              <a:rPr lang="en-US" altLang="zh-CN" sz="2800" dirty="0" smtClean="0"/>
              <a:t>The equations of accretion disk</a:t>
            </a:r>
            <a:endParaRPr lang="zh-CN" altLang="en-US" sz="2800" dirty="0"/>
          </a:p>
        </p:txBody>
      </p:sp>
      <p:pic>
        <p:nvPicPr>
          <p:cNvPr id="4" name="Picture 2"/>
          <p:cNvPicPr>
            <a:picLocks noChangeAspect="1" noChangeArrowheads="1"/>
          </p:cNvPicPr>
          <p:nvPr/>
        </p:nvPicPr>
        <p:blipFill>
          <a:blip r:embed="rId2" cstate="print"/>
          <a:srcRect/>
          <a:stretch>
            <a:fillRect/>
          </a:stretch>
        </p:blipFill>
        <p:spPr bwMode="auto">
          <a:xfrm>
            <a:off x="313682" y="3212976"/>
            <a:ext cx="8650806" cy="3024212"/>
          </a:xfrm>
          <a:prstGeom prst="rect">
            <a:avLst/>
          </a:prstGeom>
          <a:noFill/>
          <a:ln w="9525">
            <a:noFill/>
            <a:miter lim="800000"/>
            <a:headEnd/>
            <a:tailEnd/>
          </a:ln>
        </p:spPr>
      </p:pic>
      <p:sp>
        <p:nvSpPr>
          <p:cNvPr id="5" name="TextBox 6"/>
          <p:cNvSpPr txBox="1">
            <a:spLocks noChangeArrowheads="1"/>
          </p:cNvSpPr>
          <p:nvPr/>
        </p:nvSpPr>
        <p:spPr bwMode="auto">
          <a:xfrm>
            <a:off x="611188" y="2133600"/>
            <a:ext cx="7705725" cy="954088"/>
          </a:xfrm>
          <a:prstGeom prst="rect">
            <a:avLst/>
          </a:prstGeom>
          <a:noFill/>
          <a:ln w="9525">
            <a:noFill/>
            <a:miter lim="800000"/>
            <a:headEnd/>
            <a:tailEnd/>
          </a:ln>
        </p:spPr>
        <p:txBody>
          <a:bodyPr>
            <a:spAutoFit/>
          </a:bodyPr>
          <a:lstStyle/>
          <a:p>
            <a:r>
              <a:rPr lang="en-US" altLang="zh-CN" sz="2800" dirty="0">
                <a:latin typeface="Constantia" pitchFamily="18" charset="0"/>
              </a:rPr>
              <a:t>The metric around the black hole reads (the geometrical unit </a:t>
            </a:r>
            <a:r>
              <a:rPr lang="en-US" altLang="zh-CN" sz="2800" i="1" dirty="0">
                <a:latin typeface="Constantia" pitchFamily="18" charset="0"/>
              </a:rPr>
              <a:t>G = c = 1 </a:t>
            </a:r>
            <a:r>
              <a:rPr lang="en-US" altLang="zh-CN" sz="2800" dirty="0">
                <a:latin typeface="Constantia" pitchFamily="18" charset="0"/>
              </a:rPr>
              <a:t>is adopted):</a:t>
            </a:r>
          </a:p>
        </p:txBody>
      </p:sp>
      <p:sp>
        <p:nvSpPr>
          <p:cNvPr id="8" name="日期占位符 7"/>
          <p:cNvSpPr>
            <a:spLocks noGrp="1"/>
          </p:cNvSpPr>
          <p:nvPr>
            <p:ph type="dt" sz="half" idx="10"/>
          </p:nvPr>
        </p:nvSpPr>
        <p:spPr/>
        <p:txBody>
          <a:bodyPr/>
          <a:lstStyle/>
          <a:p>
            <a:r>
              <a:rPr lang="en-US" altLang="zh-CN" smtClean="0"/>
              <a:t>2016-9-14</a:t>
            </a:r>
            <a:endParaRPr lang="zh-CN" altLang="en-US"/>
          </a:p>
        </p:txBody>
      </p:sp>
      <p:sp>
        <p:nvSpPr>
          <p:cNvPr id="9" name="页脚占位符 8"/>
          <p:cNvSpPr>
            <a:spLocks noGrp="1"/>
          </p:cNvSpPr>
          <p:nvPr>
            <p:ph type="ftr" sz="quarter" idx="11"/>
          </p:nvPr>
        </p:nvSpPr>
        <p:spPr/>
        <p:txBody>
          <a:bodyPr/>
          <a:lstStyle/>
          <a:p>
            <a:r>
              <a:rPr lang="en-US" altLang="zh-CN" smtClean="0"/>
              <a:t>IAU Symposium 324, Ljubljana</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2185</TotalTime>
  <Words>647</Words>
  <Application>Microsoft Office PowerPoint</Application>
  <PresentationFormat>全屏显示(4:3)</PresentationFormat>
  <Paragraphs>115</Paragraphs>
  <Slides>16</Slides>
  <Notes>2</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流畅</vt:lpstr>
      <vt:lpstr>THE HIGH-EFFICIENCY JETS MAGNETICALLY ACCELERATED FROM A THIN DISK IN POWERFUL LOBE-DOMINATED FRII RADIO GALAXIES</vt:lpstr>
      <vt:lpstr>Outline</vt:lpstr>
      <vt:lpstr>1 MOTIVATION</vt:lpstr>
      <vt:lpstr>幻灯片 4</vt:lpstr>
      <vt:lpstr>幻灯片 5</vt:lpstr>
      <vt:lpstr>幻灯片 6</vt:lpstr>
      <vt:lpstr>幻灯片 7</vt:lpstr>
      <vt:lpstr>幻灯片 8</vt:lpstr>
      <vt:lpstr>2 Model The equations of accretion disk</vt:lpstr>
      <vt:lpstr>幻灯片 10</vt:lpstr>
      <vt:lpstr>幻灯片 11</vt:lpstr>
      <vt:lpstr>3 Results</vt:lpstr>
      <vt:lpstr>幻灯片 13</vt:lpstr>
      <vt:lpstr>4 CONCLUSIONS AND DISCUSSION</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efficiency jets magnetically accelerated from thin disk in powerful lobe-dominated FRII radio galaxies</dc:title>
  <dc:creator>roche</dc:creator>
  <cp:lastModifiedBy>roche</cp:lastModifiedBy>
  <cp:revision>100</cp:revision>
  <dcterms:created xsi:type="dcterms:W3CDTF">2012-08-04T14:26:18Z</dcterms:created>
  <dcterms:modified xsi:type="dcterms:W3CDTF">2016-09-14T05:22:04Z</dcterms:modified>
</cp:coreProperties>
</file>