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7" r:id="rId4"/>
    <p:sldId id="258" r:id="rId5"/>
    <p:sldId id="268" r:id="rId6"/>
    <p:sldId id="273" r:id="rId7"/>
    <p:sldId id="257" r:id="rId8"/>
    <p:sldId id="266" r:id="rId9"/>
    <p:sldId id="272" r:id="rId10"/>
    <p:sldId id="260" r:id="rId11"/>
    <p:sldId id="261" r:id="rId12"/>
    <p:sldId id="262" r:id="rId13"/>
    <p:sldId id="264" r:id="rId14"/>
    <p:sldId id="263" r:id="rId15"/>
    <p:sldId id="269" r:id="rId16"/>
    <p:sldId id="265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BE61-1604-4850-8584-76EC86FBDB4B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243E4-D236-4D02-BB41-FEFDF13DA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5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5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1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3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8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5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A44A-3DBB-4B35-BF1E-6303DD77B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exp/glast/groups/canda/lat_Performance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7244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Energetic Particle Population in Centaurus 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22" y="4876800"/>
            <a:ext cx="8686800" cy="144780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A.M. Brown</a:t>
            </a:r>
            <a:r>
              <a:rPr lang="en-GB" sz="2400" baseline="30000" dirty="0" smtClean="0">
                <a:solidFill>
                  <a:schemeClr val="bg1"/>
                </a:solidFill>
              </a:rPr>
              <a:t>1</a:t>
            </a:r>
            <a:r>
              <a:rPr lang="en-GB" sz="2400" dirty="0" smtClean="0">
                <a:solidFill>
                  <a:schemeClr val="bg1"/>
                </a:solidFill>
              </a:rPr>
              <a:t>, C.M. Boehm</a:t>
            </a:r>
            <a:r>
              <a:rPr lang="en-GB" sz="2400" baseline="30000" dirty="0" smtClean="0">
                <a:solidFill>
                  <a:schemeClr val="bg1"/>
                </a:solidFill>
              </a:rPr>
              <a:t>1,2</a:t>
            </a:r>
            <a:r>
              <a:rPr lang="en-GB" sz="2400" dirty="0" smtClean="0">
                <a:solidFill>
                  <a:schemeClr val="bg1"/>
                </a:solidFill>
              </a:rPr>
              <a:t>, J.A. Graham</a:t>
            </a:r>
            <a:r>
              <a:rPr lang="en-GB" sz="2400" baseline="30000" dirty="0" smtClean="0">
                <a:solidFill>
                  <a:schemeClr val="bg1"/>
                </a:solidFill>
              </a:rPr>
              <a:t>1</a:t>
            </a:r>
            <a:r>
              <a:rPr lang="en-GB" sz="2400" dirty="0" smtClean="0">
                <a:solidFill>
                  <a:schemeClr val="bg1"/>
                </a:solidFill>
              </a:rPr>
              <a:t>, T. Lacroix</a:t>
            </a:r>
            <a:r>
              <a:rPr lang="en-GB" sz="2400" baseline="30000" dirty="0" smtClean="0">
                <a:solidFill>
                  <a:schemeClr val="bg1"/>
                </a:solidFill>
              </a:rPr>
              <a:t>3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GB" sz="2400" u="sng" dirty="0" smtClean="0">
                <a:solidFill>
                  <a:schemeClr val="bg1"/>
                </a:solidFill>
              </a:rPr>
              <a:t>P.M. Chadwick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1</a:t>
            </a:r>
            <a:r>
              <a:rPr lang="en-GB" sz="2400" dirty="0" smtClean="0">
                <a:solidFill>
                  <a:schemeClr val="bg1"/>
                </a:solidFill>
              </a:rPr>
              <a:t>, J. Silk</a:t>
            </a:r>
            <a:r>
              <a:rPr lang="en-GB" sz="2400" baseline="30000" dirty="0" smtClean="0">
                <a:solidFill>
                  <a:schemeClr val="bg1"/>
                </a:solidFill>
              </a:rPr>
              <a:t>3,4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1800" baseline="30000" dirty="0" smtClean="0">
                <a:solidFill>
                  <a:schemeClr val="bg1"/>
                </a:solidFill>
              </a:rPr>
              <a:t>1</a:t>
            </a:r>
            <a:r>
              <a:rPr lang="en-GB" sz="1800" dirty="0" smtClean="0">
                <a:solidFill>
                  <a:schemeClr val="bg1"/>
                </a:solidFill>
              </a:rPr>
              <a:t>Durham University, UK; </a:t>
            </a:r>
            <a:r>
              <a:rPr lang="en-GB" sz="1800" baseline="30000" dirty="0" smtClean="0">
                <a:solidFill>
                  <a:schemeClr val="bg1"/>
                </a:solidFill>
              </a:rPr>
              <a:t>2</a:t>
            </a:r>
            <a:r>
              <a:rPr lang="en-GB" sz="1800" dirty="0" smtClean="0">
                <a:solidFill>
                  <a:schemeClr val="bg1"/>
                </a:solidFill>
              </a:rPr>
              <a:t>LAPTH, U. de </a:t>
            </a:r>
            <a:r>
              <a:rPr lang="en-GB" sz="1800" dirty="0" err="1" smtClean="0">
                <a:solidFill>
                  <a:schemeClr val="bg1"/>
                </a:solidFill>
              </a:rPr>
              <a:t>Savoie</a:t>
            </a:r>
            <a:r>
              <a:rPr lang="en-GB" sz="1800" dirty="0" smtClean="0">
                <a:solidFill>
                  <a:schemeClr val="bg1"/>
                </a:solidFill>
              </a:rPr>
              <a:t>, France; </a:t>
            </a:r>
            <a:r>
              <a:rPr lang="en-GB" sz="1800" baseline="30000" dirty="0" smtClean="0">
                <a:solidFill>
                  <a:schemeClr val="bg1"/>
                </a:solidFill>
              </a:rPr>
              <a:t>3</a:t>
            </a:r>
            <a:r>
              <a:rPr lang="en-GB" sz="1800" dirty="0" smtClean="0">
                <a:solidFill>
                  <a:schemeClr val="bg1"/>
                </a:solidFill>
              </a:rPr>
              <a:t>Institut </a:t>
            </a:r>
            <a:r>
              <a:rPr lang="en-GB" sz="1800" dirty="0" err="1" smtClean="0">
                <a:solidFill>
                  <a:schemeClr val="bg1"/>
                </a:solidFill>
              </a:rPr>
              <a:t>d’Astrophysique</a:t>
            </a:r>
            <a:r>
              <a:rPr lang="en-GB" sz="1800" dirty="0" smtClean="0">
                <a:solidFill>
                  <a:schemeClr val="bg1"/>
                </a:solidFill>
              </a:rPr>
              <a:t> de Paris; </a:t>
            </a:r>
            <a:r>
              <a:rPr lang="en-GB" sz="1800" baseline="30000" dirty="0" smtClean="0">
                <a:solidFill>
                  <a:schemeClr val="bg1"/>
                </a:solidFill>
              </a:rPr>
              <a:t>4</a:t>
            </a:r>
            <a:r>
              <a:rPr lang="en-GB" sz="1800" dirty="0" smtClean="0">
                <a:solidFill>
                  <a:schemeClr val="bg1"/>
                </a:solidFill>
              </a:rPr>
              <a:t> Johns Hopkins University, USA</a:t>
            </a:r>
            <a:endParaRPr lang="en-GB" sz="1800" baseline="30000" dirty="0" smtClean="0">
              <a:solidFill>
                <a:schemeClr val="bg1"/>
              </a:solidFill>
            </a:endParaRPr>
          </a:p>
          <a:p>
            <a:endParaRPr lang="en-GB" sz="2400" baseline="300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257836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Image: SSRO-South (Steve </a:t>
            </a:r>
            <a:r>
              <a:rPr lang="en-GB" sz="1100" dirty="0" err="1" smtClean="0">
                <a:solidFill>
                  <a:schemeClr val="bg1"/>
                </a:solidFill>
              </a:rPr>
              <a:t>Mazlin</a:t>
            </a:r>
            <a:r>
              <a:rPr lang="en-GB" sz="1100" dirty="0" smtClean="0">
                <a:solidFill>
                  <a:schemeClr val="bg1"/>
                </a:solidFill>
              </a:rPr>
              <a:t>, Jack Harvey, Daniel </a:t>
            </a:r>
            <a:r>
              <a:rPr lang="en-GB" sz="1100" dirty="0" err="1" smtClean="0">
                <a:solidFill>
                  <a:schemeClr val="bg1"/>
                </a:solidFill>
              </a:rPr>
              <a:t>Verschatse</a:t>
            </a:r>
            <a:r>
              <a:rPr lang="en-GB" sz="1100" dirty="0" smtClean="0">
                <a:solidFill>
                  <a:schemeClr val="bg1"/>
                </a:solidFill>
              </a:rPr>
              <a:t>, Rick Gilbert) and Kevin </a:t>
            </a:r>
            <a:r>
              <a:rPr lang="en-GB" sz="1100" dirty="0" err="1" smtClean="0">
                <a:solidFill>
                  <a:schemeClr val="bg1"/>
                </a:solidFill>
              </a:rPr>
              <a:t>Ivarsen</a:t>
            </a:r>
            <a:r>
              <a:rPr lang="en-GB" sz="1100" dirty="0" smtClean="0">
                <a:solidFill>
                  <a:schemeClr val="bg1"/>
                </a:solidFill>
              </a:rPr>
              <a:t> (PROMPT/CTIO/ UNC) 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Ground-based (H.E.S.S.) Points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9" y="1295400"/>
            <a:ext cx="72173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5791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Aharonian</a:t>
            </a:r>
            <a:r>
              <a:rPr lang="en-GB" dirty="0" smtClean="0"/>
              <a:t> et al., 2009 – new results expected very soon (this week)!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Variability (or not)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9" y="1295400"/>
            <a:ext cx="87139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0.1 &lt; E &lt; 2.6 GeV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9" y="3581400"/>
            <a:ext cx="8713932" cy="231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2.6 &lt; E &lt; 300 GeV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9735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E: ~ 1.7</a:t>
            </a:r>
            <a:r>
              <a:rPr lang="el-GR" dirty="0" smtClean="0"/>
              <a:t>σ</a:t>
            </a:r>
            <a:r>
              <a:rPr lang="en-GB" dirty="0" smtClean="0"/>
              <a:t>  (but note before MJD 56000)                            High E: ~ 2.2</a:t>
            </a:r>
            <a:r>
              <a:rPr lang="el-GR" dirty="0" smtClean="0"/>
              <a:t>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1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Causes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Single zone </a:t>
            </a:r>
            <a:r>
              <a:rPr lang="en-GB" dirty="0" err="1" smtClean="0"/>
              <a:t>leptonic</a:t>
            </a:r>
            <a:r>
              <a:rPr lang="en-GB" dirty="0" smtClean="0"/>
              <a:t> jet model?</a:t>
            </a:r>
          </a:p>
          <a:p>
            <a:r>
              <a:rPr lang="en-GB" dirty="0" err="1" smtClean="0"/>
              <a:t>Leptohadronic</a:t>
            </a:r>
            <a:r>
              <a:rPr lang="en-GB" dirty="0" smtClean="0"/>
              <a:t> model ? </a:t>
            </a:r>
            <a:endParaRPr lang="en-GB" dirty="0"/>
          </a:p>
          <a:p>
            <a:pPr lvl="1"/>
            <a:r>
              <a:rPr lang="en-GB" dirty="0" smtClean="0"/>
              <a:t>See, e.g., </a:t>
            </a:r>
            <a:r>
              <a:rPr lang="en-GB" dirty="0" err="1" smtClean="0"/>
              <a:t>Petropolou</a:t>
            </a:r>
            <a:r>
              <a:rPr lang="en-GB" dirty="0" smtClean="0"/>
              <a:t> et al., 2013</a:t>
            </a:r>
          </a:p>
          <a:p>
            <a:pPr lvl="1"/>
            <a:r>
              <a:rPr lang="en-GB" dirty="0" smtClean="0"/>
              <a:t>Spectral hardening due to synch. Emission from </a:t>
            </a:r>
            <a:r>
              <a:rPr lang="en-GB" dirty="0" err="1" smtClean="0"/>
              <a:t>leptonic</a:t>
            </a:r>
            <a:r>
              <a:rPr lang="en-GB" dirty="0" smtClean="0"/>
              <a:t> by-products of hadronic interactions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ariability of the HE component similar to LE expected</a:t>
            </a:r>
          </a:p>
          <a:p>
            <a:r>
              <a:rPr lang="en-GB" dirty="0" smtClean="0"/>
              <a:t>Dark matter?</a:t>
            </a:r>
          </a:p>
          <a:p>
            <a:r>
              <a:rPr lang="en-GB" dirty="0" smtClean="0"/>
              <a:t>Millisecond pulsar population?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Matter?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53" y="1219200"/>
            <a:ext cx="5462947" cy="39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NFW distribution and thermal cross-section of </a:t>
            </a:r>
            <a:r>
              <a:rPr lang="el-GR" dirty="0" smtClean="0"/>
              <a:t>σ</a:t>
            </a:r>
            <a:r>
              <a:rPr lang="en-GB" dirty="0" smtClean="0"/>
              <a:t>v = 3 x 10</a:t>
            </a:r>
            <a:r>
              <a:rPr lang="en-GB" baseline="30000" dirty="0" smtClean="0"/>
              <a:t>-26</a:t>
            </a:r>
            <a:r>
              <a:rPr lang="en-GB" dirty="0" smtClean="0"/>
              <a:t> cm</a:t>
            </a:r>
            <a:r>
              <a:rPr lang="en-GB" baseline="30000" dirty="0" smtClean="0"/>
              <a:t>3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is strongly disfavoured. </a:t>
            </a:r>
            <a:r>
              <a:rPr lang="en-GB" dirty="0" smtClean="0"/>
              <a:t>However, our X-section is too small to explain all the DM -</a:t>
            </a:r>
            <a:r>
              <a:rPr lang="en-GB" dirty="0" smtClean="0"/>
              <a:t> </a:t>
            </a:r>
            <a:r>
              <a:rPr lang="en-GB" dirty="0" smtClean="0"/>
              <a:t>rich dark sector or velocity dependent X-section is required. Spiky DM profile as in </a:t>
            </a:r>
            <a:r>
              <a:rPr lang="en-GB" dirty="0" err="1" smtClean="0"/>
              <a:t>Gondolo</a:t>
            </a:r>
            <a:r>
              <a:rPr lang="en-GB" dirty="0" smtClean="0"/>
              <a:t> &amp; Silk (1999).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53200" y="3962400"/>
            <a:ext cx="6858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3505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Assuming no re-acceleration of DM decay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Millisecond Pulsars?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0697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541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Electron-positron pairs create GeV feature, broadened up to </a:t>
            </a:r>
            <a:r>
              <a:rPr lang="en-GB" dirty="0" err="1" smtClean="0"/>
              <a:t>TeV</a:t>
            </a:r>
            <a:r>
              <a:rPr lang="en-GB" dirty="0" smtClean="0"/>
              <a:t> energies via inverse Compton (</a:t>
            </a:r>
            <a:r>
              <a:rPr lang="en-GB" dirty="0" err="1" smtClean="0"/>
              <a:t>Bednarek</a:t>
            </a:r>
            <a:r>
              <a:rPr lang="en-GB" dirty="0" smtClean="0"/>
              <a:t> &amp; </a:t>
            </a:r>
            <a:r>
              <a:rPr lang="en-GB" dirty="0" err="1" smtClean="0"/>
              <a:t>Sobczak</a:t>
            </a:r>
            <a:r>
              <a:rPr lang="en-GB" dirty="0" smtClean="0"/>
              <a:t>, 2013</a:t>
            </a:r>
            <a:r>
              <a:rPr lang="en-GB" dirty="0" smtClean="0"/>
              <a:t>). Critical assumptions: electron injection spectrum to a few 10s of </a:t>
            </a:r>
            <a:r>
              <a:rPr lang="en-GB" dirty="0" err="1" smtClean="0"/>
              <a:t>TeV</a:t>
            </a:r>
            <a:r>
              <a:rPr lang="en-GB" dirty="0" smtClean="0"/>
              <a:t> and a suitable interstellar radiation field for IC.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Bit of Both?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399"/>
            <a:ext cx="7086600" cy="513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is a clear break in the Cen A spectrum at around 2.5 GeV</a:t>
            </a:r>
          </a:p>
          <a:p>
            <a:r>
              <a:rPr lang="en-GB" dirty="0" smtClean="0"/>
              <a:t>This is not consistent with a single zone </a:t>
            </a:r>
            <a:r>
              <a:rPr lang="en-GB" dirty="0" err="1" smtClean="0"/>
              <a:t>leptonic</a:t>
            </a:r>
            <a:r>
              <a:rPr lang="en-GB" dirty="0" smtClean="0"/>
              <a:t> acceleration </a:t>
            </a:r>
            <a:r>
              <a:rPr lang="en-GB" dirty="0" smtClean="0"/>
              <a:t>model (no surprise there)</a:t>
            </a:r>
            <a:endParaRPr lang="en-GB" dirty="0" smtClean="0"/>
          </a:p>
          <a:p>
            <a:r>
              <a:rPr lang="en-GB" dirty="0" smtClean="0"/>
              <a:t>Interpretations could include DM or MSPs (or a combination</a:t>
            </a:r>
            <a:r>
              <a:rPr lang="en-GB" dirty="0" smtClean="0"/>
              <a:t>) – or </a:t>
            </a:r>
            <a:r>
              <a:rPr lang="en-GB" dirty="0" err="1" smtClean="0"/>
              <a:t>leptohadronic</a:t>
            </a:r>
            <a:r>
              <a:rPr lang="en-GB" dirty="0" smtClean="0"/>
              <a:t> models?</a:t>
            </a:r>
            <a:endParaRPr lang="en-GB" dirty="0" smtClean="0"/>
          </a:p>
          <a:p>
            <a:r>
              <a:rPr lang="en-GB" dirty="0" smtClean="0"/>
              <a:t>We need CTA…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9888934">
            <a:off x="5257800" y="5048992"/>
            <a:ext cx="152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Hvàla</a:t>
            </a:r>
            <a:r>
              <a:rPr lang="en-GB" sz="3600" dirty="0" smtClean="0"/>
              <a:t>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173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Criteria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8950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Goodness-of-fit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DM:</a:t>
            </a:r>
          </a:p>
          <a:p>
            <a:endParaRPr lang="en-GB" sz="2400" dirty="0"/>
          </a:p>
          <a:p>
            <a:r>
              <a:rPr lang="en-GB" sz="2400" dirty="0" smtClean="0"/>
              <a:t>	</a:t>
            </a:r>
            <a:r>
              <a:rPr lang="el-GR" sz="2400" dirty="0" smtClean="0"/>
              <a:t>χ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1.7 (0.24 per </a:t>
            </a:r>
            <a:r>
              <a:rPr lang="en-GB" sz="2400" dirty="0" err="1" smtClean="0"/>
              <a:t>d.o.f</a:t>
            </a:r>
            <a:r>
              <a:rPr lang="en-GB" sz="2400" dirty="0" smtClean="0"/>
              <a:t>., so error-dominated)</a:t>
            </a:r>
          </a:p>
          <a:p>
            <a:endParaRPr lang="en-GB" sz="2400" dirty="0"/>
          </a:p>
          <a:p>
            <a:r>
              <a:rPr lang="en-GB" sz="2400" dirty="0" smtClean="0"/>
              <a:t>For MSPs:</a:t>
            </a:r>
          </a:p>
          <a:p>
            <a:endParaRPr lang="en-GB" sz="2400" dirty="0"/>
          </a:p>
          <a:p>
            <a:r>
              <a:rPr lang="en-GB" sz="2400" dirty="0" smtClean="0"/>
              <a:t>	</a:t>
            </a:r>
            <a:r>
              <a:rPr lang="el-GR" sz="2400" dirty="0" smtClean="0"/>
              <a:t>χ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10 (1.4 per </a:t>
            </a:r>
            <a:r>
              <a:rPr lang="en-GB" sz="2400" dirty="0" err="1" smtClean="0"/>
              <a:t>d.o.f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 smtClean="0"/>
              <a:t>Combination does not improve this much</a:t>
            </a:r>
          </a:p>
        </p:txBody>
      </p:sp>
    </p:spTree>
    <p:extLst>
      <p:ext uri="{BB962C8B-B14F-4D97-AF65-F5344CB8AC3E}">
        <p14:creationId xmlns:p14="http://schemas.microsoft.com/office/powerpoint/2010/main" val="1522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Cen 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SMBHs in AGN may induce a DM ‘spike’, resulting in an increased gamma-ray flux (Lacroix et al., 2015)</a:t>
            </a:r>
          </a:p>
          <a:p>
            <a:r>
              <a:rPr lang="en-GB" dirty="0" smtClean="0"/>
              <a:t>DM annihilation products may be an important source of seed particles for cosmic rays (Davis et al., 2015)</a:t>
            </a:r>
          </a:p>
          <a:p>
            <a:r>
              <a:rPr lang="en-GB" dirty="0" smtClean="0"/>
              <a:t>Expect to see some kind of ‘bump’ or feature in the spectrum at HE</a:t>
            </a:r>
          </a:p>
          <a:p>
            <a:r>
              <a:rPr lang="en-GB" dirty="0" smtClean="0"/>
              <a:t>Cen A is a good candidate object:</a:t>
            </a:r>
          </a:p>
          <a:p>
            <a:pPr lvl="1"/>
            <a:r>
              <a:rPr lang="en-GB" dirty="0" smtClean="0"/>
              <a:t>Close (no significant EBL absorption)</a:t>
            </a:r>
          </a:p>
          <a:p>
            <a:pPr lvl="1"/>
            <a:r>
              <a:rPr lang="en-GB" dirty="0" smtClean="0"/>
              <a:t>Bright at HE (good stats)</a:t>
            </a:r>
          </a:p>
          <a:p>
            <a:pPr lvl="1"/>
            <a:r>
              <a:rPr lang="en-GB" dirty="0" smtClean="0"/>
              <a:t>Not known to be highly variable on short timescales</a:t>
            </a:r>
          </a:p>
          <a:p>
            <a:pPr lvl="1"/>
            <a:r>
              <a:rPr lang="en-GB" dirty="0" smtClean="0"/>
              <a:t>Hint of a feature seen earlier (</a:t>
            </a:r>
            <a:r>
              <a:rPr lang="en-GB" dirty="0" err="1" smtClean="0"/>
              <a:t>Sahakyan</a:t>
            </a:r>
            <a:r>
              <a:rPr lang="en-GB" dirty="0" smtClean="0"/>
              <a:t> et al., 2013)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Fermi-LAT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21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quick refresher!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7658"/>
            <a:ext cx="3403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17658"/>
            <a:ext cx="378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Launched 11</a:t>
            </a:r>
            <a:r>
              <a:rPr lang="en-GB" baseline="30000" dirty="0" smtClean="0"/>
              <a:t>th</a:t>
            </a:r>
            <a:r>
              <a:rPr lang="en-GB" dirty="0" smtClean="0"/>
              <a:t> June 2008 – Gamma Ray Burst Monitor (GBM) and Large Area Telescope (LAT)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495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recent data release is Pass 8 version 6. We use 8 years of data from 100 MeV to 300 GeV.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168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 </a:t>
            </a:r>
            <a:r>
              <a:rPr lang="en-GB" sz="1400" dirty="0" smtClean="0">
                <a:hlinkClick r:id="rId3"/>
              </a:rPr>
              <a:t>http://www.slac.stanford.edu/exp/glast/groups/canda/lat_Performance.htm</a:t>
            </a:r>
            <a:r>
              <a:rPr lang="en-GB" sz="1400" dirty="0" smtClean="0"/>
              <a:t> for details.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371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Covers the whole sky once every ~3 hours.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7" y="2743199"/>
            <a:ext cx="3007743" cy="2380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4957465"/>
            <a:ext cx="1653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Tom Armstrong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800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 A with Fermi-LAT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0" y="1524000"/>
            <a:ext cx="821119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56478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 to R: All 0.1-2.4 GeV photons; </a:t>
            </a:r>
            <a:r>
              <a:rPr lang="en-GB" dirty="0"/>
              <a:t>m</a:t>
            </a:r>
            <a:r>
              <a:rPr lang="en-GB" dirty="0" smtClean="0"/>
              <a:t>odel map; residuals map in %, showing no contamination by ‘extra’ sources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are interested in the core – </a:t>
            </a:r>
            <a:r>
              <a:rPr lang="en-GB" sz="2400" dirty="0" smtClean="0"/>
              <a:t>lobes also modelled out.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4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29488" cy="513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62729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South-North and West-East ‘slices’ across the counts map.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Broadband SED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1371600"/>
            <a:ext cx="6668749" cy="50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791200" y="3733800"/>
            <a:ext cx="1219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0" y="3962400"/>
            <a:ext cx="990600" cy="1143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 Spectrum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5132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57400" y="5638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TS = -2Ln(L</a:t>
            </a:r>
            <a:r>
              <a:rPr lang="en-GB" sz="2000" baseline="-25000" dirty="0" smtClean="0"/>
              <a:t>max,0</a:t>
            </a:r>
            <a:r>
              <a:rPr lang="en-GB" sz="2000" dirty="0" smtClean="0"/>
              <a:t>/L</a:t>
            </a:r>
            <a:r>
              <a:rPr lang="en-GB" sz="2000" baseline="-25000" dirty="0" smtClean="0"/>
              <a:t>max,1</a:t>
            </a:r>
            <a:r>
              <a:rPr lang="en-GB" sz="2000" dirty="0" smtClean="0"/>
              <a:t>); </a:t>
            </a:r>
            <a:r>
              <a:rPr lang="en-GB" sz="2000" dirty="0" err="1" smtClean="0"/>
              <a:t>sqrt</a:t>
            </a:r>
            <a:r>
              <a:rPr lang="en-GB" sz="2000" dirty="0" smtClean="0"/>
              <a:t>(TS) ~ significance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62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the Break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25942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79434"/>
              </p:ext>
            </p:extLst>
          </p:nvPr>
        </p:nvGraphicFramePr>
        <p:xfrm>
          <a:off x="304799" y="4267200"/>
          <a:ext cx="861060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45"/>
                <a:gridCol w="2537861"/>
                <a:gridCol w="2017295"/>
                <a:gridCol w="1447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Model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Norm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(MeV cm</a:t>
                      </a:r>
                      <a:r>
                        <a:rPr lang="en-GB" sz="1600" baseline="30000" dirty="0" smtClean="0"/>
                        <a:t>-2</a:t>
                      </a:r>
                      <a:r>
                        <a:rPr lang="en-GB" sz="1600" baseline="0" dirty="0" smtClean="0"/>
                        <a:t> s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Shape Parameters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Break</a:t>
                      </a:r>
                      <a:r>
                        <a:rPr lang="en-GB" sz="1600" baseline="0" dirty="0" smtClean="0"/>
                        <a:t> Energy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(GeV)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TS (c.f.</a:t>
                      </a:r>
                      <a:r>
                        <a:rPr lang="en-GB" sz="1600" baseline="0" dirty="0" smtClean="0"/>
                        <a:t> PL)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Power</a:t>
                      </a:r>
                      <a:r>
                        <a:rPr lang="en-GB" sz="1600" baseline="0" dirty="0" smtClean="0"/>
                        <a:t> Law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(4.36 ± 0.06) x 10</a:t>
                      </a:r>
                      <a:r>
                        <a:rPr lang="en-GB" sz="1600" baseline="30000" dirty="0" smtClean="0"/>
                        <a:t>-9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ym typeface="Symbol"/>
                        </a:rPr>
                        <a:t> = 2.69 ± 0.01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N/A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Broken</a:t>
                      </a:r>
                      <a:r>
                        <a:rPr lang="en-GB" sz="1600" baseline="0" dirty="0" smtClean="0"/>
                        <a:t> Power Law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(4.2 ± 1.4) x 10</a:t>
                      </a:r>
                      <a:r>
                        <a:rPr lang="en-GB" sz="1600" baseline="30000" dirty="0" smtClean="0"/>
                        <a:t>-11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ym typeface="Symbol"/>
                        </a:rPr>
                        <a:t></a:t>
                      </a:r>
                      <a:r>
                        <a:rPr lang="en-GB" sz="1600" baseline="-25000" dirty="0" smtClean="0">
                          <a:sym typeface="Symbol"/>
                        </a:rPr>
                        <a:t>1</a:t>
                      </a:r>
                      <a:r>
                        <a:rPr lang="en-GB" sz="1600" baseline="0" dirty="0" smtClean="0">
                          <a:sym typeface="Symbol"/>
                        </a:rPr>
                        <a:t>= 2.73 ± 0.02</a:t>
                      </a:r>
                    </a:p>
                    <a:p>
                      <a:r>
                        <a:rPr lang="en-GB" sz="1600" baseline="0" dirty="0" smtClean="0">
                          <a:sym typeface="Symbol"/>
                        </a:rPr>
                        <a:t></a:t>
                      </a:r>
                      <a:r>
                        <a:rPr lang="en-GB" sz="1600" baseline="-25000" dirty="0" smtClean="0">
                          <a:sym typeface="Symbol"/>
                        </a:rPr>
                        <a:t>2</a:t>
                      </a:r>
                      <a:r>
                        <a:rPr lang="en-GB" sz="1600" baseline="0" dirty="0" smtClean="0">
                          <a:sym typeface="Symbol"/>
                        </a:rPr>
                        <a:t> = 2.29 ± 0.07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2.6 ± 0.03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28.600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</a:t>
                      </a:r>
                      <a:r>
                        <a:rPr lang="en-GB" sz="1600" baseline="0" dirty="0" smtClean="0"/>
                        <a:t> Parabola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(4.16 ± 0.08) x 10</a:t>
                      </a:r>
                      <a:r>
                        <a:rPr lang="en-GB" sz="1600" baseline="30000" dirty="0" smtClean="0"/>
                        <a:t>-11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</a:t>
                      </a:r>
                      <a:r>
                        <a:rPr lang="en-GB" sz="1600" dirty="0" smtClean="0"/>
                        <a:t> = 2.7 ± 0.01</a:t>
                      </a:r>
                    </a:p>
                    <a:p>
                      <a:r>
                        <a:rPr lang="el-GR" sz="1600" dirty="0" smtClean="0"/>
                        <a:t>β</a:t>
                      </a:r>
                      <a:r>
                        <a:rPr lang="en-GB" sz="1600" dirty="0" smtClean="0"/>
                        <a:t> =  -0.040 ± 0.009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16.637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Break is significant at the &gt; 5</a:t>
            </a:r>
            <a:r>
              <a:rPr lang="el-GR" dirty="0" smtClean="0"/>
              <a:t>σ</a:t>
            </a:r>
            <a:r>
              <a:rPr lang="en-GB" dirty="0" smtClean="0"/>
              <a:t>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8" y="1295400"/>
            <a:ext cx="4387201" cy="26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Higher Energies?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12-16/09/2016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New Frontiers in BH Astrophysics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A44A-3DBB-4B35-BF1E-6303DD77B9AC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results from H.E.S.S. from 2009 – before the large (H.E.S.S. II) telescope was built.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3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843</Words>
  <Application>Microsoft Office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The Energetic Particle Population in Centaurus A</vt:lpstr>
      <vt:lpstr>Why Cen A?</vt:lpstr>
      <vt:lpstr>Fermi-LAT</vt:lpstr>
      <vt:lpstr>Cen A with Fermi-LAT</vt:lpstr>
      <vt:lpstr>PowerPoint Presentation</vt:lpstr>
      <vt:lpstr>Broadband SED</vt:lpstr>
      <vt:lpstr>Fermi Spectrum</vt:lpstr>
      <vt:lpstr>Fitting the Break</vt:lpstr>
      <vt:lpstr>What about Higher Energies?</vt:lpstr>
      <vt:lpstr>Adding Ground-based (H.E.S.S.) Points</vt:lpstr>
      <vt:lpstr>Variability (or not)</vt:lpstr>
      <vt:lpstr>Possible Causes</vt:lpstr>
      <vt:lpstr>Dark Matter?</vt:lpstr>
      <vt:lpstr>Millisecond Pulsars?</vt:lpstr>
      <vt:lpstr>A Bit of Both?</vt:lpstr>
      <vt:lpstr>Conclusions</vt:lpstr>
      <vt:lpstr>Backup slides</vt:lpstr>
      <vt:lpstr>Analysis Criteria</vt:lpstr>
      <vt:lpstr>Goodness-of-fit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Energetic Particle Population in Centaurus A</dc:title>
  <dc:creator>Chadwick</dc:creator>
  <cp:lastModifiedBy>Paula Chadwick</cp:lastModifiedBy>
  <cp:revision>36</cp:revision>
  <dcterms:created xsi:type="dcterms:W3CDTF">2016-09-07T10:12:49Z</dcterms:created>
  <dcterms:modified xsi:type="dcterms:W3CDTF">2016-09-13T19:31:59Z</dcterms:modified>
</cp:coreProperties>
</file>